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charts/chart10.xml" ContentType="application/vnd.openxmlformats-officedocument.drawingml.chart+xml"/>
  <Override PartName="/ppt/drawings/drawing2.xml" ContentType="application/vnd.openxmlformats-officedocument.drawingml.chartshapes+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3.xml" ContentType="application/vnd.openxmlformats-officedocument.drawingml.chartshape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00"/>
  </p:notesMasterIdLst>
  <p:handoutMasterIdLst>
    <p:handoutMasterId r:id="rId101"/>
  </p:handoutMasterIdLst>
  <p:sldIdLst>
    <p:sldId id="818" r:id="rId3"/>
    <p:sldId id="1661" r:id="rId4"/>
    <p:sldId id="1701" r:id="rId5"/>
    <p:sldId id="1814" r:id="rId6"/>
    <p:sldId id="576" r:id="rId7"/>
    <p:sldId id="1589" r:id="rId8"/>
    <p:sldId id="1592" r:id="rId9"/>
    <p:sldId id="1604" r:id="rId10"/>
    <p:sldId id="1593" r:id="rId11"/>
    <p:sldId id="1595" r:id="rId12"/>
    <p:sldId id="1605" r:id="rId13"/>
    <p:sldId id="1627" r:id="rId14"/>
    <p:sldId id="1628" r:id="rId15"/>
    <p:sldId id="1606" r:id="rId16"/>
    <p:sldId id="1629" r:id="rId17"/>
    <p:sldId id="1607" r:id="rId18"/>
    <p:sldId id="1596" r:id="rId19"/>
    <p:sldId id="1626" r:id="rId20"/>
    <p:sldId id="1603" r:id="rId21"/>
    <p:sldId id="1597" r:id="rId22"/>
    <p:sldId id="1613" r:id="rId23"/>
    <p:sldId id="1614" r:id="rId24"/>
    <p:sldId id="1630" r:id="rId25"/>
    <p:sldId id="1601" r:id="rId26"/>
    <p:sldId id="1621" r:id="rId27"/>
    <p:sldId id="1631" r:id="rId28"/>
    <p:sldId id="1439" r:id="rId29"/>
    <p:sldId id="1590" r:id="rId30"/>
    <p:sldId id="2275" r:id="rId31"/>
    <p:sldId id="583" r:id="rId32"/>
    <p:sldId id="2243" r:id="rId33"/>
    <p:sldId id="548" r:id="rId34"/>
    <p:sldId id="2708" r:id="rId35"/>
    <p:sldId id="2302" r:id="rId36"/>
    <p:sldId id="2276" r:id="rId37"/>
    <p:sldId id="2705" r:id="rId38"/>
    <p:sldId id="2659" r:id="rId39"/>
    <p:sldId id="2660" r:id="rId40"/>
    <p:sldId id="2661" r:id="rId41"/>
    <p:sldId id="2662" r:id="rId42"/>
    <p:sldId id="2663" r:id="rId43"/>
    <p:sldId id="2664" r:id="rId44"/>
    <p:sldId id="2665" r:id="rId45"/>
    <p:sldId id="2666" r:id="rId46"/>
    <p:sldId id="2667" r:id="rId47"/>
    <p:sldId id="2668" r:id="rId48"/>
    <p:sldId id="2669" r:id="rId49"/>
    <p:sldId id="2670" r:id="rId50"/>
    <p:sldId id="2704" r:id="rId51"/>
    <p:sldId id="2707" r:id="rId52"/>
    <p:sldId id="2706" r:id="rId53"/>
    <p:sldId id="802" r:id="rId54"/>
    <p:sldId id="827" r:id="rId55"/>
    <p:sldId id="820" r:id="rId56"/>
    <p:sldId id="822" r:id="rId57"/>
    <p:sldId id="823" r:id="rId58"/>
    <p:sldId id="824" r:id="rId59"/>
    <p:sldId id="828" r:id="rId60"/>
    <p:sldId id="825" r:id="rId61"/>
    <p:sldId id="879" r:id="rId62"/>
    <p:sldId id="2143" r:id="rId63"/>
    <p:sldId id="2709" r:id="rId64"/>
    <p:sldId id="2172" r:id="rId65"/>
    <p:sldId id="1618" r:id="rId66"/>
    <p:sldId id="2173" r:id="rId67"/>
    <p:sldId id="2174" r:id="rId68"/>
    <p:sldId id="2144" r:id="rId69"/>
    <p:sldId id="2146" r:id="rId70"/>
    <p:sldId id="2147" r:id="rId71"/>
    <p:sldId id="2145" r:id="rId72"/>
    <p:sldId id="2171" r:id="rId73"/>
    <p:sldId id="803" r:id="rId74"/>
    <p:sldId id="946" r:id="rId75"/>
    <p:sldId id="959" r:id="rId76"/>
    <p:sldId id="960" r:id="rId77"/>
    <p:sldId id="961" r:id="rId78"/>
    <p:sldId id="962" r:id="rId79"/>
    <p:sldId id="963" r:id="rId80"/>
    <p:sldId id="935" r:id="rId81"/>
    <p:sldId id="932" r:id="rId82"/>
    <p:sldId id="927" r:id="rId83"/>
    <p:sldId id="937" r:id="rId84"/>
    <p:sldId id="939" r:id="rId85"/>
    <p:sldId id="906" r:id="rId86"/>
    <p:sldId id="944" r:id="rId87"/>
    <p:sldId id="958" r:id="rId88"/>
    <p:sldId id="922" r:id="rId89"/>
    <p:sldId id="929" r:id="rId90"/>
    <p:sldId id="446" r:id="rId91"/>
    <p:sldId id="617" r:id="rId92"/>
    <p:sldId id="603" r:id="rId93"/>
    <p:sldId id="618" r:id="rId94"/>
    <p:sldId id="612" r:id="rId95"/>
    <p:sldId id="609" r:id="rId96"/>
    <p:sldId id="607" r:id="rId97"/>
    <p:sldId id="606" r:id="rId98"/>
    <p:sldId id="1518" r:id="rId99"/>
  </p:sldIdLst>
  <p:sldSz cx="12192000" cy="6858000"/>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3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shant Dalal/GURGAON/ZFCL" initials="ND" lastIdx="2" clrIdx="0">
    <p:extLst>
      <p:ext uri="{19B8F6BF-5375-455C-9EA6-DF929625EA0E}">
        <p15:presenceInfo xmlns:p15="http://schemas.microsoft.com/office/powerpoint/2012/main" userId="S-1-5-21-1236789941-99463750-1239030132-2207" providerId="AD"/>
      </p:ext>
    </p:extLst>
  </p:cmAuthor>
  <p:cmAuthor id="2" name="HP" initials="H" lastIdx="1" clrIdx="1">
    <p:extLst>
      <p:ext uri="{19B8F6BF-5375-455C-9EA6-DF929625EA0E}">
        <p15:presenceInfo xmlns:p15="http://schemas.microsoft.com/office/powerpoint/2012/main" userId="HP" providerId="None"/>
      </p:ext>
    </p:extLst>
  </p:cmAuthor>
  <p:cmAuthor id="3" name="IT-ZUARI" initials="I" lastIdx="2" clrIdx="2"/>
  <p:cmAuthor id="4" name="HP-57" initials="H" lastIdx="1" clrIdx="3">
    <p:extLst>
      <p:ext uri="{19B8F6BF-5375-455C-9EA6-DF929625EA0E}">
        <p15:presenceInfo xmlns:p15="http://schemas.microsoft.com/office/powerpoint/2012/main" userId="HP-57"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9EDF4"/>
    <a:srgbClr val="D0D8E8"/>
    <a:srgbClr val="FFFF66"/>
    <a:srgbClr val="009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696"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132"/>
        <p:guide pos="213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6.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ashif.malik\Downloads\Indent&amp;Purchas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ashif.malik\AppData\Local\Microsoft\Olk\Attachments\ooa-8e114098-8826-493d-88e1-4e7886b4a4dc\084a95624c2457ad6159de9efd403ac114cacc80efa483352a10ce7dbc7473b5\DM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205430\Downloads\Recovery%20Data%205%20year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38795738082079E-2"/>
          <c:y val="9.6148009514990501E-2"/>
          <c:w val="0.94527364256010449"/>
          <c:h val="0.82616667203062921"/>
        </c:manualLayout>
      </c:layout>
      <c:barChart>
        <c:barDir val="col"/>
        <c:grouping val="stacked"/>
        <c:varyColors val="0"/>
        <c:ser>
          <c:idx val="0"/>
          <c:order val="0"/>
          <c:tx>
            <c:strRef>
              <c:f>Sheet1!$B$1</c:f>
              <c:strCache>
                <c:ptCount val="1"/>
                <c:pt idx="0">
                  <c:v>POL IN BAGASSE</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Sheet1!$B$2:$B$4</c:f>
              <c:numCache>
                <c:formatCode>General</c:formatCode>
                <c:ptCount val="3"/>
                <c:pt idx="0">
                  <c:v>0.55000000000000004</c:v>
                </c:pt>
                <c:pt idx="2">
                  <c:v>0.55000000000000004</c:v>
                </c:pt>
              </c:numCache>
            </c:numRef>
          </c:val>
          <c:extLst>
            <c:ext xmlns:c16="http://schemas.microsoft.com/office/drawing/2014/chart" uri="{C3380CC4-5D6E-409C-BE32-E72D297353CC}">
              <c16:uniqueId val="{00000000-F1A6-4488-8C0A-6C3CF6BC33BB}"/>
            </c:ext>
          </c:extLst>
        </c:ser>
        <c:ser>
          <c:idx val="1"/>
          <c:order val="1"/>
          <c:tx>
            <c:strRef>
              <c:f>Sheet1!$C$1</c:f>
              <c:strCache>
                <c:ptCount val="1"/>
                <c:pt idx="0">
                  <c:v>POL IN F CAKE</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Sheet1!$C$2:$C$4</c:f>
              <c:numCache>
                <c:formatCode>General</c:formatCode>
                <c:ptCount val="3"/>
                <c:pt idx="0">
                  <c:v>0.08</c:v>
                </c:pt>
                <c:pt idx="2">
                  <c:v>0.08</c:v>
                </c:pt>
              </c:numCache>
            </c:numRef>
          </c:val>
          <c:extLst>
            <c:ext xmlns:c16="http://schemas.microsoft.com/office/drawing/2014/chart" uri="{C3380CC4-5D6E-409C-BE32-E72D297353CC}">
              <c16:uniqueId val="{00000001-F1A6-4488-8C0A-6C3CF6BC33BB}"/>
            </c:ext>
          </c:extLst>
        </c:ser>
        <c:ser>
          <c:idx val="2"/>
          <c:order val="2"/>
          <c:tx>
            <c:strRef>
              <c:f>Sheet1!$D$1</c:f>
              <c:strCache>
                <c:ptCount val="1"/>
                <c:pt idx="0">
                  <c:v>POL IN F MOL</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Sheet1!$D$2:$D$4</c:f>
              <c:numCache>
                <c:formatCode>General</c:formatCode>
                <c:ptCount val="3"/>
                <c:pt idx="0">
                  <c:v>1.08</c:v>
                </c:pt>
                <c:pt idx="2">
                  <c:v>1.08</c:v>
                </c:pt>
              </c:numCache>
            </c:numRef>
          </c:val>
          <c:extLst>
            <c:ext xmlns:c16="http://schemas.microsoft.com/office/drawing/2014/chart" uri="{C3380CC4-5D6E-409C-BE32-E72D297353CC}">
              <c16:uniqueId val="{00000002-F1A6-4488-8C0A-6C3CF6BC33BB}"/>
            </c:ext>
          </c:extLst>
        </c:ser>
        <c:ser>
          <c:idx val="3"/>
          <c:order val="3"/>
          <c:tx>
            <c:strRef>
              <c:f>Sheet1!$E$1</c:f>
              <c:strCache>
                <c:ptCount val="1"/>
                <c:pt idx="0">
                  <c:v>UNKNOWN</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Sheet1!$E$2:$E$4</c:f>
              <c:numCache>
                <c:formatCode>General</c:formatCode>
                <c:ptCount val="3"/>
                <c:pt idx="0">
                  <c:v>0.17</c:v>
                </c:pt>
                <c:pt idx="2">
                  <c:v>0.08</c:v>
                </c:pt>
              </c:numCache>
            </c:numRef>
          </c:val>
          <c:extLst>
            <c:ext xmlns:c16="http://schemas.microsoft.com/office/drawing/2014/chart" uri="{C3380CC4-5D6E-409C-BE32-E72D297353CC}">
              <c16:uniqueId val="{00000003-F1A6-4488-8C0A-6C3CF6BC33BB}"/>
            </c:ext>
          </c:extLst>
        </c:ser>
        <c:dLbls>
          <c:dLblPos val="ctr"/>
          <c:showLegendKey val="0"/>
          <c:showVal val="1"/>
          <c:showCatName val="0"/>
          <c:showSerName val="0"/>
          <c:showPercent val="0"/>
          <c:showBubbleSize val="0"/>
        </c:dLbls>
        <c:gapWidth val="150"/>
        <c:overlap val="100"/>
        <c:axId val="1563182591"/>
        <c:axId val="1563184511"/>
      </c:barChart>
      <c:catAx>
        <c:axId val="1563182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563184511"/>
        <c:crosses val="autoZero"/>
        <c:auto val="1"/>
        <c:lblAlgn val="ctr"/>
        <c:lblOffset val="100"/>
        <c:noMultiLvlLbl val="0"/>
      </c:catAx>
      <c:valAx>
        <c:axId val="1563184511"/>
        <c:scaling>
          <c:orientation val="minMax"/>
        </c:scaling>
        <c:delete val="1"/>
        <c:axPos val="l"/>
        <c:numFmt formatCode="General" sourceLinked="1"/>
        <c:majorTickMark val="none"/>
        <c:minorTickMark val="none"/>
        <c:tickLblPos val="nextTo"/>
        <c:crossAx val="156318259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1" i="1"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solidFill>
            <a:schemeClr val="tx1"/>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Graph!$A$5</c:f>
              <c:strCache>
                <c:ptCount val="1"/>
                <c:pt idx="0">
                  <c:v> GCV : Bagasse</c:v>
                </c:pt>
              </c:strCache>
            </c:strRef>
          </c:tx>
          <c:spPr>
            <a:solidFill>
              <a:srgbClr val="FFC000"/>
            </a:solidFill>
          </c:spPr>
          <c:cat>
            <c:numRef>
              <c:f>Graph!$B$3:$H$3</c:f>
              <c:numCache>
                <c:formatCode>d\-mmm</c:formatCode>
                <c:ptCount val="7"/>
                <c:pt idx="0">
                  <c:v>45741</c:v>
                </c:pt>
                <c:pt idx="1">
                  <c:v>45742</c:v>
                </c:pt>
                <c:pt idx="2">
                  <c:v>45743</c:v>
                </c:pt>
                <c:pt idx="3">
                  <c:v>45744</c:v>
                </c:pt>
                <c:pt idx="4">
                  <c:v>45745</c:v>
                </c:pt>
                <c:pt idx="5">
                  <c:v>45746</c:v>
                </c:pt>
                <c:pt idx="6">
                  <c:v>45747</c:v>
                </c:pt>
              </c:numCache>
            </c:numRef>
          </c:cat>
          <c:val>
            <c:numRef>
              <c:f>Graph!$B$5:$H$5</c:f>
              <c:numCache>
                <c:formatCode>0</c:formatCode>
                <c:ptCount val="7"/>
                <c:pt idx="0">
                  <c:v>2026.6000000000004</c:v>
                </c:pt>
                <c:pt idx="1">
                  <c:v>2187.6000000000004</c:v>
                </c:pt>
                <c:pt idx="2">
                  <c:v>2187.6000000000004</c:v>
                </c:pt>
                <c:pt idx="3">
                  <c:v>2187.6000000000004</c:v>
                </c:pt>
                <c:pt idx="4">
                  <c:v>2233.6000000000004</c:v>
                </c:pt>
                <c:pt idx="5">
                  <c:v>2270.4</c:v>
                </c:pt>
                <c:pt idx="6">
                  <c:v>2238.2000000000003</c:v>
                </c:pt>
              </c:numCache>
            </c:numRef>
          </c:val>
          <c:extLst>
            <c:ext xmlns:c16="http://schemas.microsoft.com/office/drawing/2014/chart" uri="{C3380CC4-5D6E-409C-BE32-E72D297353CC}">
              <c16:uniqueId val="{00000000-68FF-4F48-9326-19E5D386A42B}"/>
            </c:ext>
          </c:extLst>
        </c:ser>
        <c:dLbls>
          <c:showLegendKey val="0"/>
          <c:showVal val="0"/>
          <c:showCatName val="0"/>
          <c:showSerName val="0"/>
          <c:showPercent val="0"/>
          <c:showBubbleSize val="0"/>
        </c:dLbls>
        <c:axId val="213596976"/>
        <c:axId val="213597368"/>
      </c:areaChart>
      <c:dateAx>
        <c:axId val="213596976"/>
        <c:scaling>
          <c:orientation val="minMax"/>
        </c:scaling>
        <c:delete val="0"/>
        <c:axPos val="b"/>
        <c:numFmt formatCode="d\-mmm" sourceLinked="1"/>
        <c:majorTickMark val="out"/>
        <c:minorTickMark val="none"/>
        <c:tickLblPos val="nextTo"/>
        <c:crossAx val="213597368"/>
        <c:crosses val="autoZero"/>
        <c:auto val="1"/>
        <c:lblOffset val="100"/>
        <c:baseTimeUnit val="days"/>
      </c:dateAx>
      <c:valAx>
        <c:axId val="213597368"/>
        <c:scaling>
          <c:orientation val="minMax"/>
          <c:max val="2270"/>
          <c:min val="1870"/>
        </c:scaling>
        <c:delete val="0"/>
        <c:axPos val="l"/>
        <c:majorGridlines/>
        <c:numFmt formatCode="0" sourceLinked="1"/>
        <c:majorTickMark val="out"/>
        <c:minorTickMark val="none"/>
        <c:tickLblPos val="nextTo"/>
        <c:crossAx val="213596976"/>
        <c:crosses val="autoZero"/>
        <c:crossBetween val="midCat"/>
        <c:majorUnit val="50"/>
      </c:valAx>
    </c:plotArea>
    <c:plotVisOnly val="1"/>
    <c:dispBlanksAs val="gap"/>
    <c:showDLblsOverMax val="0"/>
  </c:chart>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71239548664664"/>
          <c:y val="0.13291792122127497"/>
          <c:w val="0.8441260924858619"/>
          <c:h val="0.71590233410934201"/>
        </c:manualLayout>
      </c:layout>
      <c:areaChart>
        <c:grouping val="standard"/>
        <c:varyColors val="0"/>
        <c:ser>
          <c:idx val="0"/>
          <c:order val="0"/>
          <c:spPr>
            <a:solidFill>
              <a:srgbClr val="92D050"/>
            </a:solidFill>
            <a:ln>
              <a:noFill/>
            </a:ln>
            <a:effectLst/>
          </c:spPr>
          <c:cat>
            <c:numRef>
              <c:f>Graph!$B$3:$H$3</c:f>
              <c:numCache>
                <c:formatCode>d\-mmm</c:formatCode>
                <c:ptCount val="7"/>
                <c:pt idx="0">
                  <c:v>45741</c:v>
                </c:pt>
                <c:pt idx="1">
                  <c:v>45742</c:v>
                </c:pt>
                <c:pt idx="2">
                  <c:v>45743</c:v>
                </c:pt>
                <c:pt idx="3">
                  <c:v>45744</c:v>
                </c:pt>
                <c:pt idx="4">
                  <c:v>45745</c:v>
                </c:pt>
                <c:pt idx="5">
                  <c:v>45746</c:v>
                </c:pt>
                <c:pt idx="6">
                  <c:v>45747</c:v>
                </c:pt>
              </c:numCache>
            </c:numRef>
          </c:cat>
          <c:val>
            <c:numRef>
              <c:f>Graph!$B$6:$H$6</c:f>
              <c:numCache>
                <c:formatCode>0</c:formatCode>
                <c:ptCount val="7"/>
                <c:pt idx="0">
                  <c:v>4148.3205038181259</c:v>
                </c:pt>
                <c:pt idx="1">
                  <c:v>3768.2265636469961</c:v>
                </c:pt>
                <c:pt idx="2">
                  <c:v>3525.8531823482303</c:v>
                </c:pt>
                <c:pt idx="3">
                  <c:v>3132.8442953362201</c:v>
                </c:pt>
                <c:pt idx="4">
                  <c:v>2781.6567112658631</c:v>
                </c:pt>
                <c:pt idx="5">
                  <c:v>2747.1985984612484</c:v>
                </c:pt>
                <c:pt idx="6">
                  <c:v>2821.9608612760039</c:v>
                </c:pt>
              </c:numCache>
            </c:numRef>
          </c:val>
          <c:extLst>
            <c:ext xmlns:c16="http://schemas.microsoft.com/office/drawing/2014/chart" uri="{C3380CC4-5D6E-409C-BE32-E72D297353CC}">
              <c16:uniqueId val="{00000000-01D9-42C9-9CDB-453A8AD544A3}"/>
            </c:ext>
          </c:extLst>
        </c:ser>
        <c:dLbls>
          <c:showLegendKey val="0"/>
          <c:showVal val="0"/>
          <c:showCatName val="0"/>
          <c:showSerName val="0"/>
          <c:showPercent val="0"/>
          <c:showBubbleSize val="0"/>
        </c:dLbls>
        <c:axId val="157580552"/>
        <c:axId val="157580944"/>
      </c:areaChart>
      <c:dateAx>
        <c:axId val="157580552"/>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944"/>
        <c:crosses val="autoZero"/>
        <c:auto val="1"/>
        <c:lblOffset val="100"/>
        <c:baseTimeUnit val="days"/>
      </c:dateAx>
      <c:valAx>
        <c:axId val="157580944"/>
        <c:scaling>
          <c:orientation val="minMax"/>
          <c:max val="4150"/>
          <c:min val="2460"/>
        </c:scaling>
        <c:delete val="0"/>
        <c:axPos val="l"/>
        <c:majorGridlines>
          <c:spPr>
            <a:ln w="9525" cap="flat" cmpd="sng" algn="ctr">
              <a:solidFill>
                <a:schemeClr val="dk1">
                  <a:shade val="95000"/>
                  <a:satMod val="105000"/>
                </a:schemeClr>
              </a:solidFill>
              <a:prstDash val="solid"/>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552"/>
        <c:crosses val="autoZero"/>
        <c:crossBetween val="midCat"/>
        <c:majorUnit val="300"/>
      </c:valAx>
      <c:spPr>
        <a:noFill/>
        <a:ln>
          <a:solidFill>
            <a:sysClr val="windowText" lastClr="000000"/>
          </a:solidFill>
        </a:ln>
        <a:effectLst/>
      </c:spPr>
    </c:plotArea>
    <c:plotVisOnly val="1"/>
    <c:dispBlanksAs val="zero"/>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r>
              <a:rPr lang="en-US" sz="1200" dirty="0">
                <a:solidFill>
                  <a:schemeClr val="tx1"/>
                </a:solidFill>
              </a:rPr>
              <a:t>Total</a:t>
            </a:r>
            <a:r>
              <a:rPr lang="en-US" sz="1200" baseline="0" dirty="0">
                <a:solidFill>
                  <a:schemeClr val="tx1"/>
                </a:solidFill>
              </a:rPr>
              <a:t> Losses Trend</a:t>
            </a:r>
            <a:endParaRPr lang="en-US" sz="1200" dirty="0">
              <a:solidFill>
                <a:schemeClr val="tx1"/>
              </a:solidFill>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endParaRPr lang="en-US"/>
        </a:p>
      </c:txPr>
    </c:title>
    <c:autoTitleDeleted val="0"/>
    <c:plotArea>
      <c:layout/>
      <c:lineChart>
        <c:grouping val="standard"/>
        <c:varyColors val="0"/>
        <c:ser>
          <c:idx val="4"/>
          <c:order val="4"/>
          <c:tx>
            <c:strRef>
              <c:f>Sheet1!$F$1</c:f>
              <c:strCache>
                <c:ptCount val="1"/>
                <c:pt idx="0">
                  <c:v>POL IN CANE</c:v>
                </c:pt>
              </c:strCache>
            </c:strRef>
          </c:tx>
          <c:spPr>
            <a:ln w="60325" cap="rnd" cmpd="thickThin">
              <a:solidFill>
                <a:schemeClr val="accent5"/>
              </a:solidFill>
              <a:prstDash val="solid"/>
              <a:round/>
            </a:ln>
            <a:effectLst/>
          </c:spPr>
          <c:marker>
            <c:symbol val="circle"/>
            <c:size val="5"/>
            <c:spPr>
              <a:solidFill>
                <a:schemeClr val="accent5"/>
              </a:solidFill>
              <a:ln w="9525">
                <a:solidFill>
                  <a:schemeClr val="accent5"/>
                </a:solidFill>
              </a:ln>
              <a:effectLst/>
            </c:spPr>
          </c:marker>
          <c:cat>
            <c:numRef>
              <c:f>Sheet1!$A$6:$A$105</c:f>
              <c:numCache>
                <c:formatCode>m/d/yyyy</c:formatCode>
                <c:ptCount val="100"/>
                <c:pt idx="0">
                  <c:v>45596</c:v>
                </c:pt>
                <c:pt idx="1">
                  <c:v>45597</c:v>
                </c:pt>
                <c:pt idx="2">
                  <c:v>45598</c:v>
                </c:pt>
                <c:pt idx="3">
                  <c:v>45599</c:v>
                </c:pt>
                <c:pt idx="4">
                  <c:v>45600</c:v>
                </c:pt>
                <c:pt idx="5">
                  <c:v>45601</c:v>
                </c:pt>
                <c:pt idx="6">
                  <c:v>45602</c:v>
                </c:pt>
                <c:pt idx="7">
                  <c:v>45603</c:v>
                </c:pt>
                <c:pt idx="8">
                  <c:v>45604</c:v>
                </c:pt>
                <c:pt idx="9">
                  <c:v>45605</c:v>
                </c:pt>
                <c:pt idx="10">
                  <c:v>45606</c:v>
                </c:pt>
                <c:pt idx="11">
                  <c:v>45607</c:v>
                </c:pt>
                <c:pt idx="12">
                  <c:v>45608</c:v>
                </c:pt>
                <c:pt idx="13">
                  <c:v>45609</c:v>
                </c:pt>
                <c:pt idx="14">
                  <c:v>45610</c:v>
                </c:pt>
                <c:pt idx="15">
                  <c:v>45611</c:v>
                </c:pt>
                <c:pt idx="16">
                  <c:v>45612</c:v>
                </c:pt>
                <c:pt idx="17">
                  <c:v>45613</c:v>
                </c:pt>
                <c:pt idx="18">
                  <c:v>45614</c:v>
                </c:pt>
                <c:pt idx="19">
                  <c:v>45615</c:v>
                </c:pt>
                <c:pt idx="20">
                  <c:v>45616</c:v>
                </c:pt>
                <c:pt idx="21">
                  <c:v>45617</c:v>
                </c:pt>
                <c:pt idx="22">
                  <c:v>45618</c:v>
                </c:pt>
                <c:pt idx="23">
                  <c:v>45619</c:v>
                </c:pt>
                <c:pt idx="24">
                  <c:v>45620</c:v>
                </c:pt>
                <c:pt idx="25">
                  <c:v>45621</c:v>
                </c:pt>
                <c:pt idx="26">
                  <c:v>45622</c:v>
                </c:pt>
                <c:pt idx="27">
                  <c:v>45623</c:v>
                </c:pt>
                <c:pt idx="28">
                  <c:v>45624</c:v>
                </c:pt>
                <c:pt idx="29">
                  <c:v>45625</c:v>
                </c:pt>
                <c:pt idx="30">
                  <c:v>45626</c:v>
                </c:pt>
                <c:pt idx="31">
                  <c:v>45627</c:v>
                </c:pt>
                <c:pt idx="32">
                  <c:v>45628</c:v>
                </c:pt>
                <c:pt idx="33">
                  <c:v>45629</c:v>
                </c:pt>
                <c:pt idx="34">
                  <c:v>45630</c:v>
                </c:pt>
                <c:pt idx="35">
                  <c:v>45631</c:v>
                </c:pt>
                <c:pt idx="36">
                  <c:v>45632</c:v>
                </c:pt>
                <c:pt idx="37">
                  <c:v>45633</c:v>
                </c:pt>
                <c:pt idx="38">
                  <c:v>45634</c:v>
                </c:pt>
                <c:pt idx="39">
                  <c:v>45635</c:v>
                </c:pt>
                <c:pt idx="40">
                  <c:v>45636</c:v>
                </c:pt>
                <c:pt idx="41">
                  <c:v>45637</c:v>
                </c:pt>
                <c:pt idx="42">
                  <c:v>45638</c:v>
                </c:pt>
                <c:pt idx="43">
                  <c:v>45639</c:v>
                </c:pt>
                <c:pt idx="44">
                  <c:v>45640</c:v>
                </c:pt>
                <c:pt idx="45">
                  <c:v>45641</c:v>
                </c:pt>
                <c:pt idx="46">
                  <c:v>45642</c:v>
                </c:pt>
                <c:pt idx="47">
                  <c:v>45643</c:v>
                </c:pt>
                <c:pt idx="48">
                  <c:v>45644</c:v>
                </c:pt>
                <c:pt idx="49">
                  <c:v>45645</c:v>
                </c:pt>
                <c:pt idx="50">
                  <c:v>45646</c:v>
                </c:pt>
                <c:pt idx="51">
                  <c:v>45647</c:v>
                </c:pt>
                <c:pt idx="52">
                  <c:v>45648</c:v>
                </c:pt>
                <c:pt idx="53">
                  <c:v>45649</c:v>
                </c:pt>
                <c:pt idx="54">
                  <c:v>45650</c:v>
                </c:pt>
                <c:pt idx="55">
                  <c:v>45651</c:v>
                </c:pt>
                <c:pt idx="56">
                  <c:v>45652</c:v>
                </c:pt>
                <c:pt idx="57">
                  <c:v>45653</c:v>
                </c:pt>
                <c:pt idx="58">
                  <c:v>45654</c:v>
                </c:pt>
                <c:pt idx="59">
                  <c:v>45655</c:v>
                </c:pt>
                <c:pt idx="60">
                  <c:v>45656</c:v>
                </c:pt>
                <c:pt idx="61">
                  <c:v>45657</c:v>
                </c:pt>
                <c:pt idx="62">
                  <c:v>45658</c:v>
                </c:pt>
                <c:pt idx="63">
                  <c:v>45659</c:v>
                </c:pt>
                <c:pt idx="64">
                  <c:v>45660</c:v>
                </c:pt>
                <c:pt idx="65">
                  <c:v>45661</c:v>
                </c:pt>
                <c:pt idx="66">
                  <c:v>45662</c:v>
                </c:pt>
                <c:pt idx="67">
                  <c:v>45663</c:v>
                </c:pt>
                <c:pt idx="68">
                  <c:v>45664</c:v>
                </c:pt>
                <c:pt idx="69">
                  <c:v>45665</c:v>
                </c:pt>
                <c:pt idx="70">
                  <c:v>45666</c:v>
                </c:pt>
                <c:pt idx="71">
                  <c:v>45667</c:v>
                </c:pt>
                <c:pt idx="72">
                  <c:v>45668</c:v>
                </c:pt>
                <c:pt idx="73">
                  <c:v>45669</c:v>
                </c:pt>
                <c:pt idx="74">
                  <c:v>45670</c:v>
                </c:pt>
                <c:pt idx="75">
                  <c:v>45671</c:v>
                </c:pt>
                <c:pt idx="76">
                  <c:v>45672</c:v>
                </c:pt>
                <c:pt idx="77">
                  <c:v>45673</c:v>
                </c:pt>
                <c:pt idx="78">
                  <c:v>45674</c:v>
                </c:pt>
                <c:pt idx="79">
                  <c:v>45675</c:v>
                </c:pt>
                <c:pt idx="80">
                  <c:v>45676</c:v>
                </c:pt>
                <c:pt idx="81">
                  <c:v>45677</c:v>
                </c:pt>
                <c:pt idx="82">
                  <c:v>45678</c:v>
                </c:pt>
                <c:pt idx="83">
                  <c:v>45679</c:v>
                </c:pt>
                <c:pt idx="84">
                  <c:v>45680</c:v>
                </c:pt>
                <c:pt idx="85">
                  <c:v>45681</c:v>
                </c:pt>
                <c:pt idx="86">
                  <c:v>45682</c:v>
                </c:pt>
                <c:pt idx="87">
                  <c:v>45683</c:v>
                </c:pt>
                <c:pt idx="88">
                  <c:v>45684</c:v>
                </c:pt>
                <c:pt idx="89">
                  <c:v>45685</c:v>
                </c:pt>
                <c:pt idx="90">
                  <c:v>45686</c:v>
                </c:pt>
                <c:pt idx="91">
                  <c:v>45687</c:v>
                </c:pt>
                <c:pt idx="92">
                  <c:v>45688</c:v>
                </c:pt>
                <c:pt idx="93">
                  <c:v>45689</c:v>
                </c:pt>
                <c:pt idx="94">
                  <c:v>45690</c:v>
                </c:pt>
                <c:pt idx="95">
                  <c:v>45691</c:v>
                </c:pt>
                <c:pt idx="96">
                  <c:v>45692</c:v>
                </c:pt>
                <c:pt idx="97">
                  <c:v>45693</c:v>
                </c:pt>
                <c:pt idx="98">
                  <c:v>45694</c:v>
                </c:pt>
                <c:pt idx="99">
                  <c:v>45695</c:v>
                </c:pt>
              </c:numCache>
            </c:numRef>
          </c:cat>
          <c:val>
            <c:numRef>
              <c:f>Sheet1!$F$6:$F$105</c:f>
              <c:numCache>
                <c:formatCode>General</c:formatCode>
                <c:ptCount val="100"/>
                <c:pt idx="0">
                  <c:v>10.92</c:v>
                </c:pt>
                <c:pt idx="1">
                  <c:v>10.94</c:v>
                </c:pt>
                <c:pt idx="2">
                  <c:v>10.95</c:v>
                </c:pt>
                <c:pt idx="3">
                  <c:v>10.96</c:v>
                </c:pt>
                <c:pt idx="4">
                  <c:v>10.97</c:v>
                </c:pt>
                <c:pt idx="5" formatCode="0.00">
                  <c:v>11</c:v>
                </c:pt>
                <c:pt idx="6">
                  <c:v>11.01</c:v>
                </c:pt>
                <c:pt idx="7">
                  <c:v>11.01</c:v>
                </c:pt>
                <c:pt idx="8">
                  <c:v>11.01</c:v>
                </c:pt>
                <c:pt idx="9">
                  <c:v>11.01</c:v>
                </c:pt>
                <c:pt idx="10">
                  <c:v>11.01</c:v>
                </c:pt>
                <c:pt idx="11">
                  <c:v>11.04</c:v>
                </c:pt>
                <c:pt idx="12">
                  <c:v>11.05</c:v>
                </c:pt>
                <c:pt idx="13">
                  <c:v>11.07</c:v>
                </c:pt>
                <c:pt idx="14">
                  <c:v>11.14</c:v>
                </c:pt>
                <c:pt idx="15">
                  <c:v>11.15</c:v>
                </c:pt>
                <c:pt idx="16">
                  <c:v>11.17</c:v>
                </c:pt>
                <c:pt idx="17">
                  <c:v>11.17</c:v>
                </c:pt>
                <c:pt idx="18">
                  <c:v>11.19</c:v>
                </c:pt>
                <c:pt idx="19">
                  <c:v>11.31</c:v>
                </c:pt>
                <c:pt idx="20">
                  <c:v>11.4</c:v>
                </c:pt>
                <c:pt idx="21">
                  <c:v>11.45</c:v>
                </c:pt>
                <c:pt idx="22">
                  <c:v>11.51</c:v>
                </c:pt>
                <c:pt idx="23">
                  <c:v>11.62</c:v>
                </c:pt>
                <c:pt idx="24">
                  <c:v>11.7</c:v>
                </c:pt>
                <c:pt idx="25">
                  <c:v>11.71</c:v>
                </c:pt>
                <c:pt idx="26">
                  <c:v>11.77</c:v>
                </c:pt>
                <c:pt idx="27">
                  <c:v>11.82</c:v>
                </c:pt>
                <c:pt idx="28">
                  <c:v>11.84</c:v>
                </c:pt>
                <c:pt idx="29">
                  <c:v>11.87</c:v>
                </c:pt>
                <c:pt idx="30">
                  <c:v>11.88</c:v>
                </c:pt>
                <c:pt idx="31">
                  <c:v>11.91</c:v>
                </c:pt>
                <c:pt idx="32">
                  <c:v>11.91</c:v>
                </c:pt>
                <c:pt idx="33">
                  <c:v>11.98</c:v>
                </c:pt>
                <c:pt idx="34">
                  <c:v>12.02</c:v>
                </c:pt>
                <c:pt idx="35">
                  <c:v>12.06</c:v>
                </c:pt>
                <c:pt idx="36" formatCode="0.00">
                  <c:v>12.1</c:v>
                </c:pt>
                <c:pt idx="37">
                  <c:v>12.11</c:v>
                </c:pt>
                <c:pt idx="38">
                  <c:v>12.19</c:v>
                </c:pt>
                <c:pt idx="39">
                  <c:v>12.26</c:v>
                </c:pt>
                <c:pt idx="40">
                  <c:v>12.33</c:v>
                </c:pt>
                <c:pt idx="41">
                  <c:v>12.42</c:v>
                </c:pt>
                <c:pt idx="42">
                  <c:v>12.45</c:v>
                </c:pt>
                <c:pt idx="43">
                  <c:v>12.48</c:v>
                </c:pt>
                <c:pt idx="44">
                  <c:v>12.53</c:v>
                </c:pt>
                <c:pt idx="45">
                  <c:v>12.61</c:v>
                </c:pt>
                <c:pt idx="46">
                  <c:v>12.67</c:v>
                </c:pt>
                <c:pt idx="47">
                  <c:v>12.7</c:v>
                </c:pt>
                <c:pt idx="48">
                  <c:v>12.73</c:v>
                </c:pt>
                <c:pt idx="49">
                  <c:v>12.73</c:v>
                </c:pt>
                <c:pt idx="50">
                  <c:v>12.74</c:v>
                </c:pt>
                <c:pt idx="51">
                  <c:v>12.75</c:v>
                </c:pt>
                <c:pt idx="52">
                  <c:v>12.86</c:v>
                </c:pt>
                <c:pt idx="53">
                  <c:v>12.95</c:v>
                </c:pt>
                <c:pt idx="54">
                  <c:v>13.06</c:v>
                </c:pt>
                <c:pt idx="55" formatCode="0.00">
                  <c:v>13.2</c:v>
                </c:pt>
                <c:pt idx="56" formatCode="0.00">
                  <c:v>13.3</c:v>
                </c:pt>
                <c:pt idx="57">
                  <c:v>13.35</c:v>
                </c:pt>
                <c:pt idx="58">
                  <c:v>13.39</c:v>
                </c:pt>
                <c:pt idx="59">
                  <c:v>13.41</c:v>
                </c:pt>
                <c:pt idx="60" formatCode="0.00">
                  <c:v>13.4</c:v>
                </c:pt>
                <c:pt idx="61">
                  <c:v>13.43</c:v>
                </c:pt>
                <c:pt idx="62">
                  <c:v>13.42</c:v>
                </c:pt>
                <c:pt idx="63">
                  <c:v>13.42</c:v>
                </c:pt>
                <c:pt idx="64">
                  <c:v>13.42</c:v>
                </c:pt>
                <c:pt idx="65">
                  <c:v>13.43</c:v>
                </c:pt>
                <c:pt idx="66">
                  <c:v>13.41</c:v>
                </c:pt>
                <c:pt idx="67">
                  <c:v>13.42</c:v>
                </c:pt>
                <c:pt idx="68">
                  <c:v>13.43</c:v>
                </c:pt>
                <c:pt idx="69">
                  <c:v>13.47</c:v>
                </c:pt>
                <c:pt idx="70">
                  <c:v>13.48</c:v>
                </c:pt>
                <c:pt idx="71" formatCode="0.00">
                  <c:v>13.5</c:v>
                </c:pt>
                <c:pt idx="72" formatCode="0.00">
                  <c:v>13.5</c:v>
                </c:pt>
                <c:pt idx="73">
                  <c:v>13.56</c:v>
                </c:pt>
                <c:pt idx="74">
                  <c:v>13.56</c:v>
                </c:pt>
                <c:pt idx="75">
                  <c:v>13.58</c:v>
                </c:pt>
                <c:pt idx="76" formatCode="0.00">
                  <c:v>13.6</c:v>
                </c:pt>
                <c:pt idx="77">
                  <c:v>13.62</c:v>
                </c:pt>
                <c:pt idx="78">
                  <c:v>13.62</c:v>
                </c:pt>
                <c:pt idx="79">
                  <c:v>13.62</c:v>
                </c:pt>
                <c:pt idx="80">
                  <c:v>13.66</c:v>
                </c:pt>
                <c:pt idx="81">
                  <c:v>13.66</c:v>
                </c:pt>
                <c:pt idx="82" formatCode="0.00">
                  <c:v>13.7</c:v>
                </c:pt>
                <c:pt idx="83" formatCode="0.00">
                  <c:v>13.71</c:v>
                </c:pt>
                <c:pt idx="84">
                  <c:v>13.71</c:v>
                </c:pt>
                <c:pt idx="85">
                  <c:v>13.71</c:v>
                </c:pt>
                <c:pt idx="86">
                  <c:v>13.73</c:v>
                </c:pt>
                <c:pt idx="87">
                  <c:v>13.74</c:v>
                </c:pt>
                <c:pt idx="88">
                  <c:v>13.74</c:v>
                </c:pt>
                <c:pt idx="89">
                  <c:v>13.74</c:v>
                </c:pt>
                <c:pt idx="90">
                  <c:v>13.74</c:v>
                </c:pt>
                <c:pt idx="91">
                  <c:v>13.79</c:v>
                </c:pt>
                <c:pt idx="92">
                  <c:v>13.83</c:v>
                </c:pt>
                <c:pt idx="93">
                  <c:v>13.86</c:v>
                </c:pt>
                <c:pt idx="94">
                  <c:v>13.86</c:v>
                </c:pt>
                <c:pt idx="95">
                  <c:v>13.89</c:v>
                </c:pt>
                <c:pt idx="96" formatCode="0.00">
                  <c:v>13.9</c:v>
                </c:pt>
                <c:pt idx="97">
                  <c:v>13.91</c:v>
                </c:pt>
                <c:pt idx="98">
                  <c:v>13.95</c:v>
                </c:pt>
                <c:pt idx="99">
                  <c:v>13.95</c:v>
                </c:pt>
              </c:numCache>
            </c:numRef>
          </c:val>
          <c:smooth val="0"/>
          <c:extLst>
            <c:ext xmlns:c16="http://schemas.microsoft.com/office/drawing/2014/chart" uri="{C3380CC4-5D6E-409C-BE32-E72D297353CC}">
              <c16:uniqueId val="{00000004-12BB-4CC9-B364-F624B1F738BE}"/>
            </c:ext>
          </c:extLst>
        </c:ser>
        <c:dLbls>
          <c:showLegendKey val="0"/>
          <c:showVal val="0"/>
          <c:showCatName val="0"/>
          <c:showSerName val="0"/>
          <c:showPercent val="0"/>
          <c:showBubbleSize val="0"/>
        </c:dLbls>
        <c:marker val="1"/>
        <c:smooth val="0"/>
        <c:axId val="1157146383"/>
        <c:axId val="1157147343"/>
      </c:lineChart>
      <c:lineChart>
        <c:grouping val="standard"/>
        <c:varyColors val="0"/>
        <c:ser>
          <c:idx val="0"/>
          <c:order val="0"/>
          <c:tx>
            <c:strRef>
              <c:f>Sheet1!$B$1</c:f>
              <c:strCache>
                <c:ptCount val="1"/>
                <c:pt idx="0">
                  <c:v>POL IN BAGASSE</c:v>
                </c:pt>
              </c:strCache>
            </c:strRef>
          </c:tx>
          <c:spPr>
            <a:ln w="28575" cap="rnd">
              <a:solidFill>
                <a:srgbClr val="002060"/>
              </a:solidFill>
              <a:round/>
            </a:ln>
            <a:effectLst/>
          </c:spPr>
          <c:marker>
            <c:symbol val="circle"/>
            <c:size val="5"/>
            <c:spPr>
              <a:solidFill>
                <a:schemeClr val="accent1"/>
              </a:solidFill>
              <a:ln w="9525">
                <a:solidFill>
                  <a:schemeClr val="accent1"/>
                </a:solidFill>
              </a:ln>
              <a:effectLst/>
            </c:spPr>
          </c:marker>
          <c:cat>
            <c:numRef>
              <c:f>Sheet1!$A$6:$A$105</c:f>
              <c:numCache>
                <c:formatCode>m/d/yyyy</c:formatCode>
                <c:ptCount val="100"/>
                <c:pt idx="0">
                  <c:v>45596</c:v>
                </c:pt>
                <c:pt idx="1">
                  <c:v>45597</c:v>
                </c:pt>
                <c:pt idx="2">
                  <c:v>45598</c:v>
                </c:pt>
                <c:pt idx="3">
                  <c:v>45599</c:v>
                </c:pt>
                <c:pt idx="4">
                  <c:v>45600</c:v>
                </c:pt>
                <c:pt idx="5">
                  <c:v>45601</c:v>
                </c:pt>
                <c:pt idx="6">
                  <c:v>45602</c:v>
                </c:pt>
                <c:pt idx="7">
                  <c:v>45603</c:v>
                </c:pt>
                <c:pt idx="8">
                  <c:v>45604</c:v>
                </c:pt>
                <c:pt idx="9">
                  <c:v>45605</c:v>
                </c:pt>
                <c:pt idx="10">
                  <c:v>45606</c:v>
                </c:pt>
                <c:pt idx="11">
                  <c:v>45607</c:v>
                </c:pt>
                <c:pt idx="12">
                  <c:v>45608</c:v>
                </c:pt>
                <c:pt idx="13">
                  <c:v>45609</c:v>
                </c:pt>
                <c:pt idx="14">
                  <c:v>45610</c:v>
                </c:pt>
                <c:pt idx="15">
                  <c:v>45611</c:v>
                </c:pt>
                <c:pt idx="16">
                  <c:v>45612</c:v>
                </c:pt>
                <c:pt idx="17">
                  <c:v>45613</c:v>
                </c:pt>
                <c:pt idx="18">
                  <c:v>45614</c:v>
                </c:pt>
                <c:pt idx="19">
                  <c:v>45615</c:v>
                </c:pt>
                <c:pt idx="20">
                  <c:v>45616</c:v>
                </c:pt>
                <c:pt idx="21">
                  <c:v>45617</c:v>
                </c:pt>
                <c:pt idx="22">
                  <c:v>45618</c:v>
                </c:pt>
                <c:pt idx="23">
                  <c:v>45619</c:v>
                </c:pt>
                <c:pt idx="24">
                  <c:v>45620</c:v>
                </c:pt>
                <c:pt idx="25">
                  <c:v>45621</c:v>
                </c:pt>
                <c:pt idx="26">
                  <c:v>45622</c:v>
                </c:pt>
                <c:pt idx="27">
                  <c:v>45623</c:v>
                </c:pt>
                <c:pt idx="28">
                  <c:v>45624</c:v>
                </c:pt>
                <c:pt idx="29">
                  <c:v>45625</c:v>
                </c:pt>
                <c:pt idx="30">
                  <c:v>45626</c:v>
                </c:pt>
                <c:pt idx="31">
                  <c:v>45627</c:v>
                </c:pt>
                <c:pt idx="32">
                  <c:v>45628</c:v>
                </c:pt>
                <c:pt idx="33">
                  <c:v>45629</c:v>
                </c:pt>
                <c:pt idx="34">
                  <c:v>45630</c:v>
                </c:pt>
                <c:pt idx="35">
                  <c:v>45631</c:v>
                </c:pt>
                <c:pt idx="36">
                  <c:v>45632</c:v>
                </c:pt>
                <c:pt idx="37">
                  <c:v>45633</c:v>
                </c:pt>
                <c:pt idx="38">
                  <c:v>45634</c:v>
                </c:pt>
                <c:pt idx="39">
                  <c:v>45635</c:v>
                </c:pt>
                <c:pt idx="40">
                  <c:v>45636</c:v>
                </c:pt>
                <c:pt idx="41">
                  <c:v>45637</c:v>
                </c:pt>
                <c:pt idx="42">
                  <c:v>45638</c:v>
                </c:pt>
                <c:pt idx="43">
                  <c:v>45639</c:v>
                </c:pt>
                <c:pt idx="44">
                  <c:v>45640</c:v>
                </c:pt>
                <c:pt idx="45">
                  <c:v>45641</c:v>
                </c:pt>
                <c:pt idx="46">
                  <c:v>45642</c:v>
                </c:pt>
                <c:pt idx="47">
                  <c:v>45643</c:v>
                </c:pt>
                <c:pt idx="48">
                  <c:v>45644</c:v>
                </c:pt>
                <c:pt idx="49">
                  <c:v>45645</c:v>
                </c:pt>
                <c:pt idx="50">
                  <c:v>45646</c:v>
                </c:pt>
                <c:pt idx="51">
                  <c:v>45647</c:v>
                </c:pt>
                <c:pt idx="52">
                  <c:v>45648</c:v>
                </c:pt>
                <c:pt idx="53">
                  <c:v>45649</c:v>
                </c:pt>
                <c:pt idx="54">
                  <c:v>45650</c:v>
                </c:pt>
                <c:pt idx="55">
                  <c:v>45651</c:v>
                </c:pt>
                <c:pt idx="56">
                  <c:v>45652</c:v>
                </c:pt>
                <c:pt idx="57">
                  <c:v>45653</c:v>
                </c:pt>
                <c:pt idx="58">
                  <c:v>45654</c:v>
                </c:pt>
                <c:pt idx="59">
                  <c:v>45655</c:v>
                </c:pt>
                <c:pt idx="60">
                  <c:v>45656</c:v>
                </c:pt>
                <c:pt idx="61">
                  <c:v>45657</c:v>
                </c:pt>
                <c:pt idx="62">
                  <c:v>45658</c:v>
                </c:pt>
                <c:pt idx="63">
                  <c:v>45659</c:v>
                </c:pt>
                <c:pt idx="64">
                  <c:v>45660</c:v>
                </c:pt>
                <c:pt idx="65">
                  <c:v>45661</c:v>
                </c:pt>
                <c:pt idx="66">
                  <c:v>45662</c:v>
                </c:pt>
                <c:pt idx="67">
                  <c:v>45663</c:v>
                </c:pt>
                <c:pt idx="68">
                  <c:v>45664</c:v>
                </c:pt>
                <c:pt idx="69">
                  <c:v>45665</c:v>
                </c:pt>
                <c:pt idx="70">
                  <c:v>45666</c:v>
                </c:pt>
                <c:pt idx="71">
                  <c:v>45667</c:v>
                </c:pt>
                <c:pt idx="72">
                  <c:v>45668</c:v>
                </c:pt>
                <c:pt idx="73">
                  <c:v>45669</c:v>
                </c:pt>
                <c:pt idx="74">
                  <c:v>45670</c:v>
                </c:pt>
                <c:pt idx="75">
                  <c:v>45671</c:v>
                </c:pt>
                <c:pt idx="76">
                  <c:v>45672</c:v>
                </c:pt>
                <c:pt idx="77">
                  <c:v>45673</c:v>
                </c:pt>
                <c:pt idx="78">
                  <c:v>45674</c:v>
                </c:pt>
                <c:pt idx="79">
                  <c:v>45675</c:v>
                </c:pt>
                <c:pt idx="80">
                  <c:v>45676</c:v>
                </c:pt>
                <c:pt idx="81">
                  <c:v>45677</c:v>
                </c:pt>
                <c:pt idx="82">
                  <c:v>45678</c:v>
                </c:pt>
                <c:pt idx="83">
                  <c:v>45679</c:v>
                </c:pt>
                <c:pt idx="84">
                  <c:v>45680</c:v>
                </c:pt>
                <c:pt idx="85">
                  <c:v>45681</c:v>
                </c:pt>
                <c:pt idx="86">
                  <c:v>45682</c:v>
                </c:pt>
                <c:pt idx="87">
                  <c:v>45683</c:v>
                </c:pt>
                <c:pt idx="88">
                  <c:v>45684</c:v>
                </c:pt>
                <c:pt idx="89">
                  <c:v>45685</c:v>
                </c:pt>
                <c:pt idx="90">
                  <c:v>45686</c:v>
                </c:pt>
                <c:pt idx="91">
                  <c:v>45687</c:v>
                </c:pt>
                <c:pt idx="92">
                  <c:v>45688</c:v>
                </c:pt>
                <c:pt idx="93">
                  <c:v>45689</c:v>
                </c:pt>
                <c:pt idx="94">
                  <c:v>45690</c:v>
                </c:pt>
                <c:pt idx="95">
                  <c:v>45691</c:v>
                </c:pt>
                <c:pt idx="96">
                  <c:v>45692</c:v>
                </c:pt>
                <c:pt idx="97">
                  <c:v>45693</c:v>
                </c:pt>
                <c:pt idx="98">
                  <c:v>45694</c:v>
                </c:pt>
                <c:pt idx="99">
                  <c:v>45695</c:v>
                </c:pt>
              </c:numCache>
            </c:numRef>
          </c:cat>
          <c:val>
            <c:numRef>
              <c:f>Sheet1!$B$6:$B$105</c:f>
              <c:numCache>
                <c:formatCode>General</c:formatCode>
                <c:ptCount val="100"/>
                <c:pt idx="0">
                  <c:v>0.62</c:v>
                </c:pt>
                <c:pt idx="1">
                  <c:v>0.6</c:v>
                </c:pt>
                <c:pt idx="2">
                  <c:v>0.61</c:v>
                </c:pt>
                <c:pt idx="3">
                  <c:v>0.59</c:v>
                </c:pt>
                <c:pt idx="4">
                  <c:v>0.56999999999999995</c:v>
                </c:pt>
                <c:pt idx="5">
                  <c:v>0.54</c:v>
                </c:pt>
                <c:pt idx="6">
                  <c:v>0.54</c:v>
                </c:pt>
                <c:pt idx="7">
                  <c:v>0.52</c:v>
                </c:pt>
                <c:pt idx="8">
                  <c:v>0.49</c:v>
                </c:pt>
                <c:pt idx="9">
                  <c:v>0.5</c:v>
                </c:pt>
                <c:pt idx="10">
                  <c:v>0.5</c:v>
                </c:pt>
                <c:pt idx="11">
                  <c:v>0.5</c:v>
                </c:pt>
                <c:pt idx="12">
                  <c:v>0.5</c:v>
                </c:pt>
                <c:pt idx="13">
                  <c:v>0.49</c:v>
                </c:pt>
                <c:pt idx="14">
                  <c:v>0.5</c:v>
                </c:pt>
                <c:pt idx="15">
                  <c:v>0.49</c:v>
                </c:pt>
                <c:pt idx="16">
                  <c:v>0.49</c:v>
                </c:pt>
                <c:pt idx="17">
                  <c:v>0.49</c:v>
                </c:pt>
                <c:pt idx="18">
                  <c:v>0.49</c:v>
                </c:pt>
                <c:pt idx="19">
                  <c:v>0.49</c:v>
                </c:pt>
                <c:pt idx="20">
                  <c:v>0.54</c:v>
                </c:pt>
                <c:pt idx="21">
                  <c:v>0.49</c:v>
                </c:pt>
                <c:pt idx="22">
                  <c:v>0.49</c:v>
                </c:pt>
                <c:pt idx="23">
                  <c:v>0.48</c:v>
                </c:pt>
                <c:pt idx="24">
                  <c:v>0.47</c:v>
                </c:pt>
                <c:pt idx="25">
                  <c:v>0.47</c:v>
                </c:pt>
                <c:pt idx="26">
                  <c:v>0.47</c:v>
                </c:pt>
                <c:pt idx="27">
                  <c:v>0.47</c:v>
                </c:pt>
                <c:pt idx="28">
                  <c:v>0.46</c:v>
                </c:pt>
                <c:pt idx="29">
                  <c:v>0.46</c:v>
                </c:pt>
                <c:pt idx="30">
                  <c:v>0.47</c:v>
                </c:pt>
                <c:pt idx="31">
                  <c:v>0.47</c:v>
                </c:pt>
                <c:pt idx="32">
                  <c:v>0.46</c:v>
                </c:pt>
                <c:pt idx="33">
                  <c:v>0.46</c:v>
                </c:pt>
                <c:pt idx="34">
                  <c:v>0.46</c:v>
                </c:pt>
                <c:pt idx="35">
                  <c:v>0.46</c:v>
                </c:pt>
                <c:pt idx="36">
                  <c:v>0.48</c:v>
                </c:pt>
                <c:pt idx="37">
                  <c:v>0.47</c:v>
                </c:pt>
                <c:pt idx="38">
                  <c:v>0.46</c:v>
                </c:pt>
                <c:pt idx="39">
                  <c:v>0.46</c:v>
                </c:pt>
                <c:pt idx="40" formatCode="0.00">
                  <c:v>0.5</c:v>
                </c:pt>
                <c:pt idx="41" formatCode="0.00">
                  <c:v>0.47</c:v>
                </c:pt>
                <c:pt idx="42" formatCode="0.00">
                  <c:v>0.5</c:v>
                </c:pt>
                <c:pt idx="43">
                  <c:v>0.46</c:v>
                </c:pt>
                <c:pt idx="44">
                  <c:v>0.46</c:v>
                </c:pt>
                <c:pt idx="45">
                  <c:v>0.46</c:v>
                </c:pt>
                <c:pt idx="46">
                  <c:v>0.47</c:v>
                </c:pt>
                <c:pt idx="47">
                  <c:v>0.47</c:v>
                </c:pt>
                <c:pt idx="48">
                  <c:v>0.46</c:v>
                </c:pt>
                <c:pt idx="49">
                  <c:v>0.46</c:v>
                </c:pt>
                <c:pt idx="50">
                  <c:v>0.46</c:v>
                </c:pt>
                <c:pt idx="51">
                  <c:v>0.46</c:v>
                </c:pt>
                <c:pt idx="52">
                  <c:v>0.47</c:v>
                </c:pt>
                <c:pt idx="53">
                  <c:v>0.46</c:v>
                </c:pt>
                <c:pt idx="54">
                  <c:v>0.46</c:v>
                </c:pt>
                <c:pt idx="55">
                  <c:v>0.46</c:v>
                </c:pt>
                <c:pt idx="56">
                  <c:v>0.46</c:v>
                </c:pt>
                <c:pt idx="57">
                  <c:v>0.46</c:v>
                </c:pt>
                <c:pt idx="58">
                  <c:v>0.46</c:v>
                </c:pt>
                <c:pt idx="59">
                  <c:v>0.46</c:v>
                </c:pt>
                <c:pt idx="60">
                  <c:v>0.46</c:v>
                </c:pt>
                <c:pt idx="61">
                  <c:v>0.46</c:v>
                </c:pt>
                <c:pt idx="62">
                  <c:v>0.46</c:v>
                </c:pt>
                <c:pt idx="63">
                  <c:v>0.46</c:v>
                </c:pt>
                <c:pt idx="64">
                  <c:v>0.47</c:v>
                </c:pt>
                <c:pt idx="65">
                  <c:v>0.47</c:v>
                </c:pt>
                <c:pt idx="66">
                  <c:v>0.47</c:v>
                </c:pt>
                <c:pt idx="67">
                  <c:v>0.47</c:v>
                </c:pt>
                <c:pt idx="68">
                  <c:v>0.47</c:v>
                </c:pt>
                <c:pt idx="69">
                  <c:v>0.47</c:v>
                </c:pt>
                <c:pt idx="70">
                  <c:v>0.46</c:v>
                </c:pt>
                <c:pt idx="71">
                  <c:v>0.46</c:v>
                </c:pt>
                <c:pt idx="72">
                  <c:v>0.46</c:v>
                </c:pt>
                <c:pt idx="73">
                  <c:v>0.47</c:v>
                </c:pt>
                <c:pt idx="74">
                  <c:v>0.46</c:v>
                </c:pt>
                <c:pt idx="75">
                  <c:v>0.46</c:v>
                </c:pt>
                <c:pt idx="76">
                  <c:v>0.47</c:v>
                </c:pt>
                <c:pt idx="77">
                  <c:v>0.46</c:v>
                </c:pt>
                <c:pt idx="78">
                  <c:v>0.46</c:v>
                </c:pt>
                <c:pt idx="79">
                  <c:v>0.46</c:v>
                </c:pt>
                <c:pt idx="80">
                  <c:v>0.46</c:v>
                </c:pt>
                <c:pt idx="81">
                  <c:v>0.47</c:v>
                </c:pt>
                <c:pt idx="82">
                  <c:v>0.46</c:v>
                </c:pt>
                <c:pt idx="83">
                  <c:v>0.47</c:v>
                </c:pt>
                <c:pt idx="84">
                  <c:v>0.47</c:v>
                </c:pt>
                <c:pt idx="85">
                  <c:v>0.47</c:v>
                </c:pt>
                <c:pt idx="86">
                  <c:v>0.47</c:v>
                </c:pt>
                <c:pt idx="87">
                  <c:v>0.47</c:v>
                </c:pt>
                <c:pt idx="88">
                  <c:v>0.48</c:v>
                </c:pt>
                <c:pt idx="89">
                  <c:v>0.48</c:v>
                </c:pt>
                <c:pt idx="90">
                  <c:v>0.46</c:v>
                </c:pt>
                <c:pt idx="91">
                  <c:v>0.47</c:v>
                </c:pt>
                <c:pt idx="92">
                  <c:v>0.48</c:v>
                </c:pt>
                <c:pt idx="93">
                  <c:v>0.47</c:v>
                </c:pt>
                <c:pt idx="94">
                  <c:v>0.47</c:v>
                </c:pt>
                <c:pt idx="95">
                  <c:v>0.47</c:v>
                </c:pt>
                <c:pt idx="96">
                  <c:v>0.47</c:v>
                </c:pt>
                <c:pt idx="97">
                  <c:v>0.48</c:v>
                </c:pt>
                <c:pt idx="98">
                  <c:v>0.48</c:v>
                </c:pt>
                <c:pt idx="99">
                  <c:v>0.49</c:v>
                </c:pt>
              </c:numCache>
            </c:numRef>
          </c:val>
          <c:smooth val="0"/>
          <c:extLst>
            <c:ext xmlns:c16="http://schemas.microsoft.com/office/drawing/2014/chart" uri="{C3380CC4-5D6E-409C-BE32-E72D297353CC}">
              <c16:uniqueId val="{00000000-12BB-4CC9-B364-F624B1F738BE}"/>
            </c:ext>
          </c:extLst>
        </c:ser>
        <c:ser>
          <c:idx val="1"/>
          <c:order val="1"/>
          <c:tx>
            <c:strRef>
              <c:f>Sheet1!$C$1</c:f>
              <c:strCache>
                <c:ptCount val="1"/>
                <c:pt idx="0">
                  <c:v>POL IN F CAKE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Sheet1!$A$6:$A$105</c:f>
              <c:numCache>
                <c:formatCode>m/d/yyyy</c:formatCode>
                <c:ptCount val="100"/>
                <c:pt idx="0">
                  <c:v>45596</c:v>
                </c:pt>
                <c:pt idx="1">
                  <c:v>45597</c:v>
                </c:pt>
                <c:pt idx="2">
                  <c:v>45598</c:v>
                </c:pt>
                <c:pt idx="3">
                  <c:v>45599</c:v>
                </c:pt>
                <c:pt idx="4">
                  <c:v>45600</c:v>
                </c:pt>
                <c:pt idx="5">
                  <c:v>45601</c:v>
                </c:pt>
                <c:pt idx="6">
                  <c:v>45602</c:v>
                </c:pt>
                <c:pt idx="7">
                  <c:v>45603</c:v>
                </c:pt>
                <c:pt idx="8">
                  <c:v>45604</c:v>
                </c:pt>
                <c:pt idx="9">
                  <c:v>45605</c:v>
                </c:pt>
                <c:pt idx="10">
                  <c:v>45606</c:v>
                </c:pt>
                <c:pt idx="11">
                  <c:v>45607</c:v>
                </c:pt>
                <c:pt idx="12">
                  <c:v>45608</c:v>
                </c:pt>
                <c:pt idx="13">
                  <c:v>45609</c:v>
                </c:pt>
                <c:pt idx="14">
                  <c:v>45610</c:v>
                </c:pt>
                <c:pt idx="15">
                  <c:v>45611</c:v>
                </c:pt>
                <c:pt idx="16">
                  <c:v>45612</c:v>
                </c:pt>
                <c:pt idx="17">
                  <c:v>45613</c:v>
                </c:pt>
                <c:pt idx="18">
                  <c:v>45614</c:v>
                </c:pt>
                <c:pt idx="19">
                  <c:v>45615</c:v>
                </c:pt>
                <c:pt idx="20">
                  <c:v>45616</c:v>
                </c:pt>
                <c:pt idx="21">
                  <c:v>45617</c:v>
                </c:pt>
                <c:pt idx="22">
                  <c:v>45618</c:v>
                </c:pt>
                <c:pt idx="23">
                  <c:v>45619</c:v>
                </c:pt>
                <c:pt idx="24">
                  <c:v>45620</c:v>
                </c:pt>
                <c:pt idx="25">
                  <c:v>45621</c:v>
                </c:pt>
                <c:pt idx="26">
                  <c:v>45622</c:v>
                </c:pt>
                <c:pt idx="27">
                  <c:v>45623</c:v>
                </c:pt>
                <c:pt idx="28">
                  <c:v>45624</c:v>
                </c:pt>
                <c:pt idx="29">
                  <c:v>45625</c:v>
                </c:pt>
                <c:pt idx="30">
                  <c:v>45626</c:v>
                </c:pt>
                <c:pt idx="31">
                  <c:v>45627</c:v>
                </c:pt>
                <c:pt idx="32">
                  <c:v>45628</c:v>
                </c:pt>
                <c:pt idx="33">
                  <c:v>45629</c:v>
                </c:pt>
                <c:pt idx="34">
                  <c:v>45630</c:v>
                </c:pt>
                <c:pt idx="35">
                  <c:v>45631</c:v>
                </c:pt>
                <c:pt idx="36">
                  <c:v>45632</c:v>
                </c:pt>
                <c:pt idx="37">
                  <c:v>45633</c:v>
                </c:pt>
                <c:pt idx="38">
                  <c:v>45634</c:v>
                </c:pt>
                <c:pt idx="39">
                  <c:v>45635</c:v>
                </c:pt>
                <c:pt idx="40">
                  <c:v>45636</c:v>
                </c:pt>
                <c:pt idx="41">
                  <c:v>45637</c:v>
                </c:pt>
                <c:pt idx="42">
                  <c:v>45638</c:v>
                </c:pt>
                <c:pt idx="43">
                  <c:v>45639</c:v>
                </c:pt>
                <c:pt idx="44">
                  <c:v>45640</c:v>
                </c:pt>
                <c:pt idx="45">
                  <c:v>45641</c:v>
                </c:pt>
                <c:pt idx="46">
                  <c:v>45642</c:v>
                </c:pt>
                <c:pt idx="47">
                  <c:v>45643</c:v>
                </c:pt>
                <c:pt idx="48">
                  <c:v>45644</c:v>
                </c:pt>
                <c:pt idx="49">
                  <c:v>45645</c:v>
                </c:pt>
                <c:pt idx="50">
                  <c:v>45646</c:v>
                </c:pt>
                <c:pt idx="51">
                  <c:v>45647</c:v>
                </c:pt>
                <c:pt idx="52">
                  <c:v>45648</c:v>
                </c:pt>
                <c:pt idx="53">
                  <c:v>45649</c:v>
                </c:pt>
                <c:pt idx="54">
                  <c:v>45650</c:v>
                </c:pt>
                <c:pt idx="55">
                  <c:v>45651</c:v>
                </c:pt>
                <c:pt idx="56">
                  <c:v>45652</c:v>
                </c:pt>
                <c:pt idx="57">
                  <c:v>45653</c:v>
                </c:pt>
                <c:pt idx="58">
                  <c:v>45654</c:v>
                </c:pt>
                <c:pt idx="59">
                  <c:v>45655</c:v>
                </c:pt>
                <c:pt idx="60">
                  <c:v>45656</c:v>
                </c:pt>
                <c:pt idx="61">
                  <c:v>45657</c:v>
                </c:pt>
                <c:pt idx="62">
                  <c:v>45658</c:v>
                </c:pt>
                <c:pt idx="63">
                  <c:v>45659</c:v>
                </c:pt>
                <c:pt idx="64">
                  <c:v>45660</c:v>
                </c:pt>
                <c:pt idx="65">
                  <c:v>45661</c:v>
                </c:pt>
                <c:pt idx="66">
                  <c:v>45662</c:v>
                </c:pt>
                <c:pt idx="67">
                  <c:v>45663</c:v>
                </c:pt>
                <c:pt idx="68">
                  <c:v>45664</c:v>
                </c:pt>
                <c:pt idx="69">
                  <c:v>45665</c:v>
                </c:pt>
                <c:pt idx="70">
                  <c:v>45666</c:v>
                </c:pt>
                <c:pt idx="71">
                  <c:v>45667</c:v>
                </c:pt>
                <c:pt idx="72">
                  <c:v>45668</c:v>
                </c:pt>
                <c:pt idx="73">
                  <c:v>45669</c:v>
                </c:pt>
                <c:pt idx="74">
                  <c:v>45670</c:v>
                </c:pt>
                <c:pt idx="75">
                  <c:v>45671</c:v>
                </c:pt>
                <c:pt idx="76">
                  <c:v>45672</c:v>
                </c:pt>
                <c:pt idx="77">
                  <c:v>45673</c:v>
                </c:pt>
                <c:pt idx="78">
                  <c:v>45674</c:v>
                </c:pt>
                <c:pt idx="79">
                  <c:v>45675</c:v>
                </c:pt>
                <c:pt idx="80">
                  <c:v>45676</c:v>
                </c:pt>
                <c:pt idx="81">
                  <c:v>45677</c:v>
                </c:pt>
                <c:pt idx="82">
                  <c:v>45678</c:v>
                </c:pt>
                <c:pt idx="83">
                  <c:v>45679</c:v>
                </c:pt>
                <c:pt idx="84">
                  <c:v>45680</c:v>
                </c:pt>
                <c:pt idx="85">
                  <c:v>45681</c:v>
                </c:pt>
                <c:pt idx="86">
                  <c:v>45682</c:v>
                </c:pt>
                <c:pt idx="87">
                  <c:v>45683</c:v>
                </c:pt>
                <c:pt idx="88">
                  <c:v>45684</c:v>
                </c:pt>
                <c:pt idx="89">
                  <c:v>45685</c:v>
                </c:pt>
                <c:pt idx="90">
                  <c:v>45686</c:v>
                </c:pt>
                <c:pt idx="91">
                  <c:v>45687</c:v>
                </c:pt>
                <c:pt idx="92">
                  <c:v>45688</c:v>
                </c:pt>
                <c:pt idx="93">
                  <c:v>45689</c:v>
                </c:pt>
                <c:pt idx="94">
                  <c:v>45690</c:v>
                </c:pt>
                <c:pt idx="95">
                  <c:v>45691</c:v>
                </c:pt>
                <c:pt idx="96">
                  <c:v>45692</c:v>
                </c:pt>
                <c:pt idx="97">
                  <c:v>45693</c:v>
                </c:pt>
                <c:pt idx="98">
                  <c:v>45694</c:v>
                </c:pt>
                <c:pt idx="99">
                  <c:v>45695</c:v>
                </c:pt>
              </c:numCache>
            </c:numRef>
          </c:cat>
          <c:val>
            <c:numRef>
              <c:f>Sheet1!$C$6:$C$105</c:f>
              <c:numCache>
                <c:formatCode>General</c:formatCode>
                <c:ptCount val="100"/>
                <c:pt idx="0">
                  <c:v>0.09</c:v>
                </c:pt>
                <c:pt idx="1">
                  <c:v>0.09</c:v>
                </c:pt>
                <c:pt idx="2">
                  <c:v>0.09</c:v>
                </c:pt>
                <c:pt idx="3">
                  <c:v>0.09</c:v>
                </c:pt>
                <c:pt idx="4">
                  <c:v>0.08</c:v>
                </c:pt>
                <c:pt idx="5">
                  <c:v>7.0000000000000007E-2</c:v>
                </c:pt>
                <c:pt idx="6">
                  <c:v>7.0000000000000007E-2</c:v>
                </c:pt>
                <c:pt idx="7">
                  <c:v>7.0000000000000007E-2</c:v>
                </c:pt>
                <c:pt idx="8">
                  <c:v>0.08</c:v>
                </c:pt>
                <c:pt idx="9">
                  <c:v>0.08</c:v>
                </c:pt>
                <c:pt idx="10">
                  <c:v>0.08</c:v>
                </c:pt>
                <c:pt idx="11">
                  <c:v>0.08</c:v>
                </c:pt>
                <c:pt idx="12">
                  <c:v>0.08</c:v>
                </c:pt>
                <c:pt idx="13">
                  <c:v>7.0000000000000007E-2</c:v>
                </c:pt>
                <c:pt idx="14">
                  <c:v>0.08</c:v>
                </c:pt>
                <c:pt idx="15">
                  <c:v>0.08</c:v>
                </c:pt>
                <c:pt idx="16">
                  <c:v>7.0000000000000007E-2</c:v>
                </c:pt>
                <c:pt idx="17">
                  <c:v>7.0000000000000007E-2</c:v>
                </c:pt>
                <c:pt idx="18">
                  <c:v>7.0000000000000007E-2</c:v>
                </c:pt>
                <c:pt idx="19">
                  <c:v>7.0000000000000007E-2</c:v>
                </c:pt>
                <c:pt idx="20">
                  <c:v>0.08</c:v>
                </c:pt>
                <c:pt idx="21">
                  <c:v>0.08</c:v>
                </c:pt>
                <c:pt idx="22">
                  <c:v>0.08</c:v>
                </c:pt>
                <c:pt idx="23">
                  <c:v>7.0000000000000007E-2</c:v>
                </c:pt>
                <c:pt idx="24">
                  <c:v>0.08</c:v>
                </c:pt>
                <c:pt idx="25">
                  <c:v>0.08</c:v>
                </c:pt>
                <c:pt idx="26">
                  <c:v>0.08</c:v>
                </c:pt>
                <c:pt idx="27">
                  <c:v>0.08</c:v>
                </c:pt>
                <c:pt idx="28">
                  <c:v>0.08</c:v>
                </c:pt>
                <c:pt idx="29">
                  <c:v>7.0000000000000007E-2</c:v>
                </c:pt>
                <c:pt idx="30">
                  <c:v>7.0000000000000007E-2</c:v>
                </c:pt>
                <c:pt idx="31">
                  <c:v>7.0000000000000007E-2</c:v>
                </c:pt>
                <c:pt idx="32">
                  <c:v>7.0000000000000007E-2</c:v>
                </c:pt>
                <c:pt idx="33">
                  <c:v>7.0000000000000007E-2</c:v>
                </c:pt>
                <c:pt idx="34">
                  <c:v>7.0000000000000007E-2</c:v>
                </c:pt>
                <c:pt idx="35">
                  <c:v>7.0000000000000007E-2</c:v>
                </c:pt>
                <c:pt idx="36">
                  <c:v>7.0000000000000007E-2</c:v>
                </c:pt>
                <c:pt idx="37">
                  <c:v>7.0000000000000007E-2</c:v>
                </c:pt>
                <c:pt idx="38">
                  <c:v>7.0000000000000007E-2</c:v>
                </c:pt>
                <c:pt idx="39">
                  <c:v>7.0000000000000007E-2</c:v>
                </c:pt>
                <c:pt idx="40">
                  <c:v>7.0000000000000007E-2</c:v>
                </c:pt>
                <c:pt idx="41">
                  <c:v>7.0000000000000007E-2</c:v>
                </c:pt>
                <c:pt idx="42">
                  <c:v>7.0000000000000007E-2</c:v>
                </c:pt>
                <c:pt idx="43">
                  <c:v>7.0000000000000007E-2</c:v>
                </c:pt>
                <c:pt idx="44">
                  <c:v>7.0000000000000007E-2</c:v>
                </c:pt>
                <c:pt idx="45">
                  <c:v>7.0000000000000007E-2</c:v>
                </c:pt>
                <c:pt idx="46">
                  <c:v>7.0000000000000007E-2</c:v>
                </c:pt>
                <c:pt idx="47">
                  <c:v>7.0000000000000007E-2</c:v>
                </c:pt>
                <c:pt idx="48">
                  <c:v>7.0000000000000007E-2</c:v>
                </c:pt>
                <c:pt idx="49">
                  <c:v>7.0000000000000007E-2</c:v>
                </c:pt>
                <c:pt idx="50">
                  <c:v>7.0000000000000007E-2</c:v>
                </c:pt>
                <c:pt idx="51">
                  <c:v>7.0000000000000007E-2</c:v>
                </c:pt>
                <c:pt idx="52">
                  <c:v>7.0000000000000007E-2</c:v>
                </c:pt>
                <c:pt idx="53">
                  <c:v>7.0000000000000007E-2</c:v>
                </c:pt>
                <c:pt idx="54">
                  <c:v>7.0000000000000007E-2</c:v>
                </c:pt>
                <c:pt idx="55">
                  <c:v>7.0000000000000007E-2</c:v>
                </c:pt>
                <c:pt idx="56">
                  <c:v>7.0000000000000007E-2</c:v>
                </c:pt>
                <c:pt idx="57">
                  <c:v>7.0000000000000007E-2</c:v>
                </c:pt>
                <c:pt idx="58">
                  <c:v>7.0000000000000007E-2</c:v>
                </c:pt>
                <c:pt idx="59">
                  <c:v>7.0000000000000007E-2</c:v>
                </c:pt>
                <c:pt idx="60">
                  <c:v>7.0000000000000007E-2</c:v>
                </c:pt>
                <c:pt idx="61">
                  <c:v>7.0000000000000007E-2</c:v>
                </c:pt>
                <c:pt idx="62">
                  <c:v>7.0000000000000007E-2</c:v>
                </c:pt>
                <c:pt idx="63">
                  <c:v>7.0000000000000007E-2</c:v>
                </c:pt>
                <c:pt idx="64">
                  <c:v>7.0000000000000007E-2</c:v>
                </c:pt>
                <c:pt idx="65">
                  <c:v>7.0000000000000007E-2</c:v>
                </c:pt>
                <c:pt idx="66">
                  <c:v>7.0000000000000007E-2</c:v>
                </c:pt>
                <c:pt idx="67">
                  <c:v>7.0000000000000007E-2</c:v>
                </c:pt>
                <c:pt idx="68">
                  <c:v>7.0000000000000007E-2</c:v>
                </c:pt>
                <c:pt idx="69">
                  <c:v>7.0000000000000007E-2</c:v>
                </c:pt>
                <c:pt idx="70">
                  <c:v>7.0000000000000007E-2</c:v>
                </c:pt>
                <c:pt idx="71">
                  <c:v>7.0000000000000007E-2</c:v>
                </c:pt>
                <c:pt idx="72">
                  <c:v>7.0000000000000007E-2</c:v>
                </c:pt>
                <c:pt idx="73">
                  <c:v>7.0000000000000007E-2</c:v>
                </c:pt>
                <c:pt idx="74">
                  <c:v>7.0000000000000007E-2</c:v>
                </c:pt>
                <c:pt idx="75">
                  <c:v>7.0000000000000007E-2</c:v>
                </c:pt>
                <c:pt idx="76">
                  <c:v>7.0000000000000007E-2</c:v>
                </c:pt>
                <c:pt idx="77">
                  <c:v>7.0000000000000007E-2</c:v>
                </c:pt>
                <c:pt idx="78">
                  <c:v>7.0000000000000007E-2</c:v>
                </c:pt>
                <c:pt idx="79">
                  <c:v>7.0000000000000007E-2</c:v>
                </c:pt>
                <c:pt idx="80">
                  <c:v>7.0000000000000007E-2</c:v>
                </c:pt>
                <c:pt idx="81">
                  <c:v>7.0000000000000007E-2</c:v>
                </c:pt>
                <c:pt idx="82">
                  <c:v>7.0000000000000007E-2</c:v>
                </c:pt>
                <c:pt idx="83">
                  <c:v>7.0000000000000007E-2</c:v>
                </c:pt>
                <c:pt idx="84">
                  <c:v>7.0000000000000007E-2</c:v>
                </c:pt>
                <c:pt idx="85">
                  <c:v>7.0000000000000007E-2</c:v>
                </c:pt>
                <c:pt idx="86">
                  <c:v>7.0000000000000007E-2</c:v>
                </c:pt>
                <c:pt idx="87">
                  <c:v>0.09</c:v>
                </c:pt>
                <c:pt idx="88">
                  <c:v>0.08</c:v>
                </c:pt>
                <c:pt idx="89">
                  <c:v>0.08</c:v>
                </c:pt>
                <c:pt idx="90">
                  <c:v>0.08</c:v>
                </c:pt>
                <c:pt idx="91">
                  <c:v>0.08</c:v>
                </c:pt>
                <c:pt idx="92">
                  <c:v>0.08</c:v>
                </c:pt>
                <c:pt idx="93">
                  <c:v>0.08</c:v>
                </c:pt>
                <c:pt idx="94">
                  <c:v>0.08</c:v>
                </c:pt>
                <c:pt idx="95">
                  <c:v>0.08</c:v>
                </c:pt>
                <c:pt idx="96">
                  <c:v>7.0000000000000007E-2</c:v>
                </c:pt>
                <c:pt idx="97">
                  <c:v>0.08</c:v>
                </c:pt>
                <c:pt idx="98">
                  <c:v>0.08</c:v>
                </c:pt>
                <c:pt idx="99">
                  <c:v>0.08</c:v>
                </c:pt>
              </c:numCache>
            </c:numRef>
          </c:val>
          <c:smooth val="0"/>
          <c:extLst>
            <c:ext xmlns:c16="http://schemas.microsoft.com/office/drawing/2014/chart" uri="{C3380CC4-5D6E-409C-BE32-E72D297353CC}">
              <c16:uniqueId val="{00000001-12BB-4CC9-B364-F624B1F738BE}"/>
            </c:ext>
          </c:extLst>
        </c:ser>
        <c:ser>
          <c:idx val="2"/>
          <c:order val="2"/>
          <c:tx>
            <c:strRef>
              <c:f>Sheet1!$D$1</c:f>
              <c:strCache>
                <c:ptCount val="1"/>
                <c:pt idx="0">
                  <c:v>POL IN F MOL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Sheet1!$A$6:$A$105</c:f>
              <c:numCache>
                <c:formatCode>m/d/yyyy</c:formatCode>
                <c:ptCount val="100"/>
                <c:pt idx="0">
                  <c:v>45596</c:v>
                </c:pt>
                <c:pt idx="1">
                  <c:v>45597</c:v>
                </c:pt>
                <c:pt idx="2">
                  <c:v>45598</c:v>
                </c:pt>
                <c:pt idx="3">
                  <c:v>45599</c:v>
                </c:pt>
                <c:pt idx="4">
                  <c:v>45600</c:v>
                </c:pt>
                <c:pt idx="5">
                  <c:v>45601</c:v>
                </c:pt>
                <c:pt idx="6">
                  <c:v>45602</c:v>
                </c:pt>
                <c:pt idx="7">
                  <c:v>45603</c:v>
                </c:pt>
                <c:pt idx="8">
                  <c:v>45604</c:v>
                </c:pt>
                <c:pt idx="9">
                  <c:v>45605</c:v>
                </c:pt>
                <c:pt idx="10">
                  <c:v>45606</c:v>
                </c:pt>
                <c:pt idx="11">
                  <c:v>45607</c:v>
                </c:pt>
                <c:pt idx="12">
                  <c:v>45608</c:v>
                </c:pt>
                <c:pt idx="13">
                  <c:v>45609</c:v>
                </c:pt>
                <c:pt idx="14">
                  <c:v>45610</c:v>
                </c:pt>
                <c:pt idx="15">
                  <c:v>45611</c:v>
                </c:pt>
                <c:pt idx="16">
                  <c:v>45612</c:v>
                </c:pt>
                <c:pt idx="17">
                  <c:v>45613</c:v>
                </c:pt>
                <c:pt idx="18">
                  <c:v>45614</c:v>
                </c:pt>
                <c:pt idx="19">
                  <c:v>45615</c:v>
                </c:pt>
                <c:pt idx="20">
                  <c:v>45616</c:v>
                </c:pt>
                <c:pt idx="21">
                  <c:v>45617</c:v>
                </c:pt>
                <c:pt idx="22">
                  <c:v>45618</c:v>
                </c:pt>
                <c:pt idx="23">
                  <c:v>45619</c:v>
                </c:pt>
                <c:pt idx="24">
                  <c:v>45620</c:v>
                </c:pt>
                <c:pt idx="25">
                  <c:v>45621</c:v>
                </c:pt>
                <c:pt idx="26">
                  <c:v>45622</c:v>
                </c:pt>
                <c:pt idx="27">
                  <c:v>45623</c:v>
                </c:pt>
                <c:pt idx="28">
                  <c:v>45624</c:v>
                </c:pt>
                <c:pt idx="29">
                  <c:v>45625</c:v>
                </c:pt>
                <c:pt idx="30">
                  <c:v>45626</c:v>
                </c:pt>
                <c:pt idx="31">
                  <c:v>45627</c:v>
                </c:pt>
                <c:pt idx="32">
                  <c:v>45628</c:v>
                </c:pt>
                <c:pt idx="33">
                  <c:v>45629</c:v>
                </c:pt>
                <c:pt idx="34">
                  <c:v>45630</c:v>
                </c:pt>
                <c:pt idx="35">
                  <c:v>45631</c:v>
                </c:pt>
                <c:pt idx="36">
                  <c:v>45632</c:v>
                </c:pt>
                <c:pt idx="37">
                  <c:v>45633</c:v>
                </c:pt>
                <c:pt idx="38">
                  <c:v>45634</c:v>
                </c:pt>
                <c:pt idx="39">
                  <c:v>45635</c:v>
                </c:pt>
                <c:pt idx="40">
                  <c:v>45636</c:v>
                </c:pt>
                <c:pt idx="41">
                  <c:v>45637</c:v>
                </c:pt>
                <c:pt idx="42">
                  <c:v>45638</c:v>
                </c:pt>
                <c:pt idx="43">
                  <c:v>45639</c:v>
                </c:pt>
                <c:pt idx="44">
                  <c:v>45640</c:v>
                </c:pt>
                <c:pt idx="45">
                  <c:v>45641</c:v>
                </c:pt>
                <c:pt idx="46">
                  <c:v>45642</c:v>
                </c:pt>
                <c:pt idx="47">
                  <c:v>45643</c:v>
                </c:pt>
                <c:pt idx="48">
                  <c:v>45644</c:v>
                </c:pt>
                <c:pt idx="49">
                  <c:v>45645</c:v>
                </c:pt>
                <c:pt idx="50">
                  <c:v>45646</c:v>
                </c:pt>
                <c:pt idx="51">
                  <c:v>45647</c:v>
                </c:pt>
                <c:pt idx="52">
                  <c:v>45648</c:v>
                </c:pt>
                <c:pt idx="53">
                  <c:v>45649</c:v>
                </c:pt>
                <c:pt idx="54">
                  <c:v>45650</c:v>
                </c:pt>
                <c:pt idx="55">
                  <c:v>45651</c:v>
                </c:pt>
                <c:pt idx="56">
                  <c:v>45652</c:v>
                </c:pt>
                <c:pt idx="57">
                  <c:v>45653</c:v>
                </c:pt>
                <c:pt idx="58">
                  <c:v>45654</c:v>
                </c:pt>
                <c:pt idx="59">
                  <c:v>45655</c:v>
                </c:pt>
                <c:pt idx="60">
                  <c:v>45656</c:v>
                </c:pt>
                <c:pt idx="61">
                  <c:v>45657</c:v>
                </c:pt>
                <c:pt idx="62">
                  <c:v>45658</c:v>
                </c:pt>
                <c:pt idx="63">
                  <c:v>45659</c:v>
                </c:pt>
                <c:pt idx="64">
                  <c:v>45660</c:v>
                </c:pt>
                <c:pt idx="65">
                  <c:v>45661</c:v>
                </c:pt>
                <c:pt idx="66">
                  <c:v>45662</c:v>
                </c:pt>
                <c:pt idx="67">
                  <c:v>45663</c:v>
                </c:pt>
                <c:pt idx="68">
                  <c:v>45664</c:v>
                </c:pt>
                <c:pt idx="69">
                  <c:v>45665</c:v>
                </c:pt>
                <c:pt idx="70">
                  <c:v>45666</c:v>
                </c:pt>
                <c:pt idx="71">
                  <c:v>45667</c:v>
                </c:pt>
                <c:pt idx="72">
                  <c:v>45668</c:v>
                </c:pt>
                <c:pt idx="73">
                  <c:v>45669</c:v>
                </c:pt>
                <c:pt idx="74">
                  <c:v>45670</c:v>
                </c:pt>
                <c:pt idx="75">
                  <c:v>45671</c:v>
                </c:pt>
                <c:pt idx="76">
                  <c:v>45672</c:v>
                </c:pt>
                <c:pt idx="77">
                  <c:v>45673</c:v>
                </c:pt>
                <c:pt idx="78">
                  <c:v>45674</c:v>
                </c:pt>
                <c:pt idx="79">
                  <c:v>45675</c:v>
                </c:pt>
                <c:pt idx="80">
                  <c:v>45676</c:v>
                </c:pt>
                <c:pt idx="81">
                  <c:v>45677</c:v>
                </c:pt>
                <c:pt idx="82">
                  <c:v>45678</c:v>
                </c:pt>
                <c:pt idx="83">
                  <c:v>45679</c:v>
                </c:pt>
                <c:pt idx="84">
                  <c:v>45680</c:v>
                </c:pt>
                <c:pt idx="85">
                  <c:v>45681</c:v>
                </c:pt>
                <c:pt idx="86">
                  <c:v>45682</c:v>
                </c:pt>
                <c:pt idx="87">
                  <c:v>45683</c:v>
                </c:pt>
                <c:pt idx="88">
                  <c:v>45684</c:v>
                </c:pt>
                <c:pt idx="89">
                  <c:v>45685</c:v>
                </c:pt>
                <c:pt idx="90">
                  <c:v>45686</c:v>
                </c:pt>
                <c:pt idx="91">
                  <c:v>45687</c:v>
                </c:pt>
                <c:pt idx="92">
                  <c:v>45688</c:v>
                </c:pt>
                <c:pt idx="93">
                  <c:v>45689</c:v>
                </c:pt>
                <c:pt idx="94">
                  <c:v>45690</c:v>
                </c:pt>
                <c:pt idx="95">
                  <c:v>45691</c:v>
                </c:pt>
                <c:pt idx="96">
                  <c:v>45692</c:v>
                </c:pt>
                <c:pt idx="97">
                  <c:v>45693</c:v>
                </c:pt>
                <c:pt idx="98">
                  <c:v>45694</c:v>
                </c:pt>
                <c:pt idx="99">
                  <c:v>45695</c:v>
                </c:pt>
              </c:numCache>
            </c:numRef>
          </c:cat>
          <c:val>
            <c:numRef>
              <c:f>Sheet1!$D$6:$D$105</c:f>
              <c:numCache>
                <c:formatCode>General</c:formatCode>
                <c:ptCount val="100"/>
                <c:pt idx="0">
                  <c:v>1.5</c:v>
                </c:pt>
                <c:pt idx="1">
                  <c:v>1.49</c:v>
                </c:pt>
                <c:pt idx="2">
                  <c:v>1.5</c:v>
                </c:pt>
                <c:pt idx="3">
                  <c:v>1.51</c:v>
                </c:pt>
                <c:pt idx="4">
                  <c:v>1.52</c:v>
                </c:pt>
                <c:pt idx="5">
                  <c:v>1.53</c:v>
                </c:pt>
                <c:pt idx="6">
                  <c:v>1.51</c:v>
                </c:pt>
                <c:pt idx="7">
                  <c:v>1.52</c:v>
                </c:pt>
                <c:pt idx="8">
                  <c:v>1.49</c:v>
                </c:pt>
                <c:pt idx="9">
                  <c:v>1.45</c:v>
                </c:pt>
                <c:pt idx="10">
                  <c:v>1.45</c:v>
                </c:pt>
                <c:pt idx="11">
                  <c:v>1.43</c:v>
                </c:pt>
                <c:pt idx="12">
                  <c:v>1.39</c:v>
                </c:pt>
                <c:pt idx="13">
                  <c:v>1.37</c:v>
                </c:pt>
                <c:pt idx="14">
                  <c:v>1.35</c:v>
                </c:pt>
                <c:pt idx="15">
                  <c:v>1.34</c:v>
                </c:pt>
                <c:pt idx="16">
                  <c:v>1.34</c:v>
                </c:pt>
                <c:pt idx="17">
                  <c:v>1.34</c:v>
                </c:pt>
                <c:pt idx="18">
                  <c:v>1.35</c:v>
                </c:pt>
                <c:pt idx="19">
                  <c:v>1.36</c:v>
                </c:pt>
                <c:pt idx="20">
                  <c:v>1.39</c:v>
                </c:pt>
                <c:pt idx="21">
                  <c:v>1.4</c:v>
                </c:pt>
                <c:pt idx="22">
                  <c:v>1.34</c:v>
                </c:pt>
                <c:pt idx="23">
                  <c:v>1.39</c:v>
                </c:pt>
                <c:pt idx="24">
                  <c:v>1.37</c:v>
                </c:pt>
                <c:pt idx="25">
                  <c:v>1.37</c:v>
                </c:pt>
                <c:pt idx="26">
                  <c:v>1.37</c:v>
                </c:pt>
                <c:pt idx="27">
                  <c:v>1.37</c:v>
                </c:pt>
                <c:pt idx="28">
                  <c:v>1.37</c:v>
                </c:pt>
                <c:pt idx="29">
                  <c:v>1.36</c:v>
                </c:pt>
                <c:pt idx="30">
                  <c:v>1.31</c:v>
                </c:pt>
                <c:pt idx="31">
                  <c:v>1.3</c:v>
                </c:pt>
                <c:pt idx="32">
                  <c:v>1.31</c:v>
                </c:pt>
                <c:pt idx="33">
                  <c:v>1.32</c:v>
                </c:pt>
                <c:pt idx="34">
                  <c:v>1.31</c:v>
                </c:pt>
                <c:pt idx="35">
                  <c:v>1.29</c:v>
                </c:pt>
                <c:pt idx="36">
                  <c:v>1.29</c:v>
                </c:pt>
                <c:pt idx="37">
                  <c:v>1.28</c:v>
                </c:pt>
                <c:pt idx="38">
                  <c:v>1.29</c:v>
                </c:pt>
                <c:pt idx="39">
                  <c:v>1.28</c:v>
                </c:pt>
                <c:pt idx="40">
                  <c:v>1.28</c:v>
                </c:pt>
                <c:pt idx="41">
                  <c:v>1.27</c:v>
                </c:pt>
                <c:pt idx="42">
                  <c:v>1.27</c:v>
                </c:pt>
                <c:pt idx="43">
                  <c:v>1.28</c:v>
                </c:pt>
                <c:pt idx="44">
                  <c:v>1.27</c:v>
                </c:pt>
                <c:pt idx="45">
                  <c:v>1.31</c:v>
                </c:pt>
                <c:pt idx="46">
                  <c:v>1.32</c:v>
                </c:pt>
                <c:pt idx="47">
                  <c:v>1.31</c:v>
                </c:pt>
                <c:pt idx="48">
                  <c:v>1.31</c:v>
                </c:pt>
                <c:pt idx="49">
                  <c:v>1.31</c:v>
                </c:pt>
                <c:pt idx="50">
                  <c:v>1.32</c:v>
                </c:pt>
                <c:pt idx="51">
                  <c:v>1.3</c:v>
                </c:pt>
                <c:pt idx="52">
                  <c:v>2.14</c:v>
                </c:pt>
                <c:pt idx="53" formatCode="0.00">
                  <c:v>2.1</c:v>
                </c:pt>
                <c:pt idx="54" formatCode="0.00">
                  <c:v>2.12</c:v>
                </c:pt>
                <c:pt idx="55" formatCode="0.00">
                  <c:v>2.17</c:v>
                </c:pt>
                <c:pt idx="56" formatCode="0.00">
                  <c:v>2.16</c:v>
                </c:pt>
                <c:pt idx="57" formatCode="0.00">
                  <c:v>2.11</c:v>
                </c:pt>
                <c:pt idx="58" formatCode="0.00">
                  <c:v>2.09</c:v>
                </c:pt>
                <c:pt idx="59" formatCode="0.00">
                  <c:v>2.11</c:v>
                </c:pt>
                <c:pt idx="60" formatCode="0.00">
                  <c:v>2.0499999999999998</c:v>
                </c:pt>
                <c:pt idx="61" formatCode="0.00">
                  <c:v>2.02</c:v>
                </c:pt>
                <c:pt idx="62" formatCode="0.00">
                  <c:v>2.0699999999999998</c:v>
                </c:pt>
                <c:pt idx="63" formatCode="0.00">
                  <c:v>2.0699999999999998</c:v>
                </c:pt>
                <c:pt idx="64" formatCode="0.00">
                  <c:v>1.93</c:v>
                </c:pt>
                <c:pt idx="65" formatCode="0.00">
                  <c:v>2.0299999999999998</c:v>
                </c:pt>
                <c:pt idx="66" formatCode="0.00">
                  <c:v>2.09</c:v>
                </c:pt>
                <c:pt idx="67" formatCode="0.00">
                  <c:v>2.0699999999999998</c:v>
                </c:pt>
                <c:pt idx="68" formatCode="0.00">
                  <c:v>2.1</c:v>
                </c:pt>
                <c:pt idx="69" formatCode="0.00">
                  <c:v>3.1</c:v>
                </c:pt>
                <c:pt idx="70" formatCode="0.00">
                  <c:v>3.09</c:v>
                </c:pt>
                <c:pt idx="71" formatCode="0.00">
                  <c:v>3.08</c:v>
                </c:pt>
                <c:pt idx="72" formatCode="0.00">
                  <c:v>3.08</c:v>
                </c:pt>
                <c:pt idx="73" formatCode="0.00">
                  <c:v>3.02</c:v>
                </c:pt>
                <c:pt idx="74" formatCode="0.00">
                  <c:v>3</c:v>
                </c:pt>
                <c:pt idx="75" formatCode="0.00">
                  <c:v>2.98</c:v>
                </c:pt>
                <c:pt idx="76" formatCode="0.00">
                  <c:v>2.97</c:v>
                </c:pt>
                <c:pt idx="77" formatCode="0.00">
                  <c:v>2.95</c:v>
                </c:pt>
                <c:pt idx="78" formatCode="0.00">
                  <c:v>2.94</c:v>
                </c:pt>
                <c:pt idx="79" formatCode="0.00">
                  <c:v>2.93</c:v>
                </c:pt>
                <c:pt idx="80" formatCode="0.00">
                  <c:v>2.91</c:v>
                </c:pt>
                <c:pt idx="81" formatCode="0.00">
                  <c:v>2.87</c:v>
                </c:pt>
                <c:pt idx="82" formatCode="0.00">
                  <c:v>2.9</c:v>
                </c:pt>
                <c:pt idx="83" formatCode="0.00">
                  <c:v>2.88</c:v>
                </c:pt>
                <c:pt idx="84" formatCode="0.00">
                  <c:v>2.83</c:v>
                </c:pt>
                <c:pt idx="85" formatCode="0.00">
                  <c:v>2.82</c:v>
                </c:pt>
                <c:pt idx="86" formatCode="0.00">
                  <c:v>2.82</c:v>
                </c:pt>
                <c:pt idx="87" formatCode="0.00">
                  <c:v>2.8</c:v>
                </c:pt>
                <c:pt idx="88" formatCode="0.00">
                  <c:v>2.78</c:v>
                </c:pt>
                <c:pt idx="89" formatCode="0.00">
                  <c:v>2.77</c:v>
                </c:pt>
                <c:pt idx="90" formatCode="0.00">
                  <c:v>2.76</c:v>
                </c:pt>
                <c:pt idx="91" formatCode="0.00">
                  <c:v>2.75</c:v>
                </c:pt>
                <c:pt idx="92" formatCode="0.00">
                  <c:v>2.76</c:v>
                </c:pt>
                <c:pt idx="93" formatCode="0.00">
                  <c:v>2.75</c:v>
                </c:pt>
                <c:pt idx="94" formatCode="0.00">
                  <c:v>2.74</c:v>
                </c:pt>
                <c:pt idx="95" formatCode="0.00">
                  <c:v>2.73</c:v>
                </c:pt>
                <c:pt idx="96" formatCode="0.00">
                  <c:v>2.7</c:v>
                </c:pt>
                <c:pt idx="97" formatCode="0.00">
                  <c:v>2.68</c:v>
                </c:pt>
                <c:pt idx="98" formatCode="0.00">
                  <c:v>2.69</c:v>
                </c:pt>
                <c:pt idx="99" formatCode="0.00">
                  <c:v>2.68</c:v>
                </c:pt>
              </c:numCache>
            </c:numRef>
          </c:val>
          <c:smooth val="0"/>
          <c:extLst>
            <c:ext xmlns:c16="http://schemas.microsoft.com/office/drawing/2014/chart" uri="{C3380CC4-5D6E-409C-BE32-E72D297353CC}">
              <c16:uniqueId val="{00000002-12BB-4CC9-B364-F624B1F738BE}"/>
            </c:ext>
          </c:extLst>
        </c:ser>
        <c:ser>
          <c:idx val="3"/>
          <c:order val="3"/>
          <c:tx>
            <c:strRef>
              <c:f>Sheet1!$E$1</c:f>
              <c:strCache>
                <c:ptCount val="1"/>
                <c:pt idx="0">
                  <c:v>UNKNOWN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Sheet1!$A$6:$A$105</c:f>
              <c:numCache>
                <c:formatCode>m/d/yyyy</c:formatCode>
                <c:ptCount val="100"/>
                <c:pt idx="0">
                  <c:v>45596</c:v>
                </c:pt>
                <c:pt idx="1">
                  <c:v>45597</c:v>
                </c:pt>
                <c:pt idx="2">
                  <c:v>45598</c:v>
                </c:pt>
                <c:pt idx="3">
                  <c:v>45599</c:v>
                </c:pt>
                <c:pt idx="4">
                  <c:v>45600</c:v>
                </c:pt>
                <c:pt idx="5">
                  <c:v>45601</c:v>
                </c:pt>
                <c:pt idx="6">
                  <c:v>45602</c:v>
                </c:pt>
                <c:pt idx="7">
                  <c:v>45603</c:v>
                </c:pt>
                <c:pt idx="8">
                  <c:v>45604</c:v>
                </c:pt>
                <c:pt idx="9">
                  <c:v>45605</c:v>
                </c:pt>
                <c:pt idx="10">
                  <c:v>45606</c:v>
                </c:pt>
                <c:pt idx="11">
                  <c:v>45607</c:v>
                </c:pt>
                <c:pt idx="12">
                  <c:v>45608</c:v>
                </c:pt>
                <c:pt idx="13">
                  <c:v>45609</c:v>
                </c:pt>
                <c:pt idx="14">
                  <c:v>45610</c:v>
                </c:pt>
                <c:pt idx="15">
                  <c:v>45611</c:v>
                </c:pt>
                <c:pt idx="16">
                  <c:v>45612</c:v>
                </c:pt>
                <c:pt idx="17">
                  <c:v>45613</c:v>
                </c:pt>
                <c:pt idx="18">
                  <c:v>45614</c:v>
                </c:pt>
                <c:pt idx="19">
                  <c:v>45615</c:v>
                </c:pt>
                <c:pt idx="20">
                  <c:v>45616</c:v>
                </c:pt>
                <c:pt idx="21">
                  <c:v>45617</c:v>
                </c:pt>
                <c:pt idx="22">
                  <c:v>45618</c:v>
                </c:pt>
                <c:pt idx="23">
                  <c:v>45619</c:v>
                </c:pt>
                <c:pt idx="24">
                  <c:v>45620</c:v>
                </c:pt>
                <c:pt idx="25">
                  <c:v>45621</c:v>
                </c:pt>
                <c:pt idx="26">
                  <c:v>45622</c:v>
                </c:pt>
                <c:pt idx="27">
                  <c:v>45623</c:v>
                </c:pt>
                <c:pt idx="28">
                  <c:v>45624</c:v>
                </c:pt>
                <c:pt idx="29">
                  <c:v>45625</c:v>
                </c:pt>
                <c:pt idx="30">
                  <c:v>45626</c:v>
                </c:pt>
                <c:pt idx="31">
                  <c:v>45627</c:v>
                </c:pt>
                <c:pt idx="32">
                  <c:v>45628</c:v>
                </c:pt>
                <c:pt idx="33">
                  <c:v>45629</c:v>
                </c:pt>
                <c:pt idx="34">
                  <c:v>45630</c:v>
                </c:pt>
                <c:pt idx="35">
                  <c:v>45631</c:v>
                </c:pt>
                <c:pt idx="36">
                  <c:v>45632</c:v>
                </c:pt>
                <c:pt idx="37">
                  <c:v>45633</c:v>
                </c:pt>
                <c:pt idx="38">
                  <c:v>45634</c:v>
                </c:pt>
                <c:pt idx="39">
                  <c:v>45635</c:v>
                </c:pt>
                <c:pt idx="40">
                  <c:v>45636</c:v>
                </c:pt>
                <c:pt idx="41">
                  <c:v>45637</c:v>
                </c:pt>
                <c:pt idx="42">
                  <c:v>45638</c:v>
                </c:pt>
                <c:pt idx="43">
                  <c:v>45639</c:v>
                </c:pt>
                <c:pt idx="44">
                  <c:v>45640</c:v>
                </c:pt>
                <c:pt idx="45">
                  <c:v>45641</c:v>
                </c:pt>
                <c:pt idx="46">
                  <c:v>45642</c:v>
                </c:pt>
                <c:pt idx="47">
                  <c:v>45643</c:v>
                </c:pt>
                <c:pt idx="48">
                  <c:v>45644</c:v>
                </c:pt>
                <c:pt idx="49">
                  <c:v>45645</c:v>
                </c:pt>
                <c:pt idx="50">
                  <c:v>45646</c:v>
                </c:pt>
                <c:pt idx="51">
                  <c:v>45647</c:v>
                </c:pt>
                <c:pt idx="52">
                  <c:v>45648</c:v>
                </c:pt>
                <c:pt idx="53">
                  <c:v>45649</c:v>
                </c:pt>
                <c:pt idx="54">
                  <c:v>45650</c:v>
                </c:pt>
                <c:pt idx="55">
                  <c:v>45651</c:v>
                </c:pt>
                <c:pt idx="56">
                  <c:v>45652</c:v>
                </c:pt>
                <c:pt idx="57">
                  <c:v>45653</c:v>
                </c:pt>
                <c:pt idx="58">
                  <c:v>45654</c:v>
                </c:pt>
                <c:pt idx="59">
                  <c:v>45655</c:v>
                </c:pt>
                <c:pt idx="60">
                  <c:v>45656</c:v>
                </c:pt>
                <c:pt idx="61">
                  <c:v>45657</c:v>
                </c:pt>
                <c:pt idx="62">
                  <c:v>45658</c:v>
                </c:pt>
                <c:pt idx="63">
                  <c:v>45659</c:v>
                </c:pt>
                <c:pt idx="64">
                  <c:v>45660</c:v>
                </c:pt>
                <c:pt idx="65">
                  <c:v>45661</c:v>
                </c:pt>
                <c:pt idx="66">
                  <c:v>45662</c:v>
                </c:pt>
                <c:pt idx="67">
                  <c:v>45663</c:v>
                </c:pt>
                <c:pt idx="68">
                  <c:v>45664</c:v>
                </c:pt>
                <c:pt idx="69">
                  <c:v>45665</c:v>
                </c:pt>
                <c:pt idx="70">
                  <c:v>45666</c:v>
                </c:pt>
                <c:pt idx="71">
                  <c:v>45667</c:v>
                </c:pt>
                <c:pt idx="72">
                  <c:v>45668</c:v>
                </c:pt>
                <c:pt idx="73">
                  <c:v>45669</c:v>
                </c:pt>
                <c:pt idx="74">
                  <c:v>45670</c:v>
                </c:pt>
                <c:pt idx="75">
                  <c:v>45671</c:v>
                </c:pt>
                <c:pt idx="76">
                  <c:v>45672</c:v>
                </c:pt>
                <c:pt idx="77">
                  <c:v>45673</c:v>
                </c:pt>
                <c:pt idx="78">
                  <c:v>45674</c:v>
                </c:pt>
                <c:pt idx="79">
                  <c:v>45675</c:v>
                </c:pt>
                <c:pt idx="80">
                  <c:v>45676</c:v>
                </c:pt>
                <c:pt idx="81">
                  <c:v>45677</c:v>
                </c:pt>
                <c:pt idx="82">
                  <c:v>45678</c:v>
                </c:pt>
                <c:pt idx="83">
                  <c:v>45679</c:v>
                </c:pt>
                <c:pt idx="84">
                  <c:v>45680</c:v>
                </c:pt>
                <c:pt idx="85">
                  <c:v>45681</c:v>
                </c:pt>
                <c:pt idx="86">
                  <c:v>45682</c:v>
                </c:pt>
                <c:pt idx="87">
                  <c:v>45683</c:v>
                </c:pt>
                <c:pt idx="88">
                  <c:v>45684</c:v>
                </c:pt>
                <c:pt idx="89">
                  <c:v>45685</c:v>
                </c:pt>
                <c:pt idx="90">
                  <c:v>45686</c:v>
                </c:pt>
                <c:pt idx="91">
                  <c:v>45687</c:v>
                </c:pt>
                <c:pt idx="92">
                  <c:v>45688</c:v>
                </c:pt>
                <c:pt idx="93">
                  <c:v>45689</c:v>
                </c:pt>
                <c:pt idx="94">
                  <c:v>45690</c:v>
                </c:pt>
                <c:pt idx="95">
                  <c:v>45691</c:v>
                </c:pt>
                <c:pt idx="96">
                  <c:v>45692</c:v>
                </c:pt>
                <c:pt idx="97">
                  <c:v>45693</c:v>
                </c:pt>
                <c:pt idx="98">
                  <c:v>45694</c:v>
                </c:pt>
                <c:pt idx="99">
                  <c:v>45695</c:v>
                </c:pt>
              </c:numCache>
            </c:numRef>
          </c:cat>
          <c:val>
            <c:numRef>
              <c:f>Sheet1!$E$6:$E$105</c:f>
              <c:numCache>
                <c:formatCode>General</c:formatCode>
                <c:ptCount val="100"/>
                <c:pt idx="0">
                  <c:v>0.15</c:v>
                </c:pt>
                <c:pt idx="1">
                  <c:v>0.15</c:v>
                </c:pt>
                <c:pt idx="2">
                  <c:v>0.15</c:v>
                </c:pt>
                <c:pt idx="3">
                  <c:v>0.15</c:v>
                </c:pt>
                <c:pt idx="4">
                  <c:v>0.15</c:v>
                </c:pt>
                <c:pt idx="5">
                  <c:v>0.15</c:v>
                </c:pt>
                <c:pt idx="6" formatCode="0.00">
                  <c:v>0.1</c:v>
                </c:pt>
                <c:pt idx="7" formatCode="0.00">
                  <c:v>0.1</c:v>
                </c:pt>
                <c:pt idx="8" formatCode="0.00">
                  <c:v>0.1</c:v>
                </c:pt>
                <c:pt idx="9" formatCode="0.00">
                  <c:v>0.1</c:v>
                </c:pt>
                <c:pt idx="10">
                  <c:v>0.08</c:v>
                </c:pt>
                <c:pt idx="11">
                  <c:v>0.08</c:v>
                </c:pt>
                <c:pt idx="12">
                  <c:v>0.08</c:v>
                </c:pt>
                <c:pt idx="13">
                  <c:v>0.08</c:v>
                </c:pt>
                <c:pt idx="14">
                  <c:v>0.08</c:v>
                </c:pt>
                <c:pt idx="15">
                  <c:v>0.08</c:v>
                </c:pt>
                <c:pt idx="16">
                  <c:v>0.08</c:v>
                </c:pt>
                <c:pt idx="17">
                  <c:v>0.08</c:v>
                </c:pt>
                <c:pt idx="18">
                  <c:v>0.08</c:v>
                </c:pt>
                <c:pt idx="19">
                  <c:v>0.08</c:v>
                </c:pt>
                <c:pt idx="20">
                  <c:v>0.08</c:v>
                </c:pt>
                <c:pt idx="21">
                  <c:v>0.08</c:v>
                </c:pt>
                <c:pt idx="22">
                  <c:v>0.08</c:v>
                </c:pt>
                <c:pt idx="23">
                  <c:v>0.08</c:v>
                </c:pt>
                <c:pt idx="24">
                  <c:v>0.08</c:v>
                </c:pt>
                <c:pt idx="25">
                  <c:v>0.08</c:v>
                </c:pt>
                <c:pt idx="26">
                  <c:v>0.08</c:v>
                </c:pt>
                <c:pt idx="27">
                  <c:v>0.08</c:v>
                </c:pt>
                <c:pt idx="28">
                  <c:v>0.08</c:v>
                </c:pt>
                <c:pt idx="29">
                  <c:v>0.08</c:v>
                </c:pt>
                <c:pt idx="30">
                  <c:v>7.0000000000000007E-2</c:v>
                </c:pt>
                <c:pt idx="31">
                  <c:v>7.0000000000000007E-2</c:v>
                </c:pt>
                <c:pt idx="32">
                  <c:v>7.0000000000000007E-2</c:v>
                </c:pt>
                <c:pt idx="33">
                  <c:v>7.0000000000000007E-2</c:v>
                </c:pt>
                <c:pt idx="34">
                  <c:v>7.0000000000000007E-2</c:v>
                </c:pt>
                <c:pt idx="35">
                  <c:v>7.0000000000000007E-2</c:v>
                </c:pt>
                <c:pt idx="36">
                  <c:v>7.0000000000000007E-2</c:v>
                </c:pt>
                <c:pt idx="37">
                  <c:v>7.0000000000000007E-2</c:v>
                </c:pt>
                <c:pt idx="38">
                  <c:v>7.0000000000000007E-2</c:v>
                </c:pt>
                <c:pt idx="39">
                  <c:v>7.0000000000000007E-2</c:v>
                </c:pt>
                <c:pt idx="40">
                  <c:v>7.0000000000000007E-2</c:v>
                </c:pt>
                <c:pt idx="41">
                  <c:v>7.0000000000000007E-2</c:v>
                </c:pt>
                <c:pt idx="42">
                  <c:v>7.0000000000000007E-2</c:v>
                </c:pt>
                <c:pt idx="43">
                  <c:v>7.0000000000000007E-2</c:v>
                </c:pt>
                <c:pt idx="44">
                  <c:v>7.0000000000000007E-2</c:v>
                </c:pt>
                <c:pt idx="45">
                  <c:v>7.0000000000000007E-2</c:v>
                </c:pt>
                <c:pt idx="46">
                  <c:v>7.0000000000000007E-2</c:v>
                </c:pt>
                <c:pt idx="47">
                  <c:v>7.0000000000000007E-2</c:v>
                </c:pt>
                <c:pt idx="48">
                  <c:v>7.0000000000000007E-2</c:v>
                </c:pt>
                <c:pt idx="49">
                  <c:v>7.0000000000000007E-2</c:v>
                </c:pt>
                <c:pt idx="50">
                  <c:v>7.0000000000000007E-2</c:v>
                </c:pt>
                <c:pt idx="51">
                  <c:v>7.0000000000000007E-2</c:v>
                </c:pt>
                <c:pt idx="52">
                  <c:v>7.0000000000000007E-2</c:v>
                </c:pt>
                <c:pt idx="53">
                  <c:v>7.0000000000000007E-2</c:v>
                </c:pt>
                <c:pt idx="54">
                  <c:v>7.0000000000000007E-2</c:v>
                </c:pt>
                <c:pt idx="55">
                  <c:v>7.0000000000000007E-2</c:v>
                </c:pt>
                <c:pt idx="56">
                  <c:v>7.0000000000000007E-2</c:v>
                </c:pt>
                <c:pt idx="57">
                  <c:v>7.0000000000000007E-2</c:v>
                </c:pt>
                <c:pt idx="58">
                  <c:v>7.0000000000000007E-2</c:v>
                </c:pt>
                <c:pt idx="59">
                  <c:v>7.0000000000000007E-2</c:v>
                </c:pt>
                <c:pt idx="60">
                  <c:v>7.0000000000000007E-2</c:v>
                </c:pt>
                <c:pt idx="61">
                  <c:v>7.0000000000000007E-2</c:v>
                </c:pt>
                <c:pt idx="62">
                  <c:v>7.0000000000000007E-2</c:v>
                </c:pt>
                <c:pt idx="63">
                  <c:v>7.0000000000000007E-2</c:v>
                </c:pt>
                <c:pt idx="64">
                  <c:v>7.0000000000000007E-2</c:v>
                </c:pt>
                <c:pt idx="65">
                  <c:v>7.0000000000000007E-2</c:v>
                </c:pt>
                <c:pt idx="66">
                  <c:v>7.0000000000000007E-2</c:v>
                </c:pt>
                <c:pt idx="67">
                  <c:v>7.0000000000000007E-2</c:v>
                </c:pt>
                <c:pt idx="68">
                  <c:v>7.0000000000000007E-2</c:v>
                </c:pt>
                <c:pt idx="69">
                  <c:v>7.0000000000000007E-2</c:v>
                </c:pt>
                <c:pt idx="70">
                  <c:v>7.0000000000000007E-2</c:v>
                </c:pt>
                <c:pt idx="71">
                  <c:v>7.0000000000000007E-2</c:v>
                </c:pt>
                <c:pt idx="72">
                  <c:v>7.0000000000000007E-2</c:v>
                </c:pt>
                <c:pt idx="73">
                  <c:v>7.0000000000000007E-2</c:v>
                </c:pt>
                <c:pt idx="74">
                  <c:v>7.0000000000000007E-2</c:v>
                </c:pt>
                <c:pt idx="75">
                  <c:v>7.0000000000000007E-2</c:v>
                </c:pt>
                <c:pt idx="76">
                  <c:v>0.06</c:v>
                </c:pt>
                <c:pt idx="77">
                  <c:v>0.06</c:v>
                </c:pt>
                <c:pt idx="78">
                  <c:v>0.06</c:v>
                </c:pt>
                <c:pt idx="79">
                  <c:v>0.06</c:v>
                </c:pt>
                <c:pt idx="80">
                  <c:v>0.06</c:v>
                </c:pt>
                <c:pt idx="81">
                  <c:v>0.06</c:v>
                </c:pt>
                <c:pt idx="82">
                  <c:v>0.06</c:v>
                </c:pt>
                <c:pt idx="83">
                  <c:v>0.06</c:v>
                </c:pt>
                <c:pt idx="84">
                  <c:v>0.06</c:v>
                </c:pt>
                <c:pt idx="85">
                  <c:v>0.06</c:v>
                </c:pt>
                <c:pt idx="86">
                  <c:v>0.06</c:v>
                </c:pt>
                <c:pt idx="87">
                  <c:v>0.06</c:v>
                </c:pt>
                <c:pt idx="88">
                  <c:v>0.06</c:v>
                </c:pt>
                <c:pt idx="89">
                  <c:v>0.06</c:v>
                </c:pt>
                <c:pt idx="90">
                  <c:v>0.06</c:v>
                </c:pt>
                <c:pt idx="91">
                  <c:v>0.06</c:v>
                </c:pt>
                <c:pt idx="92">
                  <c:v>0.06</c:v>
                </c:pt>
                <c:pt idx="93">
                  <c:v>0.06</c:v>
                </c:pt>
                <c:pt idx="94">
                  <c:v>0.06</c:v>
                </c:pt>
                <c:pt idx="95">
                  <c:v>0.06</c:v>
                </c:pt>
                <c:pt idx="96">
                  <c:v>0.06</c:v>
                </c:pt>
                <c:pt idx="97">
                  <c:v>0.06</c:v>
                </c:pt>
                <c:pt idx="98">
                  <c:v>0.06</c:v>
                </c:pt>
                <c:pt idx="99">
                  <c:v>0.06</c:v>
                </c:pt>
              </c:numCache>
            </c:numRef>
          </c:val>
          <c:smooth val="0"/>
          <c:extLst>
            <c:ext xmlns:c16="http://schemas.microsoft.com/office/drawing/2014/chart" uri="{C3380CC4-5D6E-409C-BE32-E72D297353CC}">
              <c16:uniqueId val="{00000003-12BB-4CC9-B364-F624B1F738BE}"/>
            </c:ext>
          </c:extLst>
        </c:ser>
        <c:dLbls>
          <c:showLegendKey val="0"/>
          <c:showVal val="0"/>
          <c:showCatName val="0"/>
          <c:showSerName val="0"/>
          <c:showPercent val="0"/>
          <c:showBubbleSize val="0"/>
        </c:dLbls>
        <c:marker val="1"/>
        <c:smooth val="0"/>
        <c:axId val="1157137263"/>
        <c:axId val="1157143983"/>
      </c:lineChart>
      <c:dateAx>
        <c:axId val="1157146383"/>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57147343"/>
        <c:crosses val="autoZero"/>
        <c:auto val="1"/>
        <c:lblOffset val="100"/>
        <c:baseTimeUnit val="days"/>
      </c:dateAx>
      <c:valAx>
        <c:axId val="11571473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57146383"/>
        <c:crosses val="autoZero"/>
        <c:crossBetween val="between"/>
      </c:valAx>
      <c:valAx>
        <c:axId val="115714398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57137263"/>
        <c:crosses val="max"/>
        <c:crossBetween val="between"/>
      </c:valAx>
      <c:dateAx>
        <c:axId val="1157137263"/>
        <c:scaling>
          <c:orientation val="minMax"/>
        </c:scaling>
        <c:delete val="1"/>
        <c:axPos val="b"/>
        <c:numFmt formatCode="m/d/yyyy" sourceLinked="1"/>
        <c:majorTickMark val="out"/>
        <c:minorTickMark val="none"/>
        <c:tickLblPos val="nextTo"/>
        <c:crossAx val="1157143983"/>
        <c:crosses val="autoZero"/>
        <c:auto val="1"/>
        <c:lblOffset val="100"/>
        <c:baseTimeUnit val="days"/>
      </c:dateAx>
      <c:spPr>
        <a:noFill/>
        <a:ln>
          <a:noFill/>
        </a:ln>
        <a:effectLst/>
      </c:spPr>
    </c:plotArea>
    <c:legend>
      <c:legendPos val="t"/>
      <c:layout>
        <c:manualLayout>
          <c:xMode val="edge"/>
          <c:yMode val="edge"/>
          <c:x val="9.5298231408307149E-3"/>
          <c:y val="4.278875123921505E-2"/>
          <c:w val="0.95795169366031518"/>
          <c:h val="9.5793857801387064E-2"/>
        </c:manualLayout>
      </c:layout>
      <c:overlay val="0"/>
      <c:spPr>
        <a:noFill/>
        <a:ln>
          <a:noFill/>
        </a:ln>
        <a:effectLst/>
      </c:spPr>
      <c:txPr>
        <a:bodyPr rot="0" spcFirstLastPara="1" vertOverflow="ellipsis" vert="horz" wrap="square" anchor="ctr" anchorCtr="1"/>
        <a:lstStyle/>
        <a:p>
          <a:pPr>
            <a:defRPr sz="900" b="1" i="1"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91426071741033"/>
          <c:y val="8.8379629629629614E-2"/>
          <c:w val="0.85219685039370074"/>
          <c:h val="0.69718128983876992"/>
        </c:manualLayout>
      </c:layout>
      <c:barChart>
        <c:barDir val="col"/>
        <c:grouping val="clustered"/>
        <c:varyColors val="0"/>
        <c:ser>
          <c:idx val="0"/>
          <c:order val="0"/>
          <c:tx>
            <c:strRef>
              <c:f>Purchase!$M$111714</c:f>
              <c:strCache>
                <c:ptCount val="1"/>
                <c:pt idx="0">
                  <c:v>Indent(Qtl)</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Purchase!$L$111715:$L$111722</c:f>
              <c:numCache>
                <c:formatCode>m/d/yyyy</c:formatCode>
                <c:ptCount val="8"/>
                <c:pt idx="0">
                  <c:v>45954</c:v>
                </c:pt>
                <c:pt idx="1">
                  <c:v>45955</c:v>
                </c:pt>
                <c:pt idx="2">
                  <c:v>45956</c:v>
                </c:pt>
                <c:pt idx="3">
                  <c:v>45957</c:v>
                </c:pt>
                <c:pt idx="4">
                  <c:v>45958</c:v>
                </c:pt>
                <c:pt idx="5">
                  <c:v>45959</c:v>
                </c:pt>
                <c:pt idx="6">
                  <c:v>45960</c:v>
                </c:pt>
                <c:pt idx="7">
                  <c:v>45961</c:v>
                </c:pt>
              </c:numCache>
            </c:numRef>
          </c:cat>
          <c:val>
            <c:numRef>
              <c:f>Purchase!$M$111715:$M$111722</c:f>
              <c:numCache>
                <c:formatCode>General</c:formatCode>
                <c:ptCount val="8"/>
                <c:pt idx="0">
                  <c:v>40400</c:v>
                </c:pt>
                <c:pt idx="1">
                  <c:v>166000</c:v>
                </c:pt>
                <c:pt idx="2">
                  <c:v>173200</c:v>
                </c:pt>
                <c:pt idx="3">
                  <c:v>124300</c:v>
                </c:pt>
                <c:pt idx="4">
                  <c:v>84100</c:v>
                </c:pt>
                <c:pt idx="5">
                  <c:v>7700</c:v>
                </c:pt>
                <c:pt idx="6">
                  <c:v>97650</c:v>
                </c:pt>
                <c:pt idx="7">
                  <c:v>96150</c:v>
                </c:pt>
              </c:numCache>
            </c:numRef>
          </c:val>
          <c:extLst>
            <c:ext xmlns:c16="http://schemas.microsoft.com/office/drawing/2014/chart" uri="{C3380CC4-5D6E-409C-BE32-E72D297353CC}">
              <c16:uniqueId val="{00000000-0626-41FD-895D-2CC187DCEA90}"/>
            </c:ext>
          </c:extLst>
        </c:ser>
        <c:ser>
          <c:idx val="1"/>
          <c:order val="1"/>
          <c:tx>
            <c:strRef>
              <c:f>Purchase!$N$111714</c:f>
              <c:strCache>
                <c:ptCount val="1"/>
                <c:pt idx="0">
                  <c:v>Crushing(Qtl)</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Purchase!$L$111715:$L$111722</c:f>
              <c:numCache>
                <c:formatCode>m/d/yyyy</c:formatCode>
                <c:ptCount val="8"/>
                <c:pt idx="0">
                  <c:v>45954</c:v>
                </c:pt>
                <c:pt idx="1">
                  <c:v>45955</c:v>
                </c:pt>
                <c:pt idx="2">
                  <c:v>45956</c:v>
                </c:pt>
                <c:pt idx="3">
                  <c:v>45957</c:v>
                </c:pt>
                <c:pt idx="4">
                  <c:v>45958</c:v>
                </c:pt>
                <c:pt idx="5">
                  <c:v>45959</c:v>
                </c:pt>
                <c:pt idx="6">
                  <c:v>45960</c:v>
                </c:pt>
                <c:pt idx="7">
                  <c:v>45961</c:v>
                </c:pt>
              </c:numCache>
            </c:numRef>
          </c:cat>
          <c:val>
            <c:numRef>
              <c:f>Purchase!$N$111715:$N$111722</c:f>
              <c:numCache>
                <c:formatCode>General</c:formatCode>
                <c:ptCount val="8"/>
                <c:pt idx="1">
                  <c:v>23111</c:v>
                </c:pt>
                <c:pt idx="2">
                  <c:v>30474</c:v>
                </c:pt>
                <c:pt idx="3">
                  <c:v>50400</c:v>
                </c:pt>
                <c:pt idx="4">
                  <c:v>52500</c:v>
                </c:pt>
                <c:pt idx="5">
                  <c:v>90000</c:v>
                </c:pt>
                <c:pt idx="6">
                  <c:v>89500</c:v>
                </c:pt>
                <c:pt idx="7">
                  <c:v>95000</c:v>
                </c:pt>
              </c:numCache>
            </c:numRef>
          </c:val>
          <c:extLst>
            <c:ext xmlns:c16="http://schemas.microsoft.com/office/drawing/2014/chart" uri="{C3380CC4-5D6E-409C-BE32-E72D297353CC}">
              <c16:uniqueId val="{00000001-0626-41FD-895D-2CC187DCEA90}"/>
            </c:ext>
          </c:extLst>
        </c:ser>
        <c:ser>
          <c:idx val="2"/>
          <c:order val="2"/>
          <c:tx>
            <c:strRef>
              <c:f>Purchase!$O$111714</c:f>
              <c:strCache>
                <c:ptCount val="1"/>
                <c:pt idx="0">
                  <c:v>Yard Balance(Qtl)</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Purchase!$L$111715:$L$111722</c:f>
              <c:numCache>
                <c:formatCode>m/d/yyyy</c:formatCode>
                <c:ptCount val="8"/>
                <c:pt idx="0">
                  <c:v>45954</c:v>
                </c:pt>
                <c:pt idx="1">
                  <c:v>45955</c:v>
                </c:pt>
                <c:pt idx="2">
                  <c:v>45956</c:v>
                </c:pt>
                <c:pt idx="3">
                  <c:v>45957</c:v>
                </c:pt>
                <c:pt idx="4">
                  <c:v>45958</c:v>
                </c:pt>
                <c:pt idx="5">
                  <c:v>45959</c:v>
                </c:pt>
                <c:pt idx="6">
                  <c:v>45960</c:v>
                </c:pt>
                <c:pt idx="7">
                  <c:v>45961</c:v>
                </c:pt>
              </c:numCache>
            </c:numRef>
          </c:cat>
          <c:val>
            <c:numRef>
              <c:f>Purchase!$O$111715:$O$111722</c:f>
              <c:numCache>
                <c:formatCode>General</c:formatCode>
                <c:ptCount val="8"/>
                <c:pt idx="1">
                  <c:v>72</c:v>
                </c:pt>
                <c:pt idx="2">
                  <c:v>18800</c:v>
                </c:pt>
                <c:pt idx="3">
                  <c:v>26127</c:v>
                </c:pt>
                <c:pt idx="4">
                  <c:v>38676</c:v>
                </c:pt>
                <c:pt idx="5">
                  <c:v>34177</c:v>
                </c:pt>
                <c:pt idx="6">
                  <c:v>21616</c:v>
                </c:pt>
                <c:pt idx="7">
                  <c:v>18835</c:v>
                </c:pt>
              </c:numCache>
            </c:numRef>
          </c:val>
          <c:extLst>
            <c:ext xmlns:c16="http://schemas.microsoft.com/office/drawing/2014/chart" uri="{C3380CC4-5D6E-409C-BE32-E72D297353CC}">
              <c16:uniqueId val="{00000002-0626-41FD-895D-2CC187DCEA90}"/>
            </c:ext>
          </c:extLst>
        </c:ser>
        <c:dLbls>
          <c:dLblPos val="outEnd"/>
          <c:showLegendKey val="0"/>
          <c:showVal val="1"/>
          <c:showCatName val="0"/>
          <c:showSerName val="0"/>
          <c:showPercent val="0"/>
          <c:showBubbleSize val="0"/>
        </c:dLbls>
        <c:gapWidth val="100"/>
        <c:overlap val="-24"/>
        <c:axId val="1346654543"/>
        <c:axId val="1346655983"/>
      </c:barChart>
      <c:dateAx>
        <c:axId val="1346654543"/>
        <c:scaling>
          <c:orientation val="minMax"/>
        </c:scaling>
        <c:delete val="0"/>
        <c:axPos val="b"/>
        <c:numFmt formatCode="m/d/yyyy"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6655983"/>
        <c:crosses val="autoZero"/>
        <c:auto val="1"/>
        <c:lblOffset val="100"/>
        <c:baseTimeUnit val="days"/>
      </c:dateAx>
      <c:valAx>
        <c:axId val="1346655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6654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955380577427819E-2"/>
          <c:y val="0.12802137232845892"/>
          <c:w val="0.94737278479724918"/>
          <c:h val="0.68331608548931388"/>
        </c:manualLayout>
      </c:layout>
      <c:lineChart>
        <c:grouping val="standard"/>
        <c:varyColors val="0"/>
        <c:ser>
          <c:idx val="0"/>
          <c:order val="0"/>
          <c:tx>
            <c:strRef>
              <c:f>Sheet4!$B$12</c:f>
              <c:strCache>
                <c:ptCount val="1"/>
                <c:pt idx="0">
                  <c:v>Pol in Cane</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Sheet4!$A$13:$A$18</c:f>
              <c:numCache>
                <c:formatCode>m/d/yyyy</c:formatCode>
                <c:ptCount val="6"/>
                <c:pt idx="0">
                  <c:v>45956</c:v>
                </c:pt>
                <c:pt idx="1">
                  <c:v>45957</c:v>
                </c:pt>
                <c:pt idx="2">
                  <c:v>45958</c:v>
                </c:pt>
                <c:pt idx="3">
                  <c:v>45959</c:v>
                </c:pt>
                <c:pt idx="4">
                  <c:v>45960</c:v>
                </c:pt>
                <c:pt idx="5">
                  <c:v>45961</c:v>
                </c:pt>
              </c:numCache>
            </c:numRef>
          </c:cat>
          <c:val>
            <c:numRef>
              <c:f>Sheet4!$B$13:$B$18</c:f>
              <c:numCache>
                <c:formatCode>General</c:formatCode>
                <c:ptCount val="6"/>
                <c:pt idx="0">
                  <c:v>13.77</c:v>
                </c:pt>
                <c:pt idx="1">
                  <c:v>13.77</c:v>
                </c:pt>
                <c:pt idx="2">
                  <c:v>13.73</c:v>
                </c:pt>
                <c:pt idx="3">
                  <c:v>13.58</c:v>
                </c:pt>
                <c:pt idx="4">
                  <c:v>13.47</c:v>
                </c:pt>
                <c:pt idx="5">
                  <c:v>13.54</c:v>
                </c:pt>
              </c:numCache>
            </c:numRef>
          </c:val>
          <c:smooth val="0"/>
          <c:extLst>
            <c:ext xmlns:c16="http://schemas.microsoft.com/office/drawing/2014/chart" uri="{C3380CC4-5D6E-409C-BE32-E72D297353CC}">
              <c16:uniqueId val="{00000000-C909-4F57-A289-E256B1452443}"/>
            </c:ext>
          </c:extLst>
        </c:ser>
        <c:ser>
          <c:idx val="1"/>
          <c:order val="1"/>
          <c:tx>
            <c:strRef>
              <c:f>Sheet4!$C$12</c:f>
              <c:strCache>
                <c:ptCount val="1"/>
                <c:pt idx="0">
                  <c:v>Recovery</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Sheet4!$A$13:$A$18</c:f>
              <c:numCache>
                <c:formatCode>m/d/yyyy</c:formatCode>
                <c:ptCount val="6"/>
                <c:pt idx="0">
                  <c:v>45956</c:v>
                </c:pt>
                <c:pt idx="1">
                  <c:v>45957</c:v>
                </c:pt>
                <c:pt idx="2">
                  <c:v>45958</c:v>
                </c:pt>
                <c:pt idx="3">
                  <c:v>45959</c:v>
                </c:pt>
                <c:pt idx="4">
                  <c:v>45960</c:v>
                </c:pt>
                <c:pt idx="5">
                  <c:v>45961</c:v>
                </c:pt>
              </c:numCache>
            </c:numRef>
          </c:cat>
          <c:val>
            <c:numRef>
              <c:f>Sheet4!$C$13:$C$18</c:f>
              <c:numCache>
                <c:formatCode>General</c:formatCode>
                <c:ptCount val="6"/>
                <c:pt idx="0">
                  <c:v>8.92</c:v>
                </c:pt>
                <c:pt idx="1">
                  <c:v>8.98</c:v>
                </c:pt>
                <c:pt idx="2">
                  <c:v>9.01</c:v>
                </c:pt>
                <c:pt idx="3">
                  <c:v>9</c:v>
                </c:pt>
                <c:pt idx="4">
                  <c:v>9.0299999999999994</c:v>
                </c:pt>
                <c:pt idx="5">
                  <c:v>9.02</c:v>
                </c:pt>
              </c:numCache>
            </c:numRef>
          </c:val>
          <c:smooth val="0"/>
          <c:extLst>
            <c:ext xmlns:c16="http://schemas.microsoft.com/office/drawing/2014/chart" uri="{C3380CC4-5D6E-409C-BE32-E72D297353CC}">
              <c16:uniqueId val="{00000001-C909-4F57-A289-E256B1452443}"/>
            </c:ext>
          </c:extLst>
        </c:ser>
        <c:dLbls>
          <c:dLblPos val="t"/>
          <c:showLegendKey val="0"/>
          <c:showVal val="1"/>
          <c:showCatName val="0"/>
          <c:showSerName val="0"/>
          <c:showPercent val="0"/>
          <c:showBubbleSize val="0"/>
        </c:dLbls>
        <c:marker val="1"/>
        <c:smooth val="0"/>
        <c:axId val="1419375615"/>
        <c:axId val="1419371295"/>
      </c:lineChart>
      <c:dateAx>
        <c:axId val="1419375615"/>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419371295"/>
        <c:crosses val="autoZero"/>
        <c:auto val="1"/>
        <c:lblOffset val="100"/>
        <c:baseTimeUnit val="days"/>
      </c:dateAx>
      <c:valAx>
        <c:axId val="1419371295"/>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9375615"/>
        <c:crosses val="autoZero"/>
        <c:crossBetween val="between"/>
      </c:valAx>
      <c:spPr>
        <a:noFill/>
        <a:ln>
          <a:noFill/>
        </a:ln>
        <a:effectLst/>
      </c:spPr>
    </c:plotArea>
    <c:legend>
      <c:legendPos val="t"/>
      <c:layout>
        <c:manualLayout>
          <c:xMode val="edge"/>
          <c:yMode val="edge"/>
          <c:x val="0.386181814482492"/>
          <c:y val="1.4285714285714285E-2"/>
          <c:w val="0.28060784553093654"/>
          <c:h val="0.1153903262092238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Sheet2!$A$2</c:f>
              <c:strCache>
                <c:ptCount val="1"/>
                <c:pt idx="0">
                  <c:v>19-20</c:v>
                </c:pt>
              </c:strCache>
            </c:strRef>
          </c:tx>
          <c:spPr>
            <a:ln w="28575" cap="rnd">
              <a:solidFill>
                <a:schemeClr val="accent1"/>
              </a:solidFill>
              <a:round/>
            </a:ln>
            <a:effectLst/>
          </c:spPr>
          <c:marker>
            <c:symbol val="none"/>
          </c:marker>
          <c:cat>
            <c:strRef>
              <c:f>Sheet2!$B$1:$N$1</c:f>
              <c:strCache>
                <c:ptCount val="13"/>
                <c:pt idx="0">
                  <c:v>27-Oct</c:v>
                </c:pt>
                <c:pt idx="1">
                  <c:v>30-Oct</c:v>
                </c:pt>
                <c:pt idx="2">
                  <c:v>3-Nov</c:v>
                </c:pt>
                <c:pt idx="3">
                  <c:v>6-Nov</c:v>
                </c:pt>
                <c:pt idx="4">
                  <c:v>8-Nov</c:v>
                </c:pt>
                <c:pt idx="5">
                  <c:v>10-Nov</c:v>
                </c:pt>
                <c:pt idx="6">
                  <c:v>15-Nov</c:v>
                </c:pt>
                <c:pt idx="7">
                  <c:v>22-Nov</c:v>
                </c:pt>
                <c:pt idx="8">
                  <c:v>30-Nov</c:v>
                </c:pt>
                <c:pt idx="9">
                  <c:v>7-Dec</c:v>
                </c:pt>
                <c:pt idx="10">
                  <c:v>15 Dec</c:v>
                </c:pt>
                <c:pt idx="11">
                  <c:v>21 Dec</c:v>
                </c:pt>
                <c:pt idx="12">
                  <c:v>28 Dec</c:v>
                </c:pt>
              </c:strCache>
            </c:strRef>
          </c:cat>
          <c:val>
            <c:numRef>
              <c:f>Sheet2!$B$2:$N$2</c:f>
              <c:numCache>
                <c:formatCode>General</c:formatCode>
                <c:ptCount val="13"/>
                <c:pt idx="8">
                  <c:v>8.4600000000000009</c:v>
                </c:pt>
                <c:pt idx="9">
                  <c:v>9.48</c:v>
                </c:pt>
                <c:pt idx="10">
                  <c:v>10.4</c:v>
                </c:pt>
                <c:pt idx="11" formatCode="0.00">
                  <c:v>10.8</c:v>
                </c:pt>
                <c:pt idx="12">
                  <c:v>11.06</c:v>
                </c:pt>
              </c:numCache>
            </c:numRef>
          </c:val>
          <c:smooth val="0"/>
          <c:extLst>
            <c:ext xmlns:c16="http://schemas.microsoft.com/office/drawing/2014/chart" uri="{C3380CC4-5D6E-409C-BE32-E72D297353CC}">
              <c16:uniqueId val="{00000000-9BDB-4031-A421-3E583E53AF15}"/>
            </c:ext>
          </c:extLst>
        </c:ser>
        <c:ser>
          <c:idx val="1"/>
          <c:order val="1"/>
          <c:tx>
            <c:strRef>
              <c:f>Sheet2!$A$3</c:f>
              <c:strCache>
                <c:ptCount val="1"/>
                <c:pt idx="0">
                  <c:v>20-21</c:v>
                </c:pt>
              </c:strCache>
            </c:strRef>
          </c:tx>
          <c:spPr>
            <a:ln w="28575" cap="rnd">
              <a:solidFill>
                <a:schemeClr val="accent2"/>
              </a:solidFill>
              <a:round/>
            </a:ln>
            <a:effectLst/>
          </c:spPr>
          <c:marker>
            <c:symbol val="none"/>
          </c:marker>
          <c:cat>
            <c:strRef>
              <c:f>Sheet2!$B$1:$N$1</c:f>
              <c:strCache>
                <c:ptCount val="13"/>
                <c:pt idx="0">
                  <c:v>27-Oct</c:v>
                </c:pt>
                <c:pt idx="1">
                  <c:v>30-Oct</c:v>
                </c:pt>
                <c:pt idx="2">
                  <c:v>3-Nov</c:v>
                </c:pt>
                <c:pt idx="3">
                  <c:v>6-Nov</c:v>
                </c:pt>
                <c:pt idx="4">
                  <c:v>8-Nov</c:v>
                </c:pt>
                <c:pt idx="5">
                  <c:v>10-Nov</c:v>
                </c:pt>
                <c:pt idx="6">
                  <c:v>15-Nov</c:v>
                </c:pt>
                <c:pt idx="7">
                  <c:v>22-Nov</c:v>
                </c:pt>
                <c:pt idx="8">
                  <c:v>30-Nov</c:v>
                </c:pt>
                <c:pt idx="9">
                  <c:v>7-Dec</c:v>
                </c:pt>
                <c:pt idx="10">
                  <c:v>15 Dec</c:v>
                </c:pt>
                <c:pt idx="11">
                  <c:v>21 Dec</c:v>
                </c:pt>
                <c:pt idx="12">
                  <c:v>28 Dec</c:v>
                </c:pt>
              </c:strCache>
            </c:strRef>
          </c:cat>
          <c:val>
            <c:numRef>
              <c:f>Sheet2!$B$3:$N$3</c:f>
              <c:numCache>
                <c:formatCode>General</c:formatCode>
                <c:ptCount val="13"/>
                <c:pt idx="8" formatCode="0.00">
                  <c:v>8.2200000000000006</c:v>
                </c:pt>
                <c:pt idx="9">
                  <c:v>8.76</c:v>
                </c:pt>
                <c:pt idx="10">
                  <c:v>9.3800000000000008</c:v>
                </c:pt>
                <c:pt idx="11">
                  <c:v>9.58</c:v>
                </c:pt>
                <c:pt idx="12" formatCode="0.00">
                  <c:v>9.84</c:v>
                </c:pt>
              </c:numCache>
            </c:numRef>
          </c:val>
          <c:smooth val="0"/>
          <c:extLst>
            <c:ext xmlns:c16="http://schemas.microsoft.com/office/drawing/2014/chart" uri="{C3380CC4-5D6E-409C-BE32-E72D297353CC}">
              <c16:uniqueId val="{00000001-9BDB-4031-A421-3E583E53AF15}"/>
            </c:ext>
          </c:extLst>
        </c:ser>
        <c:ser>
          <c:idx val="2"/>
          <c:order val="2"/>
          <c:tx>
            <c:strRef>
              <c:f>Sheet2!$A$4</c:f>
              <c:strCache>
                <c:ptCount val="1"/>
                <c:pt idx="0">
                  <c:v>21-22</c:v>
                </c:pt>
              </c:strCache>
            </c:strRef>
          </c:tx>
          <c:spPr>
            <a:ln w="28575" cap="rnd">
              <a:solidFill>
                <a:schemeClr val="accent3"/>
              </a:solidFill>
              <a:round/>
            </a:ln>
            <a:effectLst/>
          </c:spPr>
          <c:marker>
            <c:symbol val="none"/>
          </c:marker>
          <c:cat>
            <c:strRef>
              <c:f>Sheet2!$B$1:$N$1</c:f>
              <c:strCache>
                <c:ptCount val="13"/>
                <c:pt idx="0">
                  <c:v>27-Oct</c:v>
                </c:pt>
                <c:pt idx="1">
                  <c:v>30-Oct</c:v>
                </c:pt>
                <c:pt idx="2">
                  <c:v>3-Nov</c:v>
                </c:pt>
                <c:pt idx="3">
                  <c:v>6-Nov</c:v>
                </c:pt>
                <c:pt idx="4">
                  <c:v>8-Nov</c:v>
                </c:pt>
                <c:pt idx="5">
                  <c:v>10-Nov</c:v>
                </c:pt>
                <c:pt idx="6">
                  <c:v>15-Nov</c:v>
                </c:pt>
                <c:pt idx="7">
                  <c:v>22-Nov</c:v>
                </c:pt>
                <c:pt idx="8">
                  <c:v>30-Nov</c:v>
                </c:pt>
                <c:pt idx="9">
                  <c:v>7-Dec</c:v>
                </c:pt>
                <c:pt idx="10">
                  <c:v>15 Dec</c:v>
                </c:pt>
                <c:pt idx="11">
                  <c:v>21 Dec</c:v>
                </c:pt>
                <c:pt idx="12">
                  <c:v>28 Dec</c:v>
                </c:pt>
              </c:strCache>
            </c:strRef>
          </c:cat>
          <c:val>
            <c:numRef>
              <c:f>Sheet2!$B$4:$N$4</c:f>
              <c:numCache>
                <c:formatCode>General</c:formatCode>
                <c:ptCount val="13"/>
                <c:pt idx="6">
                  <c:v>7.52</c:v>
                </c:pt>
                <c:pt idx="7">
                  <c:v>8.01</c:v>
                </c:pt>
                <c:pt idx="8" formatCode="0.00">
                  <c:v>8.34</c:v>
                </c:pt>
                <c:pt idx="9">
                  <c:v>8.58</c:v>
                </c:pt>
                <c:pt idx="10">
                  <c:v>8.82</c:v>
                </c:pt>
                <c:pt idx="11">
                  <c:v>8.99</c:v>
                </c:pt>
                <c:pt idx="12" formatCode="0.00">
                  <c:v>9.15</c:v>
                </c:pt>
              </c:numCache>
            </c:numRef>
          </c:val>
          <c:smooth val="0"/>
          <c:extLst>
            <c:ext xmlns:c16="http://schemas.microsoft.com/office/drawing/2014/chart" uri="{C3380CC4-5D6E-409C-BE32-E72D297353CC}">
              <c16:uniqueId val="{00000002-9BDB-4031-A421-3E583E53AF15}"/>
            </c:ext>
          </c:extLst>
        </c:ser>
        <c:ser>
          <c:idx val="3"/>
          <c:order val="3"/>
          <c:tx>
            <c:strRef>
              <c:f>Sheet2!$A$5</c:f>
              <c:strCache>
                <c:ptCount val="1"/>
                <c:pt idx="0">
                  <c:v>22-23</c:v>
                </c:pt>
              </c:strCache>
            </c:strRef>
          </c:tx>
          <c:spPr>
            <a:ln w="28575" cap="rnd">
              <a:solidFill>
                <a:schemeClr val="accent4"/>
              </a:solidFill>
              <a:round/>
            </a:ln>
            <a:effectLst/>
          </c:spPr>
          <c:marker>
            <c:symbol val="none"/>
          </c:marker>
          <c:cat>
            <c:strRef>
              <c:f>Sheet2!$B$1:$N$1</c:f>
              <c:strCache>
                <c:ptCount val="13"/>
                <c:pt idx="0">
                  <c:v>27-Oct</c:v>
                </c:pt>
                <c:pt idx="1">
                  <c:v>30-Oct</c:v>
                </c:pt>
                <c:pt idx="2">
                  <c:v>3-Nov</c:v>
                </c:pt>
                <c:pt idx="3">
                  <c:v>6-Nov</c:v>
                </c:pt>
                <c:pt idx="4">
                  <c:v>8-Nov</c:v>
                </c:pt>
                <c:pt idx="5">
                  <c:v>10-Nov</c:v>
                </c:pt>
                <c:pt idx="6">
                  <c:v>15-Nov</c:v>
                </c:pt>
                <c:pt idx="7">
                  <c:v>22-Nov</c:v>
                </c:pt>
                <c:pt idx="8">
                  <c:v>30-Nov</c:v>
                </c:pt>
                <c:pt idx="9">
                  <c:v>7-Dec</c:v>
                </c:pt>
                <c:pt idx="10">
                  <c:v>15 Dec</c:v>
                </c:pt>
                <c:pt idx="11">
                  <c:v>21 Dec</c:v>
                </c:pt>
                <c:pt idx="12">
                  <c:v>28 Dec</c:v>
                </c:pt>
              </c:strCache>
            </c:strRef>
          </c:cat>
          <c:val>
            <c:numRef>
              <c:f>Sheet2!$B$5:$N$5</c:f>
              <c:numCache>
                <c:formatCode>General</c:formatCode>
                <c:ptCount val="13"/>
                <c:pt idx="7" formatCode="0.00">
                  <c:v>7.82</c:v>
                </c:pt>
                <c:pt idx="8" formatCode="0.00">
                  <c:v>8.48</c:v>
                </c:pt>
                <c:pt idx="9">
                  <c:v>8.82</c:v>
                </c:pt>
                <c:pt idx="10">
                  <c:v>9.02</c:v>
                </c:pt>
                <c:pt idx="11" formatCode="0.00">
                  <c:v>9.16</c:v>
                </c:pt>
                <c:pt idx="12" formatCode="0.00">
                  <c:v>9.32</c:v>
                </c:pt>
              </c:numCache>
            </c:numRef>
          </c:val>
          <c:smooth val="0"/>
          <c:extLst>
            <c:ext xmlns:c16="http://schemas.microsoft.com/office/drawing/2014/chart" uri="{C3380CC4-5D6E-409C-BE32-E72D297353CC}">
              <c16:uniqueId val="{00000003-9BDB-4031-A421-3E583E53AF15}"/>
            </c:ext>
          </c:extLst>
        </c:ser>
        <c:ser>
          <c:idx val="4"/>
          <c:order val="4"/>
          <c:tx>
            <c:strRef>
              <c:f>Sheet2!$A$6</c:f>
              <c:strCache>
                <c:ptCount val="1"/>
                <c:pt idx="0">
                  <c:v>23-24</c:v>
                </c:pt>
              </c:strCache>
            </c:strRef>
          </c:tx>
          <c:spPr>
            <a:ln w="28575" cap="rnd">
              <a:solidFill>
                <a:schemeClr val="accent5"/>
              </a:solidFill>
              <a:round/>
            </a:ln>
            <a:effectLst/>
          </c:spPr>
          <c:marker>
            <c:symbol val="none"/>
          </c:marker>
          <c:cat>
            <c:strRef>
              <c:f>Sheet2!$B$1:$N$1</c:f>
              <c:strCache>
                <c:ptCount val="13"/>
                <c:pt idx="0">
                  <c:v>27-Oct</c:v>
                </c:pt>
                <c:pt idx="1">
                  <c:v>30-Oct</c:v>
                </c:pt>
                <c:pt idx="2">
                  <c:v>3-Nov</c:v>
                </c:pt>
                <c:pt idx="3">
                  <c:v>6-Nov</c:v>
                </c:pt>
                <c:pt idx="4">
                  <c:v>8-Nov</c:v>
                </c:pt>
                <c:pt idx="5">
                  <c:v>10-Nov</c:v>
                </c:pt>
                <c:pt idx="6">
                  <c:v>15-Nov</c:v>
                </c:pt>
                <c:pt idx="7">
                  <c:v>22-Nov</c:v>
                </c:pt>
                <c:pt idx="8">
                  <c:v>30-Nov</c:v>
                </c:pt>
                <c:pt idx="9">
                  <c:v>7-Dec</c:v>
                </c:pt>
                <c:pt idx="10">
                  <c:v>15 Dec</c:v>
                </c:pt>
                <c:pt idx="11">
                  <c:v>21 Dec</c:v>
                </c:pt>
                <c:pt idx="12">
                  <c:v>28 Dec</c:v>
                </c:pt>
              </c:strCache>
            </c:strRef>
          </c:cat>
          <c:val>
            <c:numRef>
              <c:f>Sheet2!$B$6:$N$6</c:f>
              <c:numCache>
                <c:formatCode>General</c:formatCode>
                <c:ptCount val="13"/>
                <c:pt idx="7" formatCode="0.00">
                  <c:v>9.31</c:v>
                </c:pt>
                <c:pt idx="8" formatCode="0.00">
                  <c:v>9.56</c:v>
                </c:pt>
                <c:pt idx="9">
                  <c:v>9.52</c:v>
                </c:pt>
                <c:pt idx="10">
                  <c:v>9.36</c:v>
                </c:pt>
                <c:pt idx="11" formatCode="0.00">
                  <c:v>9.51</c:v>
                </c:pt>
                <c:pt idx="12" formatCode="0.00">
                  <c:v>9.74</c:v>
                </c:pt>
              </c:numCache>
            </c:numRef>
          </c:val>
          <c:smooth val="0"/>
          <c:extLst>
            <c:ext xmlns:c16="http://schemas.microsoft.com/office/drawing/2014/chart" uri="{C3380CC4-5D6E-409C-BE32-E72D297353CC}">
              <c16:uniqueId val="{00000004-9BDB-4031-A421-3E583E53AF15}"/>
            </c:ext>
          </c:extLst>
        </c:ser>
        <c:ser>
          <c:idx val="5"/>
          <c:order val="5"/>
          <c:tx>
            <c:strRef>
              <c:f>Sheet2!$A$7</c:f>
              <c:strCache>
                <c:ptCount val="1"/>
                <c:pt idx="0">
                  <c:v>24-25</c:v>
                </c:pt>
              </c:strCache>
            </c:strRef>
          </c:tx>
          <c:spPr>
            <a:ln w="28575" cap="rnd">
              <a:solidFill>
                <a:schemeClr val="accent6"/>
              </a:solidFill>
              <a:round/>
            </a:ln>
            <a:effectLst/>
          </c:spPr>
          <c:marker>
            <c:symbol val="none"/>
          </c:marker>
          <c:cat>
            <c:strRef>
              <c:f>Sheet2!$B$1:$N$1</c:f>
              <c:strCache>
                <c:ptCount val="13"/>
                <c:pt idx="0">
                  <c:v>27-Oct</c:v>
                </c:pt>
                <c:pt idx="1">
                  <c:v>30-Oct</c:v>
                </c:pt>
                <c:pt idx="2">
                  <c:v>3-Nov</c:v>
                </c:pt>
                <c:pt idx="3">
                  <c:v>6-Nov</c:v>
                </c:pt>
                <c:pt idx="4">
                  <c:v>8-Nov</c:v>
                </c:pt>
                <c:pt idx="5">
                  <c:v>10-Nov</c:v>
                </c:pt>
                <c:pt idx="6">
                  <c:v>15-Nov</c:v>
                </c:pt>
                <c:pt idx="7">
                  <c:v>22-Nov</c:v>
                </c:pt>
                <c:pt idx="8">
                  <c:v>30-Nov</c:v>
                </c:pt>
                <c:pt idx="9">
                  <c:v>7-Dec</c:v>
                </c:pt>
                <c:pt idx="10">
                  <c:v>15 Dec</c:v>
                </c:pt>
                <c:pt idx="11">
                  <c:v>21 Dec</c:v>
                </c:pt>
                <c:pt idx="12">
                  <c:v>28 Dec</c:v>
                </c:pt>
              </c:strCache>
            </c:strRef>
          </c:cat>
          <c:val>
            <c:numRef>
              <c:f>Sheet2!$B$7:$N$7</c:f>
              <c:numCache>
                <c:formatCode>0.00</c:formatCode>
                <c:ptCount val="13"/>
                <c:pt idx="0">
                  <c:v>8.5</c:v>
                </c:pt>
                <c:pt idx="1">
                  <c:v>8.57</c:v>
                </c:pt>
                <c:pt idx="2">
                  <c:v>8.6199999999999992</c:v>
                </c:pt>
                <c:pt idx="3">
                  <c:v>8.7799999999999994</c:v>
                </c:pt>
                <c:pt idx="4">
                  <c:v>8.85</c:v>
                </c:pt>
                <c:pt idx="5">
                  <c:v>8.9</c:v>
                </c:pt>
                <c:pt idx="6">
                  <c:v>9.15</c:v>
                </c:pt>
                <c:pt idx="7">
                  <c:v>9.52</c:v>
                </c:pt>
                <c:pt idx="8">
                  <c:v>9.9600000000000009</c:v>
                </c:pt>
                <c:pt idx="9">
                  <c:v>10.199999999999999</c:v>
                </c:pt>
                <c:pt idx="10">
                  <c:v>10.71</c:v>
                </c:pt>
                <c:pt idx="11">
                  <c:v>10.85</c:v>
                </c:pt>
                <c:pt idx="12">
                  <c:v>10.7</c:v>
                </c:pt>
              </c:numCache>
            </c:numRef>
          </c:val>
          <c:smooth val="0"/>
          <c:extLst>
            <c:ext xmlns:c16="http://schemas.microsoft.com/office/drawing/2014/chart" uri="{C3380CC4-5D6E-409C-BE32-E72D297353CC}">
              <c16:uniqueId val="{00000005-9BDB-4031-A421-3E583E53AF15}"/>
            </c:ext>
          </c:extLst>
        </c:ser>
        <c:ser>
          <c:idx val="6"/>
          <c:order val="6"/>
          <c:tx>
            <c:strRef>
              <c:f>Sheet2!$A$8</c:f>
              <c:strCache>
                <c:ptCount val="1"/>
                <c:pt idx="0">
                  <c:v>25-26</c:v>
                </c:pt>
              </c:strCache>
            </c:strRef>
          </c:tx>
          <c:spPr>
            <a:ln w="28575" cap="rnd">
              <a:solidFill>
                <a:schemeClr val="accent1">
                  <a:lumMod val="60000"/>
                </a:schemeClr>
              </a:solidFill>
              <a:round/>
            </a:ln>
            <a:effectLst/>
          </c:spPr>
          <c:marker>
            <c:symbol val="none"/>
          </c:marker>
          <c:cat>
            <c:strRef>
              <c:f>Sheet2!$B$1:$N$1</c:f>
              <c:strCache>
                <c:ptCount val="13"/>
                <c:pt idx="0">
                  <c:v>27-Oct</c:v>
                </c:pt>
                <c:pt idx="1">
                  <c:v>30-Oct</c:v>
                </c:pt>
                <c:pt idx="2">
                  <c:v>3-Nov</c:v>
                </c:pt>
                <c:pt idx="3">
                  <c:v>6-Nov</c:v>
                </c:pt>
                <c:pt idx="4">
                  <c:v>8-Nov</c:v>
                </c:pt>
                <c:pt idx="5">
                  <c:v>10-Nov</c:v>
                </c:pt>
                <c:pt idx="6">
                  <c:v>15-Nov</c:v>
                </c:pt>
                <c:pt idx="7">
                  <c:v>22-Nov</c:v>
                </c:pt>
                <c:pt idx="8">
                  <c:v>30-Nov</c:v>
                </c:pt>
                <c:pt idx="9">
                  <c:v>7-Dec</c:v>
                </c:pt>
                <c:pt idx="10">
                  <c:v>15 Dec</c:v>
                </c:pt>
                <c:pt idx="11">
                  <c:v>21 Dec</c:v>
                </c:pt>
                <c:pt idx="12">
                  <c:v>28 Dec</c:v>
                </c:pt>
              </c:strCache>
            </c:strRef>
          </c:cat>
          <c:val>
            <c:numRef>
              <c:f>Sheet2!$B$8:$N$8</c:f>
              <c:numCache>
                <c:formatCode>0.00</c:formatCode>
                <c:ptCount val="13"/>
                <c:pt idx="0">
                  <c:v>8.5</c:v>
                </c:pt>
                <c:pt idx="1">
                  <c:v>9.02</c:v>
                </c:pt>
              </c:numCache>
            </c:numRef>
          </c:val>
          <c:smooth val="0"/>
          <c:extLst>
            <c:ext xmlns:c16="http://schemas.microsoft.com/office/drawing/2014/chart" uri="{C3380CC4-5D6E-409C-BE32-E72D297353CC}">
              <c16:uniqueId val="{00000006-9BDB-4031-A421-3E583E53AF15}"/>
            </c:ext>
          </c:extLst>
        </c:ser>
        <c:dLbls>
          <c:showLegendKey val="0"/>
          <c:showVal val="0"/>
          <c:showCatName val="0"/>
          <c:showSerName val="0"/>
          <c:showPercent val="0"/>
          <c:showBubbleSize val="0"/>
        </c:dLbls>
        <c:smooth val="0"/>
        <c:axId val="1113823552"/>
        <c:axId val="1113826912"/>
      </c:lineChart>
      <c:catAx>
        <c:axId val="1113823552"/>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1113826912"/>
        <c:crosses val="autoZero"/>
        <c:auto val="1"/>
        <c:lblAlgn val="ctr"/>
        <c:lblOffset val="100"/>
        <c:noMultiLvlLbl val="0"/>
      </c:catAx>
      <c:valAx>
        <c:axId val="1113826912"/>
        <c:scaling>
          <c:orientation val="minMax"/>
          <c:min val="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a:t>Recovery %</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11138235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0" b="0" i="0" u="none" strike="noStrike" kern="1200" spc="0" baseline="0">
                <a:solidFill>
                  <a:sysClr val="windowText" lastClr="000000"/>
                </a:solidFill>
                <a:latin typeface="Segoe UI" panose="020B0502040204020203" pitchFamily="34" charset="0"/>
                <a:ea typeface="+mn-ea"/>
                <a:cs typeface="Segoe UI" panose="020B0502040204020203" pitchFamily="34" charset="0"/>
              </a:defRPr>
            </a:pPr>
            <a:r>
              <a:rPr lang="en-US" dirty="0"/>
              <a:t>Planned</a:t>
            </a:r>
            <a:r>
              <a:rPr lang="en-US" baseline="0" dirty="0"/>
              <a:t> vs Actuals</a:t>
            </a:r>
          </a:p>
        </c:rich>
      </c:tx>
      <c:overlay val="0"/>
      <c:spPr>
        <a:noFill/>
        <a:ln>
          <a:noFill/>
        </a:ln>
        <a:effectLst/>
      </c:spPr>
      <c:txPr>
        <a:bodyPr rot="0" spcFirstLastPara="1" vertOverflow="ellipsis" vert="horz" wrap="square" anchor="ctr" anchorCtr="1"/>
        <a:lstStyle/>
        <a:p>
          <a:pPr>
            <a:defRPr lang="en-US" sz="1860" b="0" i="0" u="none" strike="noStrike" kern="1200" spc="0" baseline="0">
              <a:solidFill>
                <a:sysClr val="windowText" lastClr="000000"/>
              </a:solidFill>
              <a:latin typeface="Segoe UI" panose="020B0502040204020203" pitchFamily="34" charset="0"/>
              <a:ea typeface="+mn-ea"/>
              <a:cs typeface="Segoe UI" panose="020B0502040204020203" pitchFamily="34" charset="0"/>
            </a:defRPr>
          </a:pPr>
          <a:endParaRPr lang="en-US"/>
        </a:p>
      </c:txPr>
    </c:title>
    <c:autoTitleDeleted val="0"/>
    <c:plotArea>
      <c:layout>
        <c:manualLayout>
          <c:layoutTarget val="inner"/>
          <c:xMode val="edge"/>
          <c:yMode val="edge"/>
          <c:x val="8.3845238095238098E-2"/>
          <c:y val="0.14572649572649601"/>
          <c:w val="0.89978571428571397"/>
          <c:h val="0.78761965811965795"/>
        </c:manualLayout>
      </c:layout>
      <c:barChart>
        <c:barDir val="col"/>
        <c:grouping val="clustered"/>
        <c:varyColors val="0"/>
        <c:ser>
          <c:idx val="0"/>
          <c:order val="0"/>
          <c:tx>
            <c:strRef>
              <c:f>Sheet1!$B$1</c:f>
              <c:strCache>
                <c:ptCount val="1"/>
                <c:pt idx="0">
                  <c:v>This Week Planned</c:v>
                </c:pt>
              </c:strCache>
            </c:strRef>
          </c:tx>
          <c:spPr>
            <a:solidFill>
              <a:schemeClr val="tx2"/>
            </a:solidFill>
            <a:ln>
              <a:noFill/>
            </a:ln>
            <a:effectLst/>
          </c:spPr>
          <c:invertIfNegative val="0"/>
          <c:dLbls>
            <c:dLbl>
              <c:idx val="1"/>
              <c:layout>
                <c:manualLayout>
                  <c:x val="0"/>
                  <c:y val="7.4465811965812007E-2"/>
                </c:manualLayout>
              </c:layout>
              <c:tx>
                <c:rich>
                  <a:bodyPr/>
                  <a:lstStyle/>
                  <a:p>
                    <a:r>
                      <a:rPr lang="en-US"/>
                      <a:t>13682.8</a:t>
                    </a:r>
                  </a:p>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0.154092261904762"/>
                      <c:h val="0.13504273504273501"/>
                    </c:manualLayout>
                  </c15:layout>
                  <c15:showDataLabelsRange val="0"/>
                </c:ext>
                <c:ext xmlns:c16="http://schemas.microsoft.com/office/drawing/2014/chart" uri="{C3380CC4-5D6E-409C-BE32-E72D297353CC}">
                  <c16:uniqueId val="{00000000-4DEC-41D5-9416-2D8FB137C618}"/>
                </c:ext>
              </c:extLst>
            </c:dLbl>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2">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c:v>
                </c:pt>
                <c:pt idx="1">
                  <c:v>M</c:v>
                </c:pt>
                <c:pt idx="2">
                  <c:v>S</c:v>
                </c:pt>
              </c:strCache>
            </c:strRef>
          </c:cat>
          <c:val>
            <c:numRef>
              <c:f>Sheet1!$B$2:$B$4</c:f>
              <c:numCache>
                <c:formatCode>General</c:formatCode>
                <c:ptCount val="3"/>
                <c:pt idx="0">
                  <c:v>0</c:v>
                </c:pt>
                <c:pt idx="1">
                  <c:v>13683</c:v>
                </c:pt>
                <c:pt idx="2">
                  <c:v>1520</c:v>
                </c:pt>
              </c:numCache>
            </c:numRef>
          </c:val>
          <c:extLst>
            <c:ext xmlns:c16="http://schemas.microsoft.com/office/drawing/2014/chart" uri="{C3380CC4-5D6E-409C-BE32-E72D297353CC}">
              <c16:uniqueId val="{00000001-4DEC-41D5-9416-2D8FB137C618}"/>
            </c:ext>
          </c:extLst>
        </c:ser>
        <c:ser>
          <c:idx val="1"/>
          <c:order val="1"/>
          <c:tx>
            <c:strRef>
              <c:f>Sheet1!$C$1</c:f>
              <c:strCache>
                <c:ptCount val="1"/>
                <c:pt idx="0">
                  <c:v>This Week Actuals</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accent1">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c:v>
                </c:pt>
                <c:pt idx="1">
                  <c:v>M</c:v>
                </c:pt>
                <c:pt idx="2">
                  <c:v>S</c:v>
                </c:pt>
              </c:strCache>
            </c:strRef>
          </c:cat>
          <c:val>
            <c:numRef>
              <c:f>Sheet1!$C$2:$C$4</c:f>
              <c:numCache>
                <c:formatCode>General</c:formatCode>
                <c:ptCount val="3"/>
                <c:pt idx="0" formatCode="0">
                  <c:v>0</c:v>
                </c:pt>
                <c:pt idx="1">
                  <c:v>0</c:v>
                </c:pt>
                <c:pt idx="2">
                  <c:v>2440</c:v>
                </c:pt>
              </c:numCache>
            </c:numRef>
          </c:val>
          <c:extLst>
            <c:ext xmlns:c16="http://schemas.microsoft.com/office/drawing/2014/chart" uri="{C3380CC4-5D6E-409C-BE32-E72D297353CC}">
              <c16:uniqueId val="{00000002-4DEC-41D5-9416-2D8FB137C618}"/>
            </c:ext>
          </c:extLst>
        </c:ser>
        <c:dLbls>
          <c:showLegendKey val="0"/>
          <c:showVal val="1"/>
          <c:showCatName val="0"/>
          <c:showSerName val="0"/>
          <c:showPercent val="0"/>
          <c:showBubbleSize val="0"/>
        </c:dLbls>
        <c:gapWidth val="184"/>
        <c:overlap val="-35"/>
        <c:axId val="278089704"/>
        <c:axId val="278090880"/>
      </c:barChart>
      <c:catAx>
        <c:axId val="278089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78090880"/>
        <c:crosses val="autoZero"/>
        <c:auto val="1"/>
        <c:lblAlgn val="ctr"/>
        <c:lblOffset val="100"/>
        <c:noMultiLvlLbl val="0"/>
      </c:catAx>
      <c:valAx>
        <c:axId val="278090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78089704"/>
        <c:crosses val="autoZero"/>
        <c:crossBetween val="between"/>
      </c:valAx>
      <c:spPr>
        <a:noFill/>
        <a:ln>
          <a:noFill/>
        </a:ln>
        <a:effectLst/>
      </c:spPr>
    </c:plotArea>
    <c:legend>
      <c:legendPos val="t"/>
      <c:layout>
        <c:manualLayout>
          <c:xMode val="edge"/>
          <c:yMode val="edge"/>
          <c:x val="0.31209077380952399"/>
          <c:y val="7.3611111111111099E-2"/>
        </c:manualLayout>
      </c:layout>
      <c:overlay val="0"/>
      <c:spPr>
        <a:noFill/>
        <a:ln>
          <a:noFill/>
        </a:ln>
        <a:effectLst/>
      </c:spPr>
      <c:txPr>
        <a:bodyPr rot="0" spcFirstLastPara="1" vertOverflow="ellipsis" vert="horz" wrap="square" anchor="ctr" anchorCtr="1"/>
        <a:lstStyle/>
        <a:p>
          <a:pPr>
            <a:defRPr lang="en-US" sz="1195" b="1" i="1"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uri="{0b15fc19-7d7d-44ad-8c2d-2c3a37ce22c3}">
        <chartProps xmlns="https://web.wps.cn/et/2018/main" chartId="{5bb588cc-9733-4d86-9def-93ce20310072}"/>
      </c:ext>
    </c:extLst>
  </c:chart>
  <c:spPr>
    <a:noFill/>
    <a:ln>
      <a:solidFill>
        <a:schemeClr val="tx1"/>
      </a:solidFill>
    </a:ln>
    <a:effectLst/>
  </c:spPr>
  <c:txPr>
    <a:bodyPr/>
    <a:lstStyle/>
    <a:p>
      <a:pPr>
        <a:defRPr lang="en-US">
          <a:solidFill>
            <a:sysClr val="windowText" lastClr="000000"/>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This Week Planned</c:v>
                </c:pt>
              </c:strCache>
            </c:strRef>
          </c:tx>
          <c:spPr>
            <a:solidFill>
              <a:schemeClr val="tx2"/>
            </a:solidFill>
            <a:ln>
              <a:noFill/>
            </a:ln>
            <a:effectLst/>
          </c:spPr>
          <c:invertIfNegative val="0"/>
          <c:dLbls>
            <c:dLbl>
              <c:idx val="1"/>
              <c:layout>
                <c:manualLayout>
                  <c:x val="0"/>
                  <c:y val="-4.07701019252548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F23-4EBB-8741-4BDAE5513A9E}"/>
                </c:ext>
              </c:extLst>
            </c:dLbl>
            <c:spPr>
              <a:noFill/>
              <a:ln>
                <a:noFill/>
              </a:ln>
              <a:effectLst/>
            </c:spPr>
            <c:txPr>
              <a:bodyPr rot="-5400000" spcFirstLastPara="1" vertOverflow="ellipsis" wrap="square" lIns="38100" tIns="19050" rIns="38100" bIns="19050" anchor="ctr" anchorCtr="1">
                <a:spAutoFit/>
              </a:bodyPr>
              <a:lstStyle/>
              <a:p>
                <a:pPr>
                  <a:defRPr lang="en-US" sz="1100" b="1" i="0" u="none" strike="noStrike" kern="1200" baseline="0">
                    <a:solidFill>
                      <a:schemeClr val="accent1">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L</c:v>
                </c:pt>
                <c:pt idx="1">
                  <c:v>M</c:v>
                </c:pt>
                <c:pt idx="2">
                  <c:v>S</c:v>
                </c:pt>
                <c:pt idx="3">
                  <c:v>Pharma Sugar </c:v>
                </c:pt>
                <c:pt idx="4">
                  <c:v>Icing</c:v>
                </c:pt>
                <c:pt idx="5">
                  <c:v>Bura</c:v>
                </c:pt>
              </c:strCache>
            </c:strRef>
          </c:cat>
          <c:val>
            <c:numRef>
              <c:f>Sheet1!$B$2:$B$7</c:f>
              <c:numCache>
                <c:formatCode>General</c:formatCode>
                <c:ptCount val="6"/>
                <c:pt idx="0">
                  <c:v>4275</c:v>
                </c:pt>
                <c:pt idx="1">
                  <c:v>29925</c:v>
                </c:pt>
                <c:pt idx="2">
                  <c:v>6413</c:v>
                </c:pt>
                <c:pt idx="3">
                  <c:v>2138</c:v>
                </c:pt>
                <c:pt idx="4">
                  <c:v>100</c:v>
                </c:pt>
                <c:pt idx="5">
                  <c:v>165</c:v>
                </c:pt>
              </c:numCache>
            </c:numRef>
          </c:val>
          <c:extLst>
            <c:ext xmlns:c16="http://schemas.microsoft.com/office/drawing/2014/chart" uri="{C3380CC4-5D6E-409C-BE32-E72D297353CC}">
              <c16:uniqueId val="{00000001-AF23-4EBB-8741-4BDAE5513A9E}"/>
            </c:ext>
          </c:extLst>
        </c:ser>
        <c:ser>
          <c:idx val="1"/>
          <c:order val="1"/>
          <c:tx>
            <c:strRef>
              <c:f>Sheet1!$C$1</c:f>
              <c:strCache>
                <c:ptCount val="1"/>
                <c:pt idx="0">
                  <c:v>This Week Actuals</c:v>
                </c:pt>
              </c:strCache>
            </c:strRef>
          </c:tx>
          <c:spPr>
            <a:solidFill>
              <a:schemeClr val="tx2">
                <a:lumMod val="60000"/>
                <a:lumOff val="40000"/>
              </a:schemeClr>
            </a:solidFill>
            <a:ln>
              <a:noFill/>
            </a:ln>
            <a:effectLst/>
          </c:spPr>
          <c:invertIfNegative val="0"/>
          <c:dLbls>
            <c:dLbl>
              <c:idx val="1"/>
              <c:spPr>
                <a:noFill/>
                <a:ln>
                  <a:noFill/>
                </a:ln>
                <a:effectLst/>
              </c:spPr>
              <c:txPr>
                <a:bodyPr rot="-5400000" spcFirstLastPara="1" vertOverflow="ellipsis" wrap="square" lIns="38100" tIns="19050" rIns="38100" bIns="19050" anchor="ctr" anchorCtr="1">
                  <a:spAutoFit/>
                </a:bodyPr>
                <a:lstStyle/>
                <a:p>
                  <a:pPr>
                    <a:defRPr lang="en-US" sz="1100" b="1" i="0" u="none" strike="noStrike" kern="1200" baseline="0">
                      <a:solidFill>
                        <a:srgbClr val="0070C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AF23-4EBB-8741-4BDAE5513A9E}"/>
                </c:ext>
              </c:extLst>
            </c:dLbl>
            <c:spPr>
              <a:noFill/>
              <a:ln>
                <a:noFill/>
              </a:ln>
              <a:effectLst/>
            </c:spPr>
            <c:txPr>
              <a:bodyPr rot="-5400000" spcFirstLastPara="1" vertOverflow="ellipsis" wrap="square" lIns="38100" tIns="19050" rIns="38100" bIns="19050" anchor="ctr" anchorCtr="1">
                <a:spAutoFit/>
              </a:bodyPr>
              <a:lstStyle/>
              <a:p>
                <a:pPr>
                  <a:defRPr lang="en-US" sz="1100" b="1" i="0" u="none" strike="noStrike" kern="1200" baseline="0">
                    <a:solidFill>
                      <a:srgbClr val="00B0F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L</c:v>
                </c:pt>
                <c:pt idx="1">
                  <c:v>M</c:v>
                </c:pt>
                <c:pt idx="2">
                  <c:v>S</c:v>
                </c:pt>
                <c:pt idx="3">
                  <c:v>Pharma Sugar </c:v>
                </c:pt>
                <c:pt idx="4">
                  <c:v>Icing</c:v>
                </c:pt>
                <c:pt idx="5">
                  <c:v>Bura</c:v>
                </c:pt>
              </c:strCache>
            </c:strRef>
          </c:cat>
          <c:val>
            <c:numRef>
              <c:f>Sheet1!$C$2:$C$7</c:f>
              <c:numCache>
                <c:formatCode>General</c:formatCode>
                <c:ptCount val="6"/>
                <c:pt idx="0">
                  <c:v>1266</c:v>
                </c:pt>
                <c:pt idx="1">
                  <c:v>6505</c:v>
                </c:pt>
                <c:pt idx="2">
                  <c:v>1869</c:v>
                </c:pt>
                <c:pt idx="3">
                  <c:v>0</c:v>
                </c:pt>
                <c:pt idx="4">
                  <c:v>11.8</c:v>
                </c:pt>
                <c:pt idx="5">
                  <c:v>0</c:v>
                </c:pt>
              </c:numCache>
            </c:numRef>
          </c:val>
          <c:extLst>
            <c:ext xmlns:c16="http://schemas.microsoft.com/office/drawing/2014/chart" uri="{C3380CC4-5D6E-409C-BE32-E72D297353CC}">
              <c16:uniqueId val="{00000003-AF23-4EBB-8741-4BDAE5513A9E}"/>
            </c:ext>
          </c:extLst>
        </c:ser>
        <c:dLbls>
          <c:showLegendKey val="0"/>
          <c:showVal val="1"/>
          <c:showCatName val="0"/>
          <c:showSerName val="0"/>
          <c:showPercent val="0"/>
          <c:showBubbleSize val="0"/>
        </c:dLbls>
        <c:gapWidth val="184"/>
        <c:overlap val="-35"/>
        <c:axId val="278090096"/>
        <c:axId val="220171800"/>
      </c:barChart>
      <c:catAx>
        <c:axId val="27809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20171800"/>
        <c:crosses val="autoZero"/>
        <c:auto val="1"/>
        <c:lblAlgn val="ctr"/>
        <c:lblOffset val="100"/>
        <c:noMultiLvlLbl val="0"/>
      </c:catAx>
      <c:valAx>
        <c:axId val="220171800"/>
        <c:scaling>
          <c:orientation val="minMax"/>
        </c:scaling>
        <c:delete val="1"/>
        <c:axPos val="l"/>
        <c:numFmt formatCode="General" sourceLinked="1"/>
        <c:majorTickMark val="none"/>
        <c:minorTickMark val="none"/>
        <c:tickLblPos val="nextTo"/>
        <c:crossAx val="278090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000" b="1" i="1"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uri="{0b15fc19-7d7d-44ad-8c2d-2c3a37ce22c3}">
        <chartProps xmlns="https://web.wps.cn/et/2018/main" chartId="{af986d57-292d-4378-8708-03643b940dae}"/>
      </c:ext>
    </c:extLst>
  </c:chart>
  <c:spPr>
    <a:noFill/>
    <a:ln>
      <a:solidFill>
        <a:schemeClr val="tx1"/>
      </a:solidFill>
    </a:ln>
    <a:effectLst/>
  </c:spPr>
  <c:txPr>
    <a:bodyPr/>
    <a:lstStyle/>
    <a:p>
      <a:pPr>
        <a:defRPr lang="en-US">
          <a:solidFill>
            <a:sysClr val="windowText" lastClr="000000"/>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861111111111099E-2"/>
          <c:y val="4.4191936766060903E-2"/>
          <c:w val="0.96986111111111095"/>
          <c:h val="0.83116194669607402"/>
        </c:manualLayout>
      </c:layout>
      <c:barChart>
        <c:barDir val="col"/>
        <c:grouping val="clustered"/>
        <c:varyColors val="0"/>
        <c:ser>
          <c:idx val="0"/>
          <c:order val="0"/>
          <c:tx>
            <c:strRef>
              <c:f>Sheet1!$B$1</c:f>
              <c:strCache>
                <c:ptCount val="1"/>
                <c:pt idx="0">
                  <c:v>This Week Planned</c:v>
                </c:pt>
              </c:strCache>
            </c:strRef>
          </c:tx>
          <c:spPr>
            <a:solidFill>
              <a:schemeClr val="tx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lang="en-US" sz="1200" b="1" i="0" u="none" strike="noStrike" kern="1200" baseline="0">
                    <a:solidFill>
                      <a:schemeClr val="accent1">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Sachet</c:v>
                </c:pt>
                <c:pt idx="1">
                  <c:v>1kg pack</c:v>
                </c:pt>
                <c:pt idx="2">
                  <c:v>5kg pack</c:v>
                </c:pt>
                <c:pt idx="3">
                  <c:v>Superfine</c:v>
                </c:pt>
                <c:pt idx="4">
                  <c:v>Brown 1kg</c:v>
                </c:pt>
                <c:pt idx="5">
                  <c:v>Pharma (23-24)</c:v>
                </c:pt>
              </c:strCache>
            </c:strRef>
          </c:cat>
          <c:val>
            <c:numRef>
              <c:f>Sheet1!$B$2:$B$7</c:f>
              <c:numCache>
                <c:formatCode>General</c:formatCode>
                <c:ptCount val="6"/>
                <c:pt idx="0">
                  <c:v>121</c:v>
                </c:pt>
                <c:pt idx="1">
                  <c:v>825</c:v>
                </c:pt>
                <c:pt idx="2">
                  <c:v>550</c:v>
                </c:pt>
                <c:pt idx="3">
                  <c:v>88</c:v>
                </c:pt>
                <c:pt idx="4">
                  <c:v>163</c:v>
                </c:pt>
                <c:pt idx="5">
                  <c:v>1000</c:v>
                </c:pt>
              </c:numCache>
            </c:numRef>
          </c:val>
          <c:extLst>
            <c:ext xmlns:c16="http://schemas.microsoft.com/office/drawing/2014/chart" uri="{C3380CC4-5D6E-409C-BE32-E72D297353CC}">
              <c16:uniqueId val="{00000000-B901-4EE5-8028-8B464550685C}"/>
            </c:ext>
          </c:extLst>
        </c:ser>
        <c:ser>
          <c:idx val="1"/>
          <c:order val="1"/>
          <c:tx>
            <c:strRef>
              <c:f>Sheet1!$C$1</c:f>
              <c:strCache>
                <c:ptCount val="1"/>
                <c:pt idx="0">
                  <c:v>This Week Actuals</c:v>
                </c:pt>
              </c:strCache>
            </c:strRef>
          </c:tx>
          <c:spPr>
            <a:solidFill>
              <a:schemeClr val="tx2">
                <a:lumMod val="60000"/>
                <a:lumOff val="4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lang="en-US" sz="1200" b="1" i="0" u="none" strike="noStrike" kern="1200" baseline="0">
                    <a:solidFill>
                      <a:srgbClr val="00206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Sachet</c:v>
                </c:pt>
                <c:pt idx="1">
                  <c:v>1kg pack</c:v>
                </c:pt>
                <c:pt idx="2">
                  <c:v>5kg pack</c:v>
                </c:pt>
                <c:pt idx="3">
                  <c:v>Superfine</c:v>
                </c:pt>
                <c:pt idx="4">
                  <c:v>Brown 1kg</c:v>
                </c:pt>
                <c:pt idx="5">
                  <c:v>Pharma (23-24)</c:v>
                </c:pt>
              </c:strCache>
            </c:strRef>
          </c:cat>
          <c:val>
            <c:numRef>
              <c:f>Sheet1!$C$2:$C$7</c:f>
              <c:numCache>
                <c:formatCode>General</c:formatCode>
                <c:ptCount val="6"/>
                <c:pt idx="0">
                  <c:v>44.1</c:v>
                </c:pt>
                <c:pt idx="1">
                  <c:v>455</c:v>
                </c:pt>
                <c:pt idx="2">
                  <c:v>660</c:v>
                </c:pt>
                <c:pt idx="3">
                  <c:v>28.2</c:v>
                </c:pt>
                <c:pt idx="4">
                  <c:v>14.4</c:v>
                </c:pt>
                <c:pt idx="5">
                  <c:v>438.5</c:v>
                </c:pt>
              </c:numCache>
            </c:numRef>
          </c:val>
          <c:extLst>
            <c:ext xmlns:c16="http://schemas.microsoft.com/office/drawing/2014/chart" uri="{C3380CC4-5D6E-409C-BE32-E72D297353CC}">
              <c16:uniqueId val="{00000001-B901-4EE5-8028-8B464550685C}"/>
            </c:ext>
          </c:extLst>
        </c:ser>
        <c:dLbls>
          <c:showLegendKey val="0"/>
          <c:showVal val="1"/>
          <c:showCatName val="0"/>
          <c:showSerName val="0"/>
          <c:showPercent val="0"/>
          <c:showBubbleSize val="0"/>
        </c:dLbls>
        <c:gapWidth val="184"/>
        <c:overlap val="-35"/>
        <c:axId val="220174544"/>
        <c:axId val="279514648"/>
      </c:barChart>
      <c:catAx>
        <c:axId val="220174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79514648"/>
        <c:crosses val="autoZero"/>
        <c:auto val="1"/>
        <c:lblAlgn val="ctr"/>
        <c:lblOffset val="100"/>
        <c:noMultiLvlLbl val="0"/>
      </c:catAx>
      <c:valAx>
        <c:axId val="279514648"/>
        <c:scaling>
          <c:orientation val="minMax"/>
        </c:scaling>
        <c:delete val="1"/>
        <c:axPos val="l"/>
        <c:numFmt formatCode="General" sourceLinked="1"/>
        <c:majorTickMark val="none"/>
        <c:minorTickMark val="none"/>
        <c:tickLblPos val="nextTo"/>
        <c:crossAx val="2201745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000" b="1" i="1"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uri="{0b15fc19-7d7d-44ad-8c2d-2c3a37ce22c3}">
        <chartProps xmlns="https://web.wps.cn/et/2018/main" chartId="{ff002ed8-35bf-4284-900b-adb32f06dd07}"/>
      </c:ext>
    </c:extLst>
  </c:chart>
  <c:spPr>
    <a:noFill/>
    <a:ln>
      <a:solidFill>
        <a:schemeClr val="tx1"/>
      </a:solidFill>
    </a:ln>
    <a:effectLst/>
  </c:spPr>
  <c:txPr>
    <a:bodyPr/>
    <a:lstStyle/>
    <a:p>
      <a:pPr>
        <a:defRPr lang="en-US">
          <a:solidFill>
            <a:sysClr val="windowText" lastClr="000000"/>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Graph!$A$4</c:f>
              <c:strCache>
                <c:ptCount val="1"/>
                <c:pt idx="0">
                  <c:v>Cane Crushed</c:v>
                </c:pt>
              </c:strCache>
            </c:strRef>
          </c:tx>
          <c:spPr>
            <a:solidFill>
              <a:srgbClr val="FF66FF"/>
            </a:solidFill>
          </c:spPr>
          <c:cat>
            <c:numRef>
              <c:f>Graph!$B$3:$H$3</c:f>
              <c:numCache>
                <c:formatCode>d\-mmm</c:formatCode>
                <c:ptCount val="7"/>
                <c:pt idx="0">
                  <c:v>45741</c:v>
                </c:pt>
                <c:pt idx="1">
                  <c:v>45742</c:v>
                </c:pt>
                <c:pt idx="2">
                  <c:v>45743</c:v>
                </c:pt>
                <c:pt idx="3">
                  <c:v>45744</c:v>
                </c:pt>
                <c:pt idx="4">
                  <c:v>45745</c:v>
                </c:pt>
                <c:pt idx="5">
                  <c:v>45746</c:v>
                </c:pt>
                <c:pt idx="6">
                  <c:v>45747</c:v>
                </c:pt>
              </c:numCache>
            </c:numRef>
          </c:cat>
          <c:val>
            <c:numRef>
              <c:f>Graph!$B$4:$H$4</c:f>
              <c:numCache>
                <c:formatCode>General</c:formatCode>
                <c:ptCount val="7"/>
                <c:pt idx="0">
                  <c:v>0</c:v>
                </c:pt>
                <c:pt idx="1">
                  <c:v>48000</c:v>
                </c:pt>
                <c:pt idx="2">
                  <c:v>50400</c:v>
                </c:pt>
                <c:pt idx="3">
                  <c:v>52500</c:v>
                </c:pt>
                <c:pt idx="4">
                  <c:v>90000</c:v>
                </c:pt>
                <c:pt idx="5">
                  <c:v>89500</c:v>
                </c:pt>
                <c:pt idx="6">
                  <c:v>95000</c:v>
                </c:pt>
              </c:numCache>
            </c:numRef>
          </c:val>
          <c:extLst>
            <c:ext xmlns:c16="http://schemas.microsoft.com/office/drawing/2014/chart" uri="{C3380CC4-5D6E-409C-BE32-E72D297353CC}">
              <c16:uniqueId val="{00000000-28FC-48A5-A722-5FDEACD09082}"/>
            </c:ext>
          </c:extLst>
        </c:ser>
        <c:dLbls>
          <c:showLegendKey val="0"/>
          <c:showVal val="0"/>
          <c:showCatName val="0"/>
          <c:showSerName val="0"/>
          <c:showPercent val="0"/>
          <c:showBubbleSize val="0"/>
        </c:dLbls>
        <c:axId val="361224552"/>
        <c:axId val="213596192"/>
      </c:areaChart>
      <c:dateAx>
        <c:axId val="361224552"/>
        <c:scaling>
          <c:orientation val="minMax"/>
        </c:scaling>
        <c:delete val="0"/>
        <c:axPos val="b"/>
        <c:numFmt formatCode="d\-mmm" sourceLinked="1"/>
        <c:majorTickMark val="out"/>
        <c:minorTickMark val="none"/>
        <c:tickLblPos val="nextTo"/>
        <c:crossAx val="213596192"/>
        <c:crosses val="autoZero"/>
        <c:auto val="1"/>
        <c:lblOffset val="100"/>
        <c:baseTimeUnit val="days"/>
      </c:dateAx>
      <c:valAx>
        <c:axId val="213596192"/>
        <c:scaling>
          <c:orientation val="minMax"/>
          <c:max val="95000"/>
          <c:min val="35000"/>
        </c:scaling>
        <c:delete val="0"/>
        <c:axPos val="l"/>
        <c:majorGridlines/>
        <c:numFmt formatCode="General" sourceLinked="1"/>
        <c:majorTickMark val="out"/>
        <c:minorTickMark val="none"/>
        <c:tickLblPos val="nextTo"/>
        <c:crossAx val="361224552"/>
        <c:crosses val="autoZero"/>
        <c:crossBetween val="midCat"/>
        <c:majorUnit val="10000"/>
      </c:valAx>
    </c:plotArea>
    <c:plotVisOnly val="1"/>
    <c:dispBlanksAs val="gap"/>
    <c:showDLblsOverMax val="0"/>
  </c:chart>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0.4435</cdr:x>
      <cdr:y>0.56981</cdr:y>
    </cdr:from>
    <cdr:to>
      <cdr:x>0.75808</cdr:x>
      <cdr:y>0.83973</cdr:y>
    </cdr:to>
    <cdr:sp macro="" textlink="">
      <cdr:nvSpPr>
        <cdr:cNvPr id="2" name="TextBox 1">
          <a:extLst xmlns:a="http://schemas.openxmlformats.org/drawingml/2006/main">
            <a:ext uri="{FF2B5EF4-FFF2-40B4-BE49-F238E27FC236}">
              <a16:creationId xmlns:a16="http://schemas.microsoft.com/office/drawing/2014/main" id="{1AE8A98F-5F17-F472-2162-BE7A81C80C8F}"/>
            </a:ext>
          </a:extLst>
        </cdr:cNvPr>
        <cdr:cNvSpPr txBox="1"/>
      </cdr:nvSpPr>
      <cdr:spPr>
        <a:xfrm xmlns:a="http://schemas.openxmlformats.org/drawingml/2006/main">
          <a:off x="2276822" y="970448"/>
          <a:ext cx="1615039" cy="459703"/>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800" b="1" dirty="0"/>
            <a:t>Cane Crushed</a:t>
          </a:r>
        </a:p>
      </cdr:txBody>
    </cdr:sp>
  </cdr:relSizeAnchor>
</c:userShapes>
</file>

<file path=ppt/drawings/drawing2.xml><?xml version="1.0" encoding="utf-8"?>
<c:userShapes xmlns:c="http://schemas.openxmlformats.org/drawingml/2006/chart">
  <cdr:relSizeAnchor xmlns:cdr="http://schemas.openxmlformats.org/drawingml/2006/chartDrawing">
    <cdr:from>
      <cdr:x>0.4164</cdr:x>
      <cdr:y>0.53966</cdr:y>
    </cdr:from>
    <cdr:to>
      <cdr:x>0.77216</cdr:x>
      <cdr:y>0.72056</cdr:y>
    </cdr:to>
    <cdr:sp macro="" textlink="">
      <cdr:nvSpPr>
        <cdr:cNvPr id="2" name="TextBox 1">
          <a:extLst xmlns:a="http://schemas.openxmlformats.org/drawingml/2006/main">
            <a:ext uri="{FF2B5EF4-FFF2-40B4-BE49-F238E27FC236}">
              <a16:creationId xmlns:a16="http://schemas.microsoft.com/office/drawing/2014/main" id="{3B30CD3E-27E1-1268-104A-C1788CAC1CAF}"/>
            </a:ext>
          </a:extLst>
        </cdr:cNvPr>
        <cdr:cNvSpPr txBox="1"/>
      </cdr:nvSpPr>
      <cdr:spPr>
        <a:xfrm xmlns:a="http://schemas.openxmlformats.org/drawingml/2006/main">
          <a:off x="2097953" y="987250"/>
          <a:ext cx="1792417" cy="330936"/>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800" b="1" dirty="0"/>
            <a:t>GCV : Bagasse</a:t>
          </a:r>
        </a:p>
      </cdr:txBody>
    </cdr:sp>
  </cdr:relSizeAnchor>
</c:userShapes>
</file>

<file path=ppt/drawings/drawing3.xml><?xml version="1.0" encoding="utf-8"?>
<c:userShapes xmlns:c="http://schemas.openxmlformats.org/drawingml/2006/chart">
  <cdr:relSizeAnchor xmlns:cdr="http://schemas.openxmlformats.org/drawingml/2006/chartDrawing">
    <cdr:from>
      <cdr:x>0.33141</cdr:x>
      <cdr:y>0.64335</cdr:y>
    </cdr:from>
    <cdr:to>
      <cdr:x>0.70933</cdr:x>
      <cdr:y>0.79777</cdr:y>
    </cdr:to>
    <cdr:sp macro="" textlink="">
      <cdr:nvSpPr>
        <cdr:cNvPr id="2" name="TextBox 1">
          <a:extLst xmlns:a="http://schemas.openxmlformats.org/drawingml/2006/main">
            <a:ext uri="{FF2B5EF4-FFF2-40B4-BE49-F238E27FC236}">
              <a16:creationId xmlns:a16="http://schemas.microsoft.com/office/drawing/2014/main" id="{CDAAB404-0210-38BD-2C70-A0FCEAAB6BED}"/>
            </a:ext>
          </a:extLst>
        </cdr:cNvPr>
        <cdr:cNvSpPr txBox="1"/>
      </cdr:nvSpPr>
      <cdr:spPr>
        <a:xfrm xmlns:a="http://schemas.openxmlformats.org/drawingml/2006/main">
          <a:off x="1665205" y="1176940"/>
          <a:ext cx="1898932" cy="282490"/>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Gross SHR of PP</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1"/>
            <a:ext cx="2929837" cy="497126"/>
          </a:xfrm>
          <a:prstGeom prst="rect">
            <a:avLst/>
          </a:prstGeom>
        </p:spPr>
        <p:txBody>
          <a:bodyPr vert="horz" lIns="93277" tIns="46637" rIns="93277" bIns="46637" rtlCol="0"/>
          <a:lstStyle>
            <a:lvl1pPr algn="l">
              <a:defRPr sz="1200"/>
            </a:lvl1pPr>
          </a:lstStyle>
          <a:p>
            <a:endParaRPr lang="en-US"/>
          </a:p>
        </p:txBody>
      </p:sp>
      <p:sp>
        <p:nvSpPr>
          <p:cNvPr id="3" name="Date Placeholder 2"/>
          <p:cNvSpPr>
            <a:spLocks noGrp="1"/>
          </p:cNvSpPr>
          <p:nvPr>
            <p:ph type="dt" sz="quarter" idx="1"/>
          </p:nvPr>
        </p:nvSpPr>
        <p:spPr>
          <a:xfrm>
            <a:off x="3829773" y="1"/>
            <a:ext cx="2929837" cy="497126"/>
          </a:xfrm>
          <a:prstGeom prst="rect">
            <a:avLst/>
          </a:prstGeom>
        </p:spPr>
        <p:txBody>
          <a:bodyPr vert="horz" lIns="93277" tIns="46637" rIns="93277" bIns="46637" rtlCol="0"/>
          <a:lstStyle>
            <a:lvl1pPr algn="r">
              <a:defRPr sz="1200"/>
            </a:lvl1pPr>
          </a:lstStyle>
          <a:p>
            <a:fld id="{EAB5B2CE-F9B7-40D2-AF18-986410BA420A}" type="datetimeFigureOut">
              <a:rPr lang="en-US" smtClean="0"/>
              <a:pPr/>
              <a:t>11/3/2025</a:t>
            </a:fld>
            <a:endParaRPr lang="en-US"/>
          </a:p>
        </p:txBody>
      </p:sp>
      <p:sp>
        <p:nvSpPr>
          <p:cNvPr id="4" name="Footer Placeholder 3"/>
          <p:cNvSpPr>
            <a:spLocks noGrp="1"/>
          </p:cNvSpPr>
          <p:nvPr>
            <p:ph type="ftr" sz="quarter" idx="2"/>
          </p:nvPr>
        </p:nvSpPr>
        <p:spPr>
          <a:xfrm>
            <a:off x="6" y="9443666"/>
            <a:ext cx="2929837" cy="497126"/>
          </a:xfrm>
          <a:prstGeom prst="rect">
            <a:avLst/>
          </a:prstGeom>
        </p:spPr>
        <p:txBody>
          <a:bodyPr vert="horz" lIns="93277" tIns="46637" rIns="93277" bIns="46637" rtlCol="0" anchor="b"/>
          <a:lstStyle>
            <a:lvl1pPr algn="l">
              <a:defRPr sz="1200"/>
            </a:lvl1pPr>
          </a:lstStyle>
          <a:p>
            <a:endParaRPr lang="en-US"/>
          </a:p>
        </p:txBody>
      </p:sp>
      <p:sp>
        <p:nvSpPr>
          <p:cNvPr id="5" name="Slide Number Placeholder 4"/>
          <p:cNvSpPr>
            <a:spLocks noGrp="1"/>
          </p:cNvSpPr>
          <p:nvPr>
            <p:ph type="sldNum" sz="quarter" idx="3"/>
          </p:nvPr>
        </p:nvSpPr>
        <p:spPr>
          <a:xfrm>
            <a:off x="3829773" y="9443666"/>
            <a:ext cx="2929837" cy="497126"/>
          </a:xfrm>
          <a:prstGeom prst="rect">
            <a:avLst/>
          </a:prstGeom>
        </p:spPr>
        <p:txBody>
          <a:bodyPr vert="horz" lIns="93277" tIns="46637" rIns="93277" bIns="46637" rtlCol="0" anchor="b"/>
          <a:lstStyle>
            <a:lvl1pPr algn="r">
              <a:defRPr sz="1200"/>
            </a:lvl1pPr>
          </a:lstStyle>
          <a:p>
            <a:fld id="{C85EED50-CAEC-4EF8-8E09-45E9574861DB}" type="slidenum">
              <a:rPr lang="en-US" smtClean="0"/>
              <a:pPr/>
              <a:t>‹#›</a:t>
            </a:fld>
            <a:endParaRPr lang="en-US"/>
          </a:p>
        </p:txBody>
      </p:sp>
    </p:spTree>
    <p:extLst>
      <p:ext uri="{BB962C8B-B14F-4D97-AF65-F5344CB8AC3E}">
        <p14:creationId xmlns:p14="http://schemas.microsoft.com/office/powerpoint/2010/main" val="580241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1"/>
            <a:ext cx="2929837" cy="497126"/>
          </a:xfrm>
          <a:prstGeom prst="rect">
            <a:avLst/>
          </a:prstGeom>
        </p:spPr>
        <p:txBody>
          <a:bodyPr vert="horz" lIns="93277" tIns="46637" rIns="93277" bIns="46637" rtlCol="0"/>
          <a:lstStyle>
            <a:lvl1pPr algn="l">
              <a:defRPr sz="1200"/>
            </a:lvl1pPr>
          </a:lstStyle>
          <a:p>
            <a:endParaRPr lang="en-US"/>
          </a:p>
        </p:txBody>
      </p:sp>
      <p:sp>
        <p:nvSpPr>
          <p:cNvPr id="3" name="Date Placeholder 2"/>
          <p:cNvSpPr>
            <a:spLocks noGrp="1"/>
          </p:cNvSpPr>
          <p:nvPr>
            <p:ph type="dt" idx="1"/>
          </p:nvPr>
        </p:nvSpPr>
        <p:spPr>
          <a:xfrm>
            <a:off x="3829773" y="1"/>
            <a:ext cx="2929837" cy="497126"/>
          </a:xfrm>
          <a:prstGeom prst="rect">
            <a:avLst/>
          </a:prstGeom>
        </p:spPr>
        <p:txBody>
          <a:bodyPr vert="horz" lIns="93277" tIns="46637" rIns="93277" bIns="46637" rtlCol="0"/>
          <a:lstStyle>
            <a:lvl1pPr algn="r">
              <a:defRPr sz="1200"/>
            </a:lvl1pPr>
          </a:lstStyle>
          <a:p>
            <a:fld id="{9161A957-412B-494A-8C87-558F7200AF06}" type="datetimeFigureOut">
              <a:rPr lang="en-US" smtClean="0"/>
              <a:pPr/>
              <a:t>11/3/2025</a:t>
            </a:fld>
            <a:endParaRPr lang="en-US"/>
          </a:p>
        </p:txBody>
      </p:sp>
      <p:sp>
        <p:nvSpPr>
          <p:cNvPr id="4" name="Slide Image Placeholder 3"/>
          <p:cNvSpPr>
            <a:spLocks noGrp="1" noRot="1" noChangeAspect="1"/>
          </p:cNvSpPr>
          <p:nvPr>
            <p:ph type="sldImg" idx="2"/>
          </p:nvPr>
        </p:nvSpPr>
        <p:spPr>
          <a:xfrm>
            <a:off x="66675" y="746125"/>
            <a:ext cx="6627813" cy="3729038"/>
          </a:xfrm>
          <a:prstGeom prst="rect">
            <a:avLst/>
          </a:prstGeom>
          <a:noFill/>
          <a:ln w="12700">
            <a:solidFill>
              <a:prstClr val="black"/>
            </a:solidFill>
          </a:ln>
        </p:spPr>
        <p:txBody>
          <a:bodyPr vert="horz" lIns="93277" tIns="46637" rIns="93277" bIns="46637" rtlCol="0" anchor="ctr"/>
          <a:lstStyle/>
          <a:p>
            <a:endParaRPr lang="en-US"/>
          </a:p>
        </p:txBody>
      </p:sp>
      <p:sp>
        <p:nvSpPr>
          <p:cNvPr id="5" name="Notes Placeholder 4"/>
          <p:cNvSpPr>
            <a:spLocks noGrp="1"/>
          </p:cNvSpPr>
          <p:nvPr>
            <p:ph type="body" sz="quarter" idx="3"/>
          </p:nvPr>
        </p:nvSpPr>
        <p:spPr>
          <a:xfrm>
            <a:off x="676118" y="4722701"/>
            <a:ext cx="5408930" cy="4474131"/>
          </a:xfrm>
          <a:prstGeom prst="rect">
            <a:avLst/>
          </a:prstGeom>
        </p:spPr>
        <p:txBody>
          <a:bodyPr vert="horz" lIns="93277" tIns="46637" rIns="93277" bIns="4663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6" y="9443666"/>
            <a:ext cx="2929837" cy="497126"/>
          </a:xfrm>
          <a:prstGeom prst="rect">
            <a:avLst/>
          </a:prstGeom>
        </p:spPr>
        <p:txBody>
          <a:bodyPr vert="horz" lIns="93277" tIns="46637" rIns="93277" bIns="46637" rtlCol="0" anchor="b"/>
          <a:lstStyle>
            <a:lvl1pPr algn="l">
              <a:defRPr sz="1200"/>
            </a:lvl1pPr>
          </a:lstStyle>
          <a:p>
            <a:endParaRPr lang="en-US"/>
          </a:p>
        </p:txBody>
      </p:sp>
      <p:sp>
        <p:nvSpPr>
          <p:cNvPr id="7" name="Slide Number Placeholder 6"/>
          <p:cNvSpPr>
            <a:spLocks noGrp="1"/>
          </p:cNvSpPr>
          <p:nvPr>
            <p:ph type="sldNum" sz="quarter" idx="5"/>
          </p:nvPr>
        </p:nvSpPr>
        <p:spPr>
          <a:xfrm>
            <a:off x="3829773" y="9443666"/>
            <a:ext cx="2929837" cy="497126"/>
          </a:xfrm>
          <a:prstGeom prst="rect">
            <a:avLst/>
          </a:prstGeom>
        </p:spPr>
        <p:txBody>
          <a:bodyPr vert="horz" lIns="93277" tIns="46637" rIns="93277" bIns="46637" rtlCol="0" anchor="b"/>
          <a:lstStyle>
            <a:lvl1pPr algn="r">
              <a:defRPr sz="1200"/>
            </a:lvl1pPr>
          </a:lstStyle>
          <a:p>
            <a:fld id="{B916A8B6-9DC3-43D9-9753-972AFB3B8ACE}" type="slidenum">
              <a:rPr lang="en-US" smtClean="0"/>
              <a:pPr/>
              <a:t>‹#›</a:t>
            </a:fld>
            <a:endParaRPr lang="en-US"/>
          </a:p>
        </p:txBody>
      </p:sp>
    </p:spTree>
    <p:extLst>
      <p:ext uri="{BB962C8B-B14F-4D97-AF65-F5344CB8AC3E}">
        <p14:creationId xmlns:p14="http://schemas.microsoft.com/office/powerpoint/2010/main" val="2080088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4BA96-036B-254A-C5C3-9AC273F17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705F4-28B0-28CC-1F83-5B5845F123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F490E-0B9D-E60B-982A-C4D47A6709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E8642D-2C1C-0750-3990-338EEF1C69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38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4131-86CB-6A86-66E6-D18F16A1C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36C86-5DF1-6FB7-168B-C3763A5E03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F9289-40C2-CEBC-C26F-49F9A9C0FA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D0CF89-EE21-6917-3C5E-4E6955635E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935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2E162-9FEE-4B16-6FF4-994EBB32BC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4A0B0-CDEE-1913-FB16-F12C4887D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7C6F1-58C6-4265-B143-EDE370ADCB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3046B5-650E-7F99-D387-419E0104AB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64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30</a:t>
            </a:fld>
            <a:endParaRPr lang="en-US" dirty="0"/>
          </a:p>
        </p:txBody>
      </p:sp>
    </p:spTree>
    <p:extLst>
      <p:ext uri="{BB962C8B-B14F-4D97-AF65-F5344CB8AC3E}">
        <p14:creationId xmlns:p14="http://schemas.microsoft.com/office/powerpoint/2010/main" val="2786695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31</a:t>
            </a:fld>
            <a:endParaRPr lang="en-US" dirty="0"/>
          </a:p>
        </p:txBody>
      </p:sp>
    </p:spTree>
    <p:extLst>
      <p:ext uri="{BB962C8B-B14F-4D97-AF65-F5344CB8AC3E}">
        <p14:creationId xmlns:p14="http://schemas.microsoft.com/office/powerpoint/2010/main" val="24324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32</a:t>
            </a:fld>
            <a:endParaRPr lang="en-US" dirty="0"/>
          </a:p>
        </p:txBody>
      </p:sp>
    </p:spTree>
    <p:extLst>
      <p:ext uri="{BB962C8B-B14F-4D97-AF65-F5344CB8AC3E}">
        <p14:creationId xmlns:p14="http://schemas.microsoft.com/office/powerpoint/2010/main" val="2138667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7209D-94E4-4097-29FC-5BA9D9E92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EEC82-E875-32B7-C5CD-C7593382B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977F0-6572-017E-4666-63E68B3004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7AA304-BE41-AE9E-0133-A00375A3662C}"/>
              </a:ext>
            </a:extLst>
          </p:cNvPr>
          <p:cNvSpPr>
            <a:spLocks noGrp="1"/>
          </p:cNvSpPr>
          <p:nvPr>
            <p:ph type="sldNum" sz="quarter" idx="5"/>
          </p:nvPr>
        </p:nvSpPr>
        <p:spPr/>
        <p:txBody>
          <a:bodyPr/>
          <a:lstStyle/>
          <a:p>
            <a:fld id="{B916A8B6-9DC3-43D9-9753-972AFB3B8ACE}" type="slidenum">
              <a:rPr lang="en-US" smtClean="0"/>
              <a:pPr/>
              <a:t>33</a:t>
            </a:fld>
            <a:endParaRPr lang="en-US" dirty="0"/>
          </a:p>
        </p:txBody>
      </p:sp>
    </p:spTree>
    <p:extLst>
      <p:ext uri="{BB962C8B-B14F-4D97-AF65-F5344CB8AC3E}">
        <p14:creationId xmlns:p14="http://schemas.microsoft.com/office/powerpoint/2010/main" val="123874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0EC87-1118-94ED-5400-89E2B0607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65CC4-311C-F2D2-0B0A-B35B65741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1A380-9B15-BB49-CCC8-FF34839288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974440-94EA-AC12-BB0E-1E9C212E7FA3}"/>
              </a:ext>
            </a:extLst>
          </p:cNvPr>
          <p:cNvSpPr>
            <a:spLocks noGrp="1"/>
          </p:cNvSpPr>
          <p:nvPr>
            <p:ph type="sldNum" sz="quarter" idx="5"/>
          </p:nvPr>
        </p:nvSpPr>
        <p:spPr/>
        <p:txBody>
          <a:bodyPr/>
          <a:lstStyle/>
          <a:p>
            <a:fld id="{B916A8B6-9DC3-43D9-9753-972AFB3B8ACE}" type="slidenum">
              <a:rPr lang="en-US" smtClean="0"/>
              <a:pPr/>
              <a:t>34</a:t>
            </a:fld>
            <a:endParaRPr lang="en-US" dirty="0"/>
          </a:p>
        </p:txBody>
      </p:sp>
    </p:spTree>
    <p:extLst>
      <p:ext uri="{BB962C8B-B14F-4D97-AF65-F5344CB8AC3E}">
        <p14:creationId xmlns:p14="http://schemas.microsoft.com/office/powerpoint/2010/main" val="202977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6570F-8587-85CD-B0F4-0BA025FA2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2D1BE-70EB-9069-A002-37DE862344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AD6926-C0E3-D290-CC2E-4536CF6449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57AC6A-AC6F-97F5-E879-9303D5F80EF2}"/>
              </a:ext>
            </a:extLst>
          </p:cNvPr>
          <p:cNvSpPr>
            <a:spLocks noGrp="1"/>
          </p:cNvSpPr>
          <p:nvPr>
            <p:ph type="sldNum" sz="quarter" idx="5"/>
          </p:nvPr>
        </p:nvSpPr>
        <p:spPr/>
        <p:txBody>
          <a:bodyPr/>
          <a:lstStyle/>
          <a:p>
            <a:fld id="{B916A8B6-9DC3-43D9-9753-972AFB3B8ACE}" type="slidenum">
              <a:rPr lang="en-US" smtClean="0"/>
              <a:pPr/>
              <a:t>35</a:t>
            </a:fld>
            <a:endParaRPr lang="en-US" dirty="0"/>
          </a:p>
        </p:txBody>
      </p:sp>
    </p:spTree>
    <p:extLst>
      <p:ext uri="{BB962C8B-B14F-4D97-AF65-F5344CB8AC3E}">
        <p14:creationId xmlns:p14="http://schemas.microsoft.com/office/powerpoint/2010/main" val="1387859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727D9-223A-DA38-7179-D715808692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BC1D0-BB65-902F-9D17-34B5F2C76D74}"/>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7722B45-C52B-5A98-C088-7F51882747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235DB3-B662-39B8-1E38-C10ED57310C4}"/>
              </a:ext>
            </a:extLst>
          </p:cNvPr>
          <p:cNvSpPr>
            <a:spLocks noGrp="1"/>
          </p:cNvSpPr>
          <p:nvPr>
            <p:ph type="sldNum" sz="quarter" idx="5"/>
          </p:nvPr>
        </p:nvSpPr>
        <p:spPr/>
        <p:txBody>
          <a:bodyPr/>
          <a:lstStyle/>
          <a:p>
            <a:fld id="{B916A8B6-9DC3-43D9-9753-972AFB3B8ACE}" type="slidenum">
              <a:rPr lang="en-US" smtClean="0"/>
              <a:pPr/>
              <a:t>37</a:t>
            </a:fld>
            <a:endParaRPr lang="en-US" dirty="0"/>
          </a:p>
        </p:txBody>
      </p:sp>
    </p:spTree>
    <p:extLst>
      <p:ext uri="{BB962C8B-B14F-4D97-AF65-F5344CB8AC3E}">
        <p14:creationId xmlns:p14="http://schemas.microsoft.com/office/powerpoint/2010/main" val="3784741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4EBFC-4773-0741-E355-D2D35E057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3F173-9520-357F-4DA9-DC85FA3AA87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1BCD1D17-68B9-EDB7-2D3E-22D9D1DD6F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CA2C2D-3264-5B5E-5A27-67FEC708A6FE}"/>
              </a:ext>
            </a:extLst>
          </p:cNvPr>
          <p:cNvSpPr>
            <a:spLocks noGrp="1"/>
          </p:cNvSpPr>
          <p:nvPr>
            <p:ph type="sldNum" sz="quarter" idx="5"/>
          </p:nvPr>
        </p:nvSpPr>
        <p:spPr/>
        <p:txBody>
          <a:bodyPr/>
          <a:lstStyle/>
          <a:p>
            <a:fld id="{B916A8B6-9DC3-43D9-9753-972AFB3B8ACE}" type="slidenum">
              <a:rPr lang="en-US" smtClean="0"/>
              <a:pPr/>
              <a:t>38</a:t>
            </a:fld>
            <a:endParaRPr lang="en-US" dirty="0"/>
          </a:p>
        </p:txBody>
      </p:sp>
    </p:spTree>
    <p:extLst>
      <p:ext uri="{BB962C8B-B14F-4D97-AF65-F5344CB8AC3E}">
        <p14:creationId xmlns:p14="http://schemas.microsoft.com/office/powerpoint/2010/main" val="212042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AC239-03CC-2A95-A420-91829BA6F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4F5C4-DD3B-F2E9-9B9F-0F4924FF9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71133-BE16-BB27-575E-EC6705BD7258}"/>
              </a:ext>
            </a:extLst>
          </p:cNvPr>
          <p:cNvSpPr>
            <a:spLocks noGrp="1"/>
          </p:cNvSpPr>
          <p:nvPr>
            <p:ph type="body" idx="1"/>
          </p:nvPr>
        </p:nvSpPr>
        <p:spPr/>
        <p:txBody>
          <a:bodyPr/>
          <a:lstStyle/>
          <a:p>
            <a:r>
              <a:rPr lang="en-US" dirty="0"/>
              <a:t>Pol in Cane</a:t>
            </a:r>
          </a:p>
        </p:txBody>
      </p:sp>
      <p:sp>
        <p:nvSpPr>
          <p:cNvPr id="4" name="Slide Number Placeholder 3">
            <a:extLst>
              <a:ext uri="{FF2B5EF4-FFF2-40B4-BE49-F238E27FC236}">
                <a16:creationId xmlns:a16="http://schemas.microsoft.com/office/drawing/2014/main" id="{ADEB4086-A0C5-0722-9B44-5D6BA5C7C6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98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63E0-E4C7-B0E4-7A56-6CFDE9AD2C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B2D5F-2230-E126-3E2E-D8971ABC9036}"/>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1F035C19-9BBE-3B4B-10D4-F3003F0736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A3CE88-6991-0B8E-3FF1-CBFFA4EB26ED}"/>
              </a:ext>
            </a:extLst>
          </p:cNvPr>
          <p:cNvSpPr>
            <a:spLocks noGrp="1"/>
          </p:cNvSpPr>
          <p:nvPr>
            <p:ph type="sldNum" sz="quarter" idx="5"/>
          </p:nvPr>
        </p:nvSpPr>
        <p:spPr/>
        <p:txBody>
          <a:bodyPr/>
          <a:lstStyle/>
          <a:p>
            <a:fld id="{B916A8B6-9DC3-43D9-9753-972AFB3B8ACE}" type="slidenum">
              <a:rPr lang="en-US" smtClean="0"/>
              <a:pPr/>
              <a:t>39</a:t>
            </a:fld>
            <a:endParaRPr lang="en-US" dirty="0"/>
          </a:p>
        </p:txBody>
      </p:sp>
    </p:spTree>
    <p:extLst>
      <p:ext uri="{BB962C8B-B14F-4D97-AF65-F5344CB8AC3E}">
        <p14:creationId xmlns:p14="http://schemas.microsoft.com/office/powerpoint/2010/main" val="2951977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4105D-9C4C-4EAE-0B17-AF038B9C5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184DF-FF7E-E44B-F961-F4A5DE8D8F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E5C6B06-4B80-D2D9-6EB7-B437FFC523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DBE91F-011D-2453-4E0F-C6E732B6AC7C}"/>
              </a:ext>
            </a:extLst>
          </p:cNvPr>
          <p:cNvSpPr>
            <a:spLocks noGrp="1"/>
          </p:cNvSpPr>
          <p:nvPr>
            <p:ph type="sldNum" sz="quarter" idx="5"/>
          </p:nvPr>
        </p:nvSpPr>
        <p:spPr/>
        <p:txBody>
          <a:bodyPr/>
          <a:lstStyle/>
          <a:p>
            <a:fld id="{B916A8B6-9DC3-43D9-9753-972AFB3B8ACE}" type="slidenum">
              <a:rPr lang="en-US" smtClean="0"/>
              <a:pPr/>
              <a:t>40</a:t>
            </a:fld>
            <a:endParaRPr lang="en-US" dirty="0"/>
          </a:p>
        </p:txBody>
      </p:sp>
    </p:spTree>
    <p:extLst>
      <p:ext uri="{BB962C8B-B14F-4D97-AF65-F5344CB8AC3E}">
        <p14:creationId xmlns:p14="http://schemas.microsoft.com/office/powerpoint/2010/main" val="4028163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FF715-5D2A-8BD3-0227-6DFE76C2A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2D569-FD86-960C-8D05-F3BE6B3E4C2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970D4E52-C314-20EE-5A70-0518D5782D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F661E-C7E7-5762-A3DD-9EAE2BC97CC0}"/>
              </a:ext>
            </a:extLst>
          </p:cNvPr>
          <p:cNvSpPr>
            <a:spLocks noGrp="1"/>
          </p:cNvSpPr>
          <p:nvPr>
            <p:ph type="sldNum" sz="quarter" idx="5"/>
          </p:nvPr>
        </p:nvSpPr>
        <p:spPr/>
        <p:txBody>
          <a:bodyPr/>
          <a:lstStyle/>
          <a:p>
            <a:fld id="{B916A8B6-9DC3-43D9-9753-972AFB3B8ACE}" type="slidenum">
              <a:rPr lang="en-US" smtClean="0"/>
              <a:pPr/>
              <a:t>41</a:t>
            </a:fld>
            <a:endParaRPr lang="en-US" dirty="0"/>
          </a:p>
        </p:txBody>
      </p:sp>
    </p:spTree>
    <p:extLst>
      <p:ext uri="{BB962C8B-B14F-4D97-AF65-F5344CB8AC3E}">
        <p14:creationId xmlns:p14="http://schemas.microsoft.com/office/powerpoint/2010/main" val="1218943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95629-A1B1-7B34-890B-C19801FFB7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8C488-28CC-4066-925C-800EF8A5D06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0A5919E-1373-6223-3D2C-D7C9CAE8A5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4B9A57-4108-4D99-60DE-94B1B14E35F6}"/>
              </a:ext>
            </a:extLst>
          </p:cNvPr>
          <p:cNvSpPr>
            <a:spLocks noGrp="1"/>
          </p:cNvSpPr>
          <p:nvPr>
            <p:ph type="sldNum" sz="quarter" idx="5"/>
          </p:nvPr>
        </p:nvSpPr>
        <p:spPr/>
        <p:txBody>
          <a:bodyPr/>
          <a:lstStyle/>
          <a:p>
            <a:fld id="{B916A8B6-9DC3-43D9-9753-972AFB3B8ACE}" type="slidenum">
              <a:rPr lang="en-US" smtClean="0"/>
              <a:pPr/>
              <a:t>42</a:t>
            </a:fld>
            <a:endParaRPr lang="en-US" dirty="0"/>
          </a:p>
        </p:txBody>
      </p:sp>
    </p:spTree>
    <p:extLst>
      <p:ext uri="{BB962C8B-B14F-4D97-AF65-F5344CB8AC3E}">
        <p14:creationId xmlns:p14="http://schemas.microsoft.com/office/powerpoint/2010/main" val="1295878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3C7E7-9BAC-AB8E-630D-E78866950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6F9895-C5F9-CA71-E322-701A6C9FDCC4}"/>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120D667-2BD1-B994-61A1-10C9D9CC51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DB926-51BD-B22C-71E5-58B9D6761D25}"/>
              </a:ext>
            </a:extLst>
          </p:cNvPr>
          <p:cNvSpPr>
            <a:spLocks noGrp="1"/>
          </p:cNvSpPr>
          <p:nvPr>
            <p:ph type="sldNum" sz="quarter" idx="5"/>
          </p:nvPr>
        </p:nvSpPr>
        <p:spPr/>
        <p:txBody>
          <a:bodyPr/>
          <a:lstStyle/>
          <a:p>
            <a:fld id="{B916A8B6-9DC3-43D9-9753-972AFB3B8ACE}" type="slidenum">
              <a:rPr lang="en-US" smtClean="0"/>
              <a:pPr/>
              <a:t>43</a:t>
            </a:fld>
            <a:endParaRPr lang="en-US" dirty="0"/>
          </a:p>
        </p:txBody>
      </p:sp>
    </p:spTree>
    <p:extLst>
      <p:ext uri="{BB962C8B-B14F-4D97-AF65-F5344CB8AC3E}">
        <p14:creationId xmlns:p14="http://schemas.microsoft.com/office/powerpoint/2010/main" val="2443013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EA0D-8482-B800-63AD-C3A68A2CB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E65BC-157F-F7E1-A8E7-CE3C74CCD1E6}"/>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6868816-4C2C-9D67-9609-A3B9526E53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17F088-2591-28DE-8D22-30BDF465F002}"/>
              </a:ext>
            </a:extLst>
          </p:cNvPr>
          <p:cNvSpPr>
            <a:spLocks noGrp="1"/>
          </p:cNvSpPr>
          <p:nvPr>
            <p:ph type="sldNum" sz="quarter" idx="5"/>
          </p:nvPr>
        </p:nvSpPr>
        <p:spPr/>
        <p:txBody>
          <a:bodyPr/>
          <a:lstStyle/>
          <a:p>
            <a:fld id="{B916A8B6-9DC3-43D9-9753-972AFB3B8ACE}" type="slidenum">
              <a:rPr lang="en-US" smtClean="0"/>
              <a:pPr/>
              <a:t>44</a:t>
            </a:fld>
            <a:endParaRPr lang="en-US" dirty="0"/>
          </a:p>
        </p:txBody>
      </p:sp>
    </p:spTree>
    <p:extLst>
      <p:ext uri="{BB962C8B-B14F-4D97-AF65-F5344CB8AC3E}">
        <p14:creationId xmlns:p14="http://schemas.microsoft.com/office/powerpoint/2010/main" val="4109227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BF7D0-7427-EED2-3BAA-E71E00C11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0F829-083A-0F60-4705-5015D3F0C9F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86B427B6-108E-3EF8-05A6-C7ECC59BE1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910CCB-53A7-849A-BDB7-5ABF7158A59A}"/>
              </a:ext>
            </a:extLst>
          </p:cNvPr>
          <p:cNvSpPr>
            <a:spLocks noGrp="1"/>
          </p:cNvSpPr>
          <p:nvPr>
            <p:ph type="sldNum" sz="quarter" idx="5"/>
          </p:nvPr>
        </p:nvSpPr>
        <p:spPr/>
        <p:txBody>
          <a:bodyPr/>
          <a:lstStyle/>
          <a:p>
            <a:fld id="{B916A8B6-9DC3-43D9-9753-972AFB3B8ACE}" type="slidenum">
              <a:rPr lang="en-US" smtClean="0"/>
              <a:pPr/>
              <a:t>45</a:t>
            </a:fld>
            <a:endParaRPr lang="en-US" dirty="0"/>
          </a:p>
        </p:txBody>
      </p:sp>
    </p:spTree>
    <p:extLst>
      <p:ext uri="{BB962C8B-B14F-4D97-AF65-F5344CB8AC3E}">
        <p14:creationId xmlns:p14="http://schemas.microsoft.com/office/powerpoint/2010/main" val="320680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B8B05-5751-3365-EFDB-DA90B24D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207E8-1CAA-7246-65D1-21A7DAB4E61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D2CCD68-4747-C8AD-1CCE-28A6975C1D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FC94AC-0150-CA8B-BBB7-DDA80CE799AF}"/>
              </a:ext>
            </a:extLst>
          </p:cNvPr>
          <p:cNvSpPr>
            <a:spLocks noGrp="1"/>
          </p:cNvSpPr>
          <p:nvPr>
            <p:ph type="sldNum" sz="quarter" idx="5"/>
          </p:nvPr>
        </p:nvSpPr>
        <p:spPr/>
        <p:txBody>
          <a:bodyPr/>
          <a:lstStyle/>
          <a:p>
            <a:fld id="{B916A8B6-9DC3-43D9-9753-972AFB3B8ACE}" type="slidenum">
              <a:rPr lang="en-US" smtClean="0"/>
              <a:pPr/>
              <a:t>46</a:t>
            </a:fld>
            <a:endParaRPr lang="en-US" dirty="0"/>
          </a:p>
        </p:txBody>
      </p:sp>
    </p:spTree>
    <p:extLst>
      <p:ext uri="{BB962C8B-B14F-4D97-AF65-F5344CB8AC3E}">
        <p14:creationId xmlns:p14="http://schemas.microsoft.com/office/powerpoint/2010/main" val="3617938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0C70D-879F-6BA5-A82C-CE5318113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EFFD8-1EC8-5213-C24F-5C8CE3AD53E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52DEDB7-8DCA-A1E1-CDBC-9B53C69444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BF8985-1969-7D92-6AF9-5258647E6967}"/>
              </a:ext>
            </a:extLst>
          </p:cNvPr>
          <p:cNvSpPr>
            <a:spLocks noGrp="1"/>
          </p:cNvSpPr>
          <p:nvPr>
            <p:ph type="sldNum" sz="quarter" idx="5"/>
          </p:nvPr>
        </p:nvSpPr>
        <p:spPr/>
        <p:txBody>
          <a:bodyPr/>
          <a:lstStyle/>
          <a:p>
            <a:fld id="{B916A8B6-9DC3-43D9-9753-972AFB3B8ACE}" type="slidenum">
              <a:rPr lang="en-US" smtClean="0"/>
              <a:pPr/>
              <a:t>47</a:t>
            </a:fld>
            <a:endParaRPr lang="en-US" dirty="0"/>
          </a:p>
        </p:txBody>
      </p:sp>
    </p:spTree>
    <p:extLst>
      <p:ext uri="{BB962C8B-B14F-4D97-AF65-F5344CB8AC3E}">
        <p14:creationId xmlns:p14="http://schemas.microsoft.com/office/powerpoint/2010/main" val="635510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8512-91D1-8F3B-80A1-E5E875810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6DAC5-F8F1-0C3F-3309-FB3A551873D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F3C224D5-8913-E095-8173-9F1E23E960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D54501-56AB-E44C-F840-6790441131FF}"/>
              </a:ext>
            </a:extLst>
          </p:cNvPr>
          <p:cNvSpPr>
            <a:spLocks noGrp="1"/>
          </p:cNvSpPr>
          <p:nvPr>
            <p:ph type="sldNum" sz="quarter" idx="5"/>
          </p:nvPr>
        </p:nvSpPr>
        <p:spPr/>
        <p:txBody>
          <a:bodyPr/>
          <a:lstStyle/>
          <a:p>
            <a:fld id="{B916A8B6-9DC3-43D9-9753-972AFB3B8ACE}" type="slidenum">
              <a:rPr lang="en-US" smtClean="0"/>
              <a:pPr/>
              <a:t>48</a:t>
            </a:fld>
            <a:endParaRPr lang="en-US" dirty="0"/>
          </a:p>
        </p:txBody>
      </p:sp>
    </p:spTree>
    <p:extLst>
      <p:ext uri="{BB962C8B-B14F-4D97-AF65-F5344CB8AC3E}">
        <p14:creationId xmlns:p14="http://schemas.microsoft.com/office/powerpoint/2010/main" val="422752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solidFill>
                  <a:schemeClr val="tx1"/>
                </a:solidFill>
              </a:rPr>
              <a:t>Ethanol Production during week 25.10.25 to 31.10.25- 1.86 Lac B.L</a:t>
            </a:r>
            <a:r>
              <a:rPr lang="en-IN">
                <a:solidFill>
                  <a:schemeClr val="tx1"/>
                </a:solidFill>
              </a:rPr>
              <a:t>.&amp; Sale-Nil</a:t>
            </a:r>
            <a:endParaRPr lang="en-IN" dirty="0">
              <a:solidFill>
                <a:schemeClr val="tx1"/>
              </a:solidFill>
            </a:endParaRPr>
          </a:p>
          <a:p>
            <a:endParaRPr lang="en-IN" dirty="0">
              <a:solidFill>
                <a:srgbClr val="FF0000"/>
              </a:solidFill>
            </a:endParaRPr>
          </a:p>
        </p:txBody>
      </p:sp>
      <p:sp>
        <p:nvSpPr>
          <p:cNvPr id="4" name="Slide Number Placeholder 3"/>
          <p:cNvSpPr>
            <a:spLocks noGrp="1"/>
          </p:cNvSpPr>
          <p:nvPr>
            <p:ph type="sldNum" sz="quarter" idx="5"/>
          </p:nvPr>
        </p:nvSpPr>
        <p:spPr/>
        <p:txBody>
          <a:bodyPr/>
          <a:lstStyle/>
          <a:p>
            <a:fld id="{3F533123-56A2-444B-9B6E-340A6B7FEA57}" type="slidenum">
              <a:rPr lang="en-IN" smtClean="0"/>
              <a:t>4</a:t>
            </a:fld>
            <a:endParaRPr lang="en-IN"/>
          </a:p>
        </p:txBody>
      </p:sp>
    </p:spTree>
    <p:extLst>
      <p:ext uri="{BB962C8B-B14F-4D97-AF65-F5344CB8AC3E}">
        <p14:creationId xmlns:p14="http://schemas.microsoft.com/office/powerpoint/2010/main" val="251605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t>57</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16A8B6-9DC3-43D9-9753-972AFB3B8ACE}" type="slidenum">
              <a:rPr lang="en-US" smtClean="0"/>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t>59</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2BA9E-29D2-6D28-FC59-042BD763C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E7392-31AB-C579-DEA2-1AFF30364C9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349AB69C-8176-447B-35FF-7E004C5E2B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3ADCE70-E73A-C50F-F077-A6B941BAA455}"/>
              </a:ext>
            </a:extLst>
          </p:cNvPr>
          <p:cNvSpPr>
            <a:spLocks noGrp="1"/>
          </p:cNvSpPr>
          <p:nvPr>
            <p:ph type="sldNum" sz="quarter" idx="5"/>
          </p:nvPr>
        </p:nvSpPr>
        <p:spPr/>
        <p:txBody>
          <a:bodyPr/>
          <a:lstStyle/>
          <a:p>
            <a:fld id="{B916A8B6-9DC3-43D9-9753-972AFB3B8ACE}" type="slidenum">
              <a:rPr lang="en-US" smtClean="0"/>
              <a:pPr/>
              <a:t>61</a:t>
            </a:fld>
            <a:endParaRPr lang="en-US" dirty="0"/>
          </a:p>
        </p:txBody>
      </p:sp>
    </p:spTree>
    <p:extLst>
      <p:ext uri="{BB962C8B-B14F-4D97-AF65-F5344CB8AC3E}">
        <p14:creationId xmlns:p14="http://schemas.microsoft.com/office/powerpoint/2010/main" val="2536649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C6964-8EE2-283C-0CE4-523B8AA08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8EAF8-A441-458D-16C6-74A02D635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0D7A6-D8D6-D705-3EFF-C8E94B3AC2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03AC5B-97C3-00A7-4A31-269846EBC0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513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281C9-C468-DE3B-3B45-06E7D7FCB9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2D810-8D73-62CC-834D-8FDC566DC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377E9-17B1-85E1-E8E0-3AAB30CC8F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7C296B-C507-DD9C-CA06-6AD5CE91C3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333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746125"/>
            <a:ext cx="6627813" cy="37290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5</a:t>
            </a:fld>
            <a:endParaRPr lang="en-US"/>
          </a:p>
        </p:txBody>
      </p:sp>
    </p:spTree>
    <p:extLst>
      <p:ext uri="{BB962C8B-B14F-4D97-AF65-F5344CB8AC3E}">
        <p14:creationId xmlns:p14="http://schemas.microsoft.com/office/powerpoint/2010/main" val="2934775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794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65</a:t>
            </a:fld>
            <a:endParaRPr lang="en-US"/>
          </a:p>
        </p:txBody>
      </p:sp>
    </p:spTree>
    <p:extLst>
      <p:ext uri="{BB962C8B-B14F-4D97-AF65-F5344CB8AC3E}">
        <p14:creationId xmlns:p14="http://schemas.microsoft.com/office/powerpoint/2010/main" val="640823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66</a:t>
            </a:fld>
            <a:endParaRPr lang="en-US"/>
          </a:p>
        </p:txBody>
      </p:sp>
    </p:spTree>
    <p:extLst>
      <p:ext uri="{BB962C8B-B14F-4D97-AF65-F5344CB8AC3E}">
        <p14:creationId xmlns:p14="http://schemas.microsoft.com/office/powerpoint/2010/main" val="2208743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67</a:t>
            </a:fld>
            <a:endParaRPr lang="en-US" dirty="0"/>
          </a:p>
        </p:txBody>
      </p:sp>
    </p:spTree>
    <p:extLst>
      <p:ext uri="{BB962C8B-B14F-4D97-AF65-F5344CB8AC3E}">
        <p14:creationId xmlns:p14="http://schemas.microsoft.com/office/powerpoint/2010/main" val="2921724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698500"/>
            <a:ext cx="6205538"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72</a:t>
            </a:fld>
            <a:endParaRPr lang="en-US"/>
          </a:p>
        </p:txBody>
      </p:sp>
    </p:spTree>
    <p:extLst>
      <p:ext uri="{BB962C8B-B14F-4D97-AF65-F5344CB8AC3E}">
        <p14:creationId xmlns:p14="http://schemas.microsoft.com/office/powerpoint/2010/main" val="3982571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76</a:t>
            </a:fld>
            <a:endParaRPr lang="en-US"/>
          </a:p>
        </p:txBody>
      </p:sp>
    </p:spTree>
    <p:extLst>
      <p:ext uri="{BB962C8B-B14F-4D97-AF65-F5344CB8AC3E}">
        <p14:creationId xmlns:p14="http://schemas.microsoft.com/office/powerpoint/2010/main" val="2579096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A212-A9A7-AC5F-36C9-4B247CA2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CB13C-C9D3-94A1-8474-BEEBD7553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762DD-5731-0C89-CC01-23F0ED9788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A6BC19-E32C-7FD2-C3F8-9F94DDBF2E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361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A212-A9A7-AC5F-36C9-4B247CA2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CB13C-C9D3-94A1-8474-BEEBD7553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762DD-5731-0C89-CC01-23F0ED9788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A6BC19-E32C-7FD2-C3F8-9F94DDBF2E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923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A212-A9A7-AC5F-36C9-4B247CA2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CB13C-C9D3-94A1-8474-BEEBD7553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762DD-5731-0C89-CC01-23F0ED9788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A6BC19-E32C-7FD2-C3F8-9F94DDBF2E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07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7607-39FA-7E1F-590F-07B714E0D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DFBEF-8E34-F725-D994-12A4DA6AB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4FCAB-5D58-44B8-55B3-184AFCF1FAF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AA67303-C96E-4808-CAD8-18C2B885BD22}"/>
              </a:ext>
            </a:extLst>
          </p:cNvPr>
          <p:cNvSpPr>
            <a:spLocks noGrp="1"/>
          </p:cNvSpPr>
          <p:nvPr>
            <p:ph type="sldNum" sz="quarter" idx="10"/>
          </p:nvPr>
        </p:nvSpPr>
        <p:spPr/>
        <p:txBody>
          <a:bodyPr/>
          <a:lstStyle/>
          <a:p>
            <a:fld id="{B916A8B6-9DC3-43D9-9753-972AFB3B8ACE}" type="slidenum">
              <a:rPr lang="en-US" smtClean="0"/>
              <a:pPr/>
              <a:t>82</a:t>
            </a:fld>
            <a:endParaRPr lang="en-US"/>
          </a:p>
        </p:txBody>
      </p:sp>
    </p:spTree>
    <p:extLst>
      <p:ext uri="{BB962C8B-B14F-4D97-AF65-F5344CB8AC3E}">
        <p14:creationId xmlns:p14="http://schemas.microsoft.com/office/powerpoint/2010/main" val="325965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DA86A-D058-8776-7DF8-F694EB28C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67036-6058-363D-8301-9F8BC59D5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93665-0077-D61B-9192-255791B89F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76E83D-7CB9-0725-7738-2691483A25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9122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83</a:t>
            </a:fld>
            <a:endParaRPr lang="en-US"/>
          </a:p>
        </p:txBody>
      </p:sp>
    </p:spTree>
    <p:extLst>
      <p:ext uri="{BB962C8B-B14F-4D97-AF65-F5344CB8AC3E}">
        <p14:creationId xmlns:p14="http://schemas.microsoft.com/office/powerpoint/2010/main" val="1284002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D3A6-D260-107A-15F4-894D472B7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CD14C4-23D8-C3F3-C246-F60ED8691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40DE8-FBCA-0BDD-0D9E-B31E22D542E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0781B4F-A9F1-92E5-0DEB-1833DB1D7942}"/>
              </a:ext>
            </a:extLst>
          </p:cNvPr>
          <p:cNvSpPr>
            <a:spLocks noGrp="1"/>
          </p:cNvSpPr>
          <p:nvPr>
            <p:ph type="sldNum" sz="quarter" idx="10"/>
          </p:nvPr>
        </p:nvSpPr>
        <p:spPr/>
        <p:txBody>
          <a:bodyPr/>
          <a:lstStyle/>
          <a:p>
            <a:fld id="{B916A8B6-9DC3-43D9-9753-972AFB3B8ACE}" type="slidenum">
              <a:rPr lang="en-US" smtClean="0"/>
              <a:pPr/>
              <a:t>84</a:t>
            </a:fld>
            <a:endParaRPr lang="en-US"/>
          </a:p>
        </p:txBody>
      </p:sp>
    </p:spTree>
    <p:extLst>
      <p:ext uri="{BB962C8B-B14F-4D97-AF65-F5344CB8AC3E}">
        <p14:creationId xmlns:p14="http://schemas.microsoft.com/office/powerpoint/2010/main" val="882706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85</a:t>
            </a:fld>
            <a:endParaRPr lang="en-US"/>
          </a:p>
        </p:txBody>
      </p:sp>
    </p:spTree>
    <p:extLst>
      <p:ext uri="{BB962C8B-B14F-4D97-AF65-F5344CB8AC3E}">
        <p14:creationId xmlns:p14="http://schemas.microsoft.com/office/powerpoint/2010/main" val="49101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86</a:t>
            </a:fld>
            <a:endParaRPr lang="en-US"/>
          </a:p>
        </p:txBody>
      </p:sp>
    </p:spTree>
    <p:extLst>
      <p:ext uri="{BB962C8B-B14F-4D97-AF65-F5344CB8AC3E}">
        <p14:creationId xmlns:p14="http://schemas.microsoft.com/office/powerpoint/2010/main" val="286201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87</a:t>
            </a:fld>
            <a:endParaRPr lang="en-US"/>
          </a:p>
        </p:txBody>
      </p:sp>
    </p:spTree>
    <p:extLst>
      <p:ext uri="{BB962C8B-B14F-4D97-AF65-F5344CB8AC3E}">
        <p14:creationId xmlns:p14="http://schemas.microsoft.com/office/powerpoint/2010/main" val="4222389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16A8B6-9DC3-43D9-9753-972AFB3B8ACE}" type="slidenum">
              <a:rPr lang="en-US" smtClean="0"/>
              <a:pPr/>
              <a:t>88</a:t>
            </a:fld>
            <a:endParaRPr lang="en-US"/>
          </a:p>
        </p:txBody>
      </p:sp>
    </p:spTree>
    <p:extLst>
      <p:ext uri="{BB962C8B-B14F-4D97-AF65-F5344CB8AC3E}">
        <p14:creationId xmlns:p14="http://schemas.microsoft.com/office/powerpoint/2010/main" val="5903670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89</a:t>
            </a:fld>
            <a:endParaRPr lang="en-US"/>
          </a:p>
        </p:txBody>
      </p:sp>
    </p:spTree>
    <p:extLst>
      <p:ext uri="{BB962C8B-B14F-4D97-AF65-F5344CB8AC3E}">
        <p14:creationId xmlns:p14="http://schemas.microsoft.com/office/powerpoint/2010/main" val="384586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16A8B6-9DC3-43D9-9753-972AFB3B8ACE}" type="slidenum">
              <a:rPr lang="en-US" smtClean="0"/>
              <a:pPr/>
              <a:t>10</a:t>
            </a:fld>
            <a:endParaRPr lang="en-US" dirty="0"/>
          </a:p>
        </p:txBody>
      </p:sp>
    </p:spTree>
    <p:extLst>
      <p:ext uri="{BB962C8B-B14F-4D97-AF65-F5344CB8AC3E}">
        <p14:creationId xmlns:p14="http://schemas.microsoft.com/office/powerpoint/2010/main" val="199406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Calibri" panose="020F0502020204030204" pitchFamily="34" charset="0"/>
              </a:rPr>
              <a:t>Good:  &gt;= 90%</a:t>
            </a:r>
            <a:r>
              <a:rPr lang="en-US" dirty="0"/>
              <a:t> </a:t>
            </a:r>
            <a:r>
              <a:rPr lang="en-US" sz="1800" b="1" i="0" u="none" strike="noStrike" dirty="0">
                <a:solidFill>
                  <a:srgbClr val="000000"/>
                </a:solidFill>
                <a:effectLst/>
                <a:latin typeface="Calibri" panose="020F0502020204030204" pitchFamily="34" charset="0"/>
              </a:rPr>
              <a:t>Average: &gt;=70% and &lt;90%</a:t>
            </a:r>
            <a:r>
              <a:rPr lang="en-US" dirty="0"/>
              <a:t> </a:t>
            </a:r>
            <a:r>
              <a:rPr lang="en-US" sz="1800" b="1" i="0" u="none" strike="noStrike" dirty="0">
                <a:solidFill>
                  <a:srgbClr val="000000"/>
                </a:solidFill>
                <a:effectLst/>
                <a:latin typeface="Calibri" panose="020F0502020204030204" pitchFamily="34" charset="0"/>
              </a:rPr>
              <a:t>Poor: &lt;70%</a:t>
            </a:r>
            <a:r>
              <a:rPr lang="en-US" dirty="0"/>
              <a:t> </a:t>
            </a:r>
          </a:p>
        </p:txBody>
      </p:sp>
      <p:sp>
        <p:nvSpPr>
          <p:cNvPr id="4" name="Slide Number Placeholder 3"/>
          <p:cNvSpPr>
            <a:spLocks noGrp="1"/>
          </p:cNvSpPr>
          <p:nvPr>
            <p:ph type="sldNum" sz="quarter" idx="5"/>
          </p:nvPr>
        </p:nvSpPr>
        <p:spPr/>
        <p:txBody>
          <a:bodyPr/>
          <a:lstStyle/>
          <a:p>
            <a:fld id="{B916A8B6-9DC3-43D9-9753-972AFB3B8ACE}" type="slidenum">
              <a:rPr lang="en-US" smtClean="0"/>
              <a:pPr/>
              <a:t>11</a:t>
            </a:fld>
            <a:endParaRPr lang="en-US" dirty="0"/>
          </a:p>
        </p:txBody>
      </p:sp>
    </p:spTree>
    <p:extLst>
      <p:ext uri="{BB962C8B-B14F-4D97-AF65-F5344CB8AC3E}">
        <p14:creationId xmlns:p14="http://schemas.microsoft.com/office/powerpoint/2010/main" val="3841155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3253-0265-EE26-E4AF-720878838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B032DF-7A07-B492-06AB-8F4BA3C06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2E5A22-0CF4-22E4-C2BD-EFD36297CBAE}"/>
              </a:ext>
            </a:extLst>
          </p:cNvPr>
          <p:cNvSpPr>
            <a:spLocks noGrp="1"/>
          </p:cNvSpPr>
          <p:nvPr>
            <p:ph type="body" idx="1"/>
          </p:nvPr>
        </p:nvSpPr>
        <p:spPr/>
        <p:txBody>
          <a:bodyPr/>
          <a:lstStyle/>
          <a:p>
            <a:r>
              <a:rPr lang="en-US" sz="1800" b="1" i="0" u="none" strike="noStrike" dirty="0">
                <a:solidFill>
                  <a:srgbClr val="000000"/>
                </a:solidFill>
                <a:effectLst/>
                <a:latin typeface="Calibri" panose="020F0502020204030204" pitchFamily="34" charset="0"/>
              </a:rPr>
              <a:t>Good:  &gt;= 90%</a:t>
            </a:r>
            <a:r>
              <a:rPr lang="en-US" dirty="0"/>
              <a:t> </a:t>
            </a:r>
            <a:r>
              <a:rPr lang="en-US" sz="1800" b="1" i="0" u="none" strike="noStrike" dirty="0">
                <a:solidFill>
                  <a:srgbClr val="000000"/>
                </a:solidFill>
                <a:effectLst/>
                <a:latin typeface="Calibri" panose="020F0502020204030204" pitchFamily="34" charset="0"/>
              </a:rPr>
              <a:t>Average: &gt;=70% and &lt;90%</a:t>
            </a:r>
            <a:r>
              <a:rPr lang="en-US" dirty="0"/>
              <a:t> </a:t>
            </a:r>
            <a:r>
              <a:rPr lang="en-US" sz="1800" b="1" i="0" u="none" strike="noStrike" dirty="0">
                <a:solidFill>
                  <a:srgbClr val="000000"/>
                </a:solidFill>
                <a:effectLst/>
                <a:latin typeface="Calibri" panose="020F0502020204030204" pitchFamily="34" charset="0"/>
              </a:rPr>
              <a:t>Poor: &lt;70%</a:t>
            </a:r>
            <a:r>
              <a:rPr lang="en-US" dirty="0"/>
              <a:t> </a:t>
            </a:r>
          </a:p>
        </p:txBody>
      </p:sp>
      <p:sp>
        <p:nvSpPr>
          <p:cNvPr id="4" name="Slide Number Placeholder 3">
            <a:extLst>
              <a:ext uri="{FF2B5EF4-FFF2-40B4-BE49-F238E27FC236}">
                <a16:creationId xmlns:a16="http://schemas.microsoft.com/office/drawing/2014/main" id="{588F9D16-731C-4E1A-8800-D94BCD43D545}"/>
              </a:ext>
            </a:extLst>
          </p:cNvPr>
          <p:cNvSpPr>
            <a:spLocks noGrp="1"/>
          </p:cNvSpPr>
          <p:nvPr>
            <p:ph type="sldNum" sz="quarter" idx="5"/>
          </p:nvPr>
        </p:nvSpPr>
        <p:spPr/>
        <p:txBody>
          <a:bodyPr/>
          <a:lstStyle/>
          <a:p>
            <a:fld id="{B916A8B6-9DC3-43D9-9753-972AFB3B8ACE}" type="slidenum">
              <a:rPr lang="en-US" smtClean="0"/>
              <a:pPr/>
              <a:t>12</a:t>
            </a:fld>
            <a:endParaRPr lang="en-US" dirty="0"/>
          </a:p>
        </p:txBody>
      </p:sp>
    </p:spTree>
    <p:extLst>
      <p:ext uri="{BB962C8B-B14F-4D97-AF65-F5344CB8AC3E}">
        <p14:creationId xmlns:p14="http://schemas.microsoft.com/office/powerpoint/2010/main" val="141232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698500"/>
            <a:ext cx="6205538"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27</a:t>
            </a:fld>
            <a:endParaRPr lang="en-US"/>
          </a:p>
        </p:txBody>
      </p:sp>
    </p:spTree>
    <p:extLst>
      <p:ext uri="{BB962C8B-B14F-4D97-AF65-F5344CB8AC3E}">
        <p14:creationId xmlns:p14="http://schemas.microsoft.com/office/powerpoint/2010/main" val="423418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553423" y="6492875"/>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pPr/>
              <a:t>‹#›</a:t>
            </a:fld>
            <a:endParaRPr lang="en-US"/>
          </a:p>
        </p:txBody>
      </p:sp>
      <p:sp>
        <p:nvSpPr>
          <p:cNvPr id="9" name="Title 8">
            <a:extLst>
              <a:ext uri="{FF2B5EF4-FFF2-40B4-BE49-F238E27FC236}">
                <a16:creationId xmlns:a16="http://schemas.microsoft.com/office/drawing/2014/main" id="{557477C3-1009-5B4E-8C77-87BE032C8420}"/>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a:latin typeface="Segoe UI" panose="020B0502040204020203" pitchFamily="34" charset="0"/>
                <a:cs typeface="Segoe UI" panose="020B0502040204020203" pitchFamily="34" charset="0"/>
              </a:rPr>
              <a:t>Title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C037189-070F-C6E0-F1EA-8CC8C5417281}"/>
              </a:ext>
            </a:extLst>
          </p:cNvPr>
          <p:cNvSpPr>
            <a:spLocks noGrp="1"/>
          </p:cNvSpPr>
          <p:nvPr>
            <p:ph type="sldNum" sz="quarter" idx="12"/>
          </p:nvPr>
        </p:nvSpPr>
        <p:spPr>
          <a:xfrm>
            <a:off x="11553423" y="6492875"/>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pPr/>
              <a:t>‹#›</a:t>
            </a:fld>
            <a:endParaRPr lang="en-US"/>
          </a:p>
        </p:txBody>
      </p:sp>
      <p:sp>
        <p:nvSpPr>
          <p:cNvPr id="8" name="Title 8">
            <a:extLst>
              <a:ext uri="{FF2B5EF4-FFF2-40B4-BE49-F238E27FC236}">
                <a16:creationId xmlns:a16="http://schemas.microsoft.com/office/drawing/2014/main" id="{B2C817F8-727F-016F-43E4-8307DC70777A}"/>
              </a:ext>
            </a:extLst>
          </p:cNvPr>
          <p:cNvSpPr>
            <a:spLocks noGrp="1"/>
          </p:cNvSpPr>
          <p:nvPr>
            <p:ph type="title" hasCustomPrompt="1"/>
          </p:nvPr>
        </p:nvSpPr>
        <p:spPr>
          <a:xfrm>
            <a:off x="152400" y="76200"/>
            <a:ext cx="6045200" cy="609600"/>
          </a:xfrm>
        </p:spPr>
        <p:txBody>
          <a:bodyPr/>
          <a:lstStyle>
            <a:lvl1pPr>
              <a:defRPr>
                <a:latin typeface="Segoe UI" panose="020B0502040204020203" pitchFamily="34" charset="0"/>
                <a:cs typeface="Segoe UI" panose="020B0502040204020203" pitchFamily="34" charset="0"/>
              </a:defRPr>
            </a:lvl1pPr>
          </a:lstStyle>
          <a:p>
            <a:r>
              <a:rPr lang="en-US">
                <a:latin typeface="Segoe UI" panose="020B0502040204020203" pitchFamily="34" charset="0"/>
                <a:cs typeface="Segoe UI" panose="020B0502040204020203" pitchFamily="34" charset="0"/>
              </a:rPr>
              <a:t>Title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BFF1834-87DB-2451-8E06-49442F4878C8}"/>
              </a:ext>
            </a:extLst>
          </p:cNvPr>
          <p:cNvCxnSpPr/>
          <p:nvPr userDrawn="1"/>
        </p:nvCxnSpPr>
        <p:spPr>
          <a:xfrm>
            <a:off x="5907496" y="3288009"/>
            <a:ext cx="290312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CF782F-77F8-4C9B-7D67-6FF42948C34F}"/>
              </a:ext>
            </a:extLst>
          </p:cNvPr>
          <p:cNvCxnSpPr/>
          <p:nvPr userDrawn="1"/>
        </p:nvCxnSpPr>
        <p:spPr>
          <a:xfrm>
            <a:off x="8810625" y="3288009"/>
            <a:ext cx="27447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863C2D6-920C-C00B-990A-41D014A236E7}"/>
              </a:ext>
            </a:extLst>
          </p:cNvPr>
          <p:cNvCxnSpPr/>
          <p:nvPr userDrawn="1"/>
        </p:nvCxnSpPr>
        <p:spPr>
          <a:xfrm>
            <a:off x="5907496" y="1635783"/>
            <a:ext cx="290312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570CA46-2538-3F89-F69F-31B048249F7B}"/>
              </a:ext>
            </a:extLst>
          </p:cNvPr>
          <p:cNvCxnSpPr/>
          <p:nvPr userDrawn="1"/>
        </p:nvCxnSpPr>
        <p:spPr>
          <a:xfrm>
            <a:off x="8810625" y="1635783"/>
            <a:ext cx="27447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 Placeholder 15">
            <a:extLst>
              <a:ext uri="{FF2B5EF4-FFF2-40B4-BE49-F238E27FC236}">
                <a16:creationId xmlns:a16="http://schemas.microsoft.com/office/drawing/2014/main" id="{32814110-F603-D357-8659-FE5073A216AB}"/>
              </a:ext>
            </a:extLst>
          </p:cNvPr>
          <p:cNvSpPr>
            <a:spLocks noGrp="1"/>
          </p:cNvSpPr>
          <p:nvPr>
            <p:ph type="body" sz="quarter" idx="11" hasCustomPrompt="1"/>
          </p:nvPr>
        </p:nvSpPr>
        <p:spPr>
          <a:xfrm>
            <a:off x="6267910" y="2068809"/>
            <a:ext cx="5085430" cy="724343"/>
          </a:xfrm>
          <a:prstGeom prst="rect">
            <a:avLst/>
          </a:prstGeom>
        </p:spPr>
        <p:txBody>
          <a:bodyPr/>
          <a:lstStyle>
            <a:lvl1pPr marL="0" indent="0">
              <a:buNone/>
              <a:defRPr sz="3600">
                <a:solidFill>
                  <a:srgbClr val="002060"/>
                </a:solidFill>
                <a:latin typeface="Segoe UI" panose="020B0502040204020203" pitchFamily="34" charset="0"/>
                <a:cs typeface="Segoe UI" panose="020B0502040204020203" pitchFamily="34" charset="0"/>
              </a:defRPr>
            </a:lvl1pPr>
          </a:lstStyle>
          <a:p>
            <a:pPr algn="ctr"/>
            <a:r>
              <a:rPr lang="en-US" sz="3600" b="1">
                <a:solidFill>
                  <a:srgbClr val="002060"/>
                </a:solidFill>
                <a:latin typeface="Segoe UI" panose="020B0502040204020203" pitchFamily="34" charset="0"/>
                <a:cs typeface="Segoe UI" panose="020B0502040204020203" pitchFamily="34" charset="0"/>
              </a:rPr>
              <a:t>TITLE</a:t>
            </a:r>
          </a:p>
        </p:txBody>
      </p:sp>
      <p:pic>
        <p:nvPicPr>
          <p:cNvPr id="10" name="Picture 9" descr="A picture containing text, sign&#10;&#10;Description automatically generated">
            <a:extLst>
              <a:ext uri="{FF2B5EF4-FFF2-40B4-BE49-F238E27FC236}">
                <a16:creationId xmlns:a16="http://schemas.microsoft.com/office/drawing/2014/main" id="{9D14BF61-5736-B353-86C5-ABE6807550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24725" y="3905186"/>
            <a:ext cx="2971800" cy="894806"/>
          </a:xfrm>
          <a:prstGeom prst="rect">
            <a:avLst/>
          </a:prstGeom>
        </p:spPr>
      </p:pic>
      <p:sp>
        <p:nvSpPr>
          <p:cNvPr id="14" name="Picture Placeholder 13">
            <a:extLst>
              <a:ext uri="{FF2B5EF4-FFF2-40B4-BE49-F238E27FC236}">
                <a16:creationId xmlns:a16="http://schemas.microsoft.com/office/drawing/2014/main" id="{B13FB1D1-4379-E242-A4E7-17079F596355}"/>
              </a:ext>
            </a:extLst>
          </p:cNvPr>
          <p:cNvSpPr>
            <a:spLocks noGrp="1"/>
          </p:cNvSpPr>
          <p:nvPr>
            <p:ph type="pic" sz="quarter" idx="10"/>
          </p:nvPr>
        </p:nvSpPr>
        <p:spPr>
          <a:xfrm>
            <a:off x="0" y="0"/>
            <a:ext cx="5378450" cy="6857999"/>
          </a:xfrm>
          <a:prstGeom prst="rect">
            <a:avLst/>
          </a:prstGeom>
        </p:spPr>
        <p:txBody>
          <a:bodyPr/>
          <a:lstStyle/>
          <a:p>
            <a:endParaRPr lang="en-US"/>
          </a:p>
        </p:txBody>
      </p:sp>
    </p:spTree>
    <p:extLst>
      <p:ext uri="{BB962C8B-B14F-4D97-AF65-F5344CB8AC3E}">
        <p14:creationId xmlns:p14="http://schemas.microsoft.com/office/powerpoint/2010/main" val="600762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cxnSp>
        <p:nvCxnSpPr>
          <p:cNvPr id="11" name="Straight Connector 10"/>
          <p:cNvCxnSpPr/>
          <p:nvPr userDrawn="1"/>
        </p:nvCxnSpPr>
        <p:spPr>
          <a:xfrm>
            <a:off x="498190" y="6232673"/>
            <a:ext cx="5532818"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31007" y="6232673"/>
            <a:ext cx="553614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Picture Placeholder 16"/>
          <p:cNvSpPr>
            <a:spLocks noGrp="1"/>
          </p:cNvSpPr>
          <p:nvPr>
            <p:ph type="pic" sz="quarter" idx="10" hasCustomPrompt="1"/>
          </p:nvPr>
        </p:nvSpPr>
        <p:spPr>
          <a:xfrm>
            <a:off x="0" y="0"/>
            <a:ext cx="12192000" cy="4799013"/>
          </a:xfrm>
          <a:prstGeom prst="rect">
            <a:avLst/>
          </a:prstGeom>
        </p:spPr>
        <p:txBody>
          <a:bodyPr/>
          <a:lstStyle>
            <a:lvl1pPr>
              <a:defRPr/>
            </a:lvl1pPr>
          </a:lstStyle>
          <a:p>
            <a:r>
              <a:rPr lang="en-US"/>
              <a:t>Insert picture here</a:t>
            </a:r>
          </a:p>
        </p:txBody>
      </p:sp>
      <p:sp>
        <p:nvSpPr>
          <p:cNvPr id="25" name="Text Placeholder 24"/>
          <p:cNvSpPr>
            <a:spLocks noGrp="1"/>
          </p:cNvSpPr>
          <p:nvPr>
            <p:ph type="body" sz="quarter" idx="12" hasCustomPrompt="1"/>
          </p:nvPr>
        </p:nvSpPr>
        <p:spPr>
          <a:xfrm>
            <a:off x="2649537" y="5488135"/>
            <a:ext cx="6892925" cy="744538"/>
          </a:xfrm>
          <a:prstGeom prst="rect">
            <a:avLst/>
          </a:prstGeom>
        </p:spPr>
        <p:txBody>
          <a:bodyPr anchor="b"/>
          <a:lstStyle>
            <a:lvl1pPr marL="0" indent="0" algn="ctr">
              <a:buNone/>
              <a:defRPr sz="3600" baseline="0">
                <a:solidFill>
                  <a:srgbClr val="002060"/>
                </a:solidFill>
                <a:latin typeface="Segoe UI" panose="020B0502040204020203" pitchFamily="34" charset="0"/>
                <a:cs typeface="Segoe UI" panose="020B0502040204020203" pitchFamily="34" charset="0"/>
              </a:defRPr>
            </a:lvl1pPr>
          </a:lstStyle>
          <a:p>
            <a:r>
              <a:rPr lang="en-US" sz="3600" b="1">
                <a:solidFill>
                  <a:srgbClr val="002060"/>
                </a:solidFill>
                <a:latin typeface="Segoe UI" panose="020B0502040204020203" pitchFamily="34" charset="0"/>
                <a:cs typeface="Segoe UI" panose="020B0502040204020203" pitchFamily="34" charset="0"/>
              </a:rPr>
              <a:t>Thank You!</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1615" y="1849057"/>
            <a:ext cx="2248770" cy="1102679"/>
          </a:xfrm>
          <a:prstGeom prst="rect">
            <a:avLst/>
          </a:prstGeom>
        </p:spPr>
      </p:pic>
      <p:sp>
        <p:nvSpPr>
          <p:cNvPr id="2" name="Rectangle 1">
            <a:extLst>
              <a:ext uri="{FF2B5EF4-FFF2-40B4-BE49-F238E27FC236}">
                <a16:creationId xmlns:a16="http://schemas.microsoft.com/office/drawing/2014/main" id="{35A96E1C-B86B-DA33-685F-D0459E2A18A2}"/>
              </a:ext>
            </a:extLst>
          </p:cNvPr>
          <p:cNvSpPr/>
          <p:nvPr userDrawn="1"/>
        </p:nvSpPr>
        <p:spPr>
          <a:xfrm>
            <a:off x="498190" y="6482970"/>
            <a:ext cx="1169381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32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83702"/>
            <a:ext cx="806950" cy="200593"/>
          </a:xfrm>
        </p:spPr>
        <p:txBody>
          <a:bodyPr/>
          <a:lstStyle/>
          <a:p>
            <a:endParaRPr lang="en-US"/>
          </a:p>
        </p:txBody>
      </p:sp>
      <p:sp>
        <p:nvSpPr>
          <p:cNvPr id="5" name="Slide Number Placeholder 4"/>
          <p:cNvSpPr>
            <a:spLocks noGrp="1"/>
          </p:cNvSpPr>
          <p:nvPr>
            <p:ph type="sldNum" sz="quarter" idx="11"/>
          </p:nvPr>
        </p:nvSpPr>
        <p:spPr/>
        <p:txBody>
          <a:bodyPr/>
          <a:lstStyle/>
          <a:p>
            <a:fld id="{559D7156-F29C-41EC-9F87-87DDF0705A0B}" type="slidenum">
              <a:rPr lang="en-US" smtClean="0"/>
              <a:pPr/>
              <a:t>‹#›</a:t>
            </a:fld>
            <a:endParaRPr lang="en-US"/>
          </a:p>
        </p:txBody>
      </p:sp>
    </p:spTree>
    <p:extLst>
      <p:ext uri="{BB962C8B-B14F-4D97-AF65-F5344CB8AC3E}">
        <p14:creationId xmlns:p14="http://schemas.microsoft.com/office/powerpoint/2010/main" val="408586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550400" cy="914400"/>
          </a:xfrm>
        </p:spPr>
        <p:txBody>
          <a:bodyPr>
            <a:noAutofit/>
          </a:bodyPr>
          <a:lstStyle>
            <a:lvl1pPr algn="l">
              <a:defRPr lang="en-US" sz="3600" b="1" kern="1200" dirty="0">
                <a:solidFill>
                  <a:srgbClr val="002060"/>
                </a:solidFill>
                <a:latin typeface="+mj-lt"/>
                <a:ea typeface="+mj-ea"/>
                <a:cs typeface="+mj-cs"/>
              </a:defRPr>
            </a:lvl1pPr>
          </a:lstStyle>
          <a:p>
            <a:r>
              <a:rPr lang="en-US"/>
              <a:t>Click to edit Master title style</a:t>
            </a:r>
          </a:p>
        </p:txBody>
      </p:sp>
      <p:sp>
        <p:nvSpPr>
          <p:cNvPr id="3" name="Content Placeholder 2"/>
          <p:cNvSpPr>
            <a:spLocks noGrp="1"/>
          </p:cNvSpPr>
          <p:nvPr>
            <p:ph idx="1"/>
          </p:nvPr>
        </p:nvSpPr>
        <p:spPr>
          <a:xfrm>
            <a:off x="609600" y="990600"/>
            <a:ext cx="11074400" cy="5257800"/>
          </a:xfrm>
          <a:prstGeom prst="rect">
            <a:avLst/>
          </a:prstGeom>
        </p:spPr>
        <p:txBody>
          <a:bodyPr/>
          <a:lstStyle>
            <a:lvl1pPr>
              <a:defRPr lang="en-US" sz="2400" kern="1200" dirty="0" smtClean="0">
                <a:solidFill>
                  <a:schemeClr val="tx1"/>
                </a:solidFill>
                <a:latin typeface="+mn-lt"/>
                <a:ea typeface="+mn-ea"/>
                <a:cs typeface="+mn-cs"/>
              </a:defRPr>
            </a:lvl1pPr>
            <a:lvl2pPr>
              <a:defRPr sz="2200"/>
            </a:lvl2pPr>
            <a:lvl3pPr>
              <a:defRPr sz="2000"/>
            </a:lvl3pPr>
            <a:lvl4pPr>
              <a:defRPr sz="18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043537-E16F-4786-8926-64AEF570AB22}" type="datetime1">
              <a:rPr lang="en-US" smtClean="0"/>
              <a:pPr/>
              <a:t>11/3/2025</a:t>
            </a:fld>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6B49FA-22BB-44F5-8EFA-E5C56FA3907E}" type="slidenum">
              <a:rPr lang="en-US" smtClean="0"/>
              <a:pPr/>
              <a:t>‹#›</a:t>
            </a:fld>
            <a:endParaRPr lang="en-US" dirty="0"/>
          </a:p>
        </p:txBody>
      </p:sp>
    </p:spTree>
    <p:extLst>
      <p:ext uri="{BB962C8B-B14F-4D97-AF65-F5344CB8AC3E}">
        <p14:creationId xmlns:p14="http://schemas.microsoft.com/office/powerpoint/2010/main" val="2232093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553423" y="6492875"/>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t>‹#›</a:t>
            </a:fld>
            <a:endParaRPr lang="en-US"/>
          </a:p>
        </p:txBody>
      </p:sp>
      <p:sp>
        <p:nvSpPr>
          <p:cNvPr id="9" name="Title 8"/>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latin typeface="Segoe UI" panose="020B0502040204020203" pitchFamily="34" charset="0"/>
                <a:cs typeface="Segoe UI" panose="020B0502040204020203" pitchFamily="34" charset="0"/>
              </a:rPr>
              <a:t>Title</a:t>
            </a:r>
            <a:endParaRPr lang="en-US" dirty="0"/>
          </a:p>
        </p:txBody>
      </p:sp>
    </p:spTree>
    <p:extLst>
      <p:ext uri="{BB962C8B-B14F-4D97-AF65-F5344CB8AC3E}">
        <p14:creationId xmlns:p14="http://schemas.microsoft.com/office/powerpoint/2010/main" val="1043743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C037189-070F-C6E0-F1EA-8CC8C5417281}"/>
              </a:ext>
            </a:extLst>
          </p:cNvPr>
          <p:cNvSpPr>
            <a:spLocks noGrp="1"/>
          </p:cNvSpPr>
          <p:nvPr>
            <p:ph type="sldNum" sz="quarter" idx="12"/>
          </p:nvPr>
        </p:nvSpPr>
        <p:spPr>
          <a:xfrm>
            <a:off x="11553423" y="6492881"/>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pPr/>
              <a:t>‹#›</a:t>
            </a:fld>
            <a:endParaRPr lang="en-US" dirty="0"/>
          </a:p>
        </p:txBody>
      </p:sp>
      <p:sp>
        <p:nvSpPr>
          <p:cNvPr id="8" name="Title 8">
            <a:extLst>
              <a:ext uri="{FF2B5EF4-FFF2-40B4-BE49-F238E27FC236}">
                <a16:creationId xmlns:a16="http://schemas.microsoft.com/office/drawing/2014/main" id="{B2C817F8-727F-016F-43E4-8307DC70777A}"/>
              </a:ext>
            </a:extLst>
          </p:cNvPr>
          <p:cNvSpPr>
            <a:spLocks noGrp="1"/>
          </p:cNvSpPr>
          <p:nvPr>
            <p:ph type="title" hasCustomPrompt="1"/>
          </p:nvPr>
        </p:nvSpPr>
        <p:spPr>
          <a:xfrm>
            <a:off x="3073400" y="137708"/>
            <a:ext cx="6045200" cy="609600"/>
          </a:xfrm>
        </p:spPr>
        <p:txBody>
          <a:bodyPr/>
          <a:lstStyle>
            <a:lvl1pPr>
              <a:defRPr>
                <a:latin typeface="Segoe UI" panose="020B0502040204020203" pitchFamily="34" charset="0"/>
                <a:cs typeface="Segoe UI" panose="020B0502040204020203" pitchFamily="34" charset="0"/>
              </a:defRPr>
            </a:lvl1pPr>
          </a:lstStyle>
          <a:p>
            <a:r>
              <a:rPr lang="en-US">
                <a:latin typeface="Segoe UI" panose="020B0502040204020203" pitchFamily="34" charset="0"/>
                <a:cs typeface="Segoe UI" panose="020B0502040204020203" pitchFamily="34" charset="0"/>
              </a:rPr>
              <a:t>Title</a:t>
            </a:r>
            <a:endParaRPr lang="en-US"/>
          </a:p>
        </p:txBody>
      </p:sp>
    </p:spTree>
    <p:extLst>
      <p:ext uri="{BB962C8B-B14F-4D97-AF65-F5344CB8AC3E}">
        <p14:creationId xmlns:p14="http://schemas.microsoft.com/office/powerpoint/2010/main" val="68435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CE71E8DE-8E29-4ACF-85A0-DE76162E209D}" type="datetime1">
              <a:rPr lang="en-US" smtClean="0"/>
              <a:t>11/3/2025</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B76B49FA-22BB-44F5-8EFA-E5C56FA3907E}" type="slidenum">
              <a:rPr lang="en-US" smtClean="0"/>
              <a:pPr/>
              <a:t>‹#›</a:t>
            </a:fld>
            <a:endParaRPr lang="en-US"/>
          </a:p>
        </p:txBody>
      </p:sp>
    </p:spTree>
    <p:extLst>
      <p:ext uri="{BB962C8B-B14F-4D97-AF65-F5344CB8AC3E}">
        <p14:creationId xmlns:p14="http://schemas.microsoft.com/office/powerpoint/2010/main" val="343481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56151"/>
            <a:ext cx="6045200" cy="609600"/>
          </a:xfrm>
          <a:prstGeom prst="rect">
            <a:avLst/>
          </a:prstGeom>
        </p:spPr>
        <p:txBody>
          <a:bodyPr vert="horz" lIns="91440" tIns="45720" rIns="91440" bIns="45720" rtlCol="0" anchor="ctr">
            <a:normAutofit/>
          </a:bodyPr>
          <a:lstStyle/>
          <a:p>
            <a:r>
              <a:rPr lang="en-US"/>
              <a:t>Click to edit Master title style</a:t>
            </a:r>
          </a:p>
        </p:txBody>
      </p:sp>
      <p:cxnSp>
        <p:nvCxnSpPr>
          <p:cNvPr id="8" name="Straight Connector 7"/>
          <p:cNvCxnSpPr/>
          <p:nvPr userDrawn="1"/>
        </p:nvCxnSpPr>
        <p:spPr>
          <a:xfrm>
            <a:off x="0" y="762000"/>
            <a:ext cx="12192000" cy="1588"/>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sign&#10;&#10;Description automatically generated">
            <a:extLst>
              <a:ext uri="{FF2B5EF4-FFF2-40B4-BE49-F238E27FC236}">
                <a16:creationId xmlns:a16="http://schemas.microsoft.com/office/drawing/2014/main" id="{AA48DF47-8218-D6EE-7E36-EAE10A989AA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363200" y="126000"/>
            <a:ext cx="1560627" cy="469903"/>
          </a:xfrm>
          <a:prstGeom prst="rect">
            <a:avLst/>
          </a:prstGeom>
        </p:spPr>
      </p:pic>
      <p:cxnSp>
        <p:nvCxnSpPr>
          <p:cNvPr id="3" name="Straight Connector 2">
            <a:extLst>
              <a:ext uri="{FF2B5EF4-FFF2-40B4-BE49-F238E27FC236}">
                <a16:creationId xmlns:a16="http://schemas.microsoft.com/office/drawing/2014/main" id="{A96A2E56-EC01-29B0-EEC3-D9940D25218C}"/>
              </a:ext>
            </a:extLst>
          </p:cNvPr>
          <p:cNvCxnSpPr/>
          <p:nvPr userDrawn="1"/>
        </p:nvCxnSpPr>
        <p:spPr>
          <a:xfrm>
            <a:off x="0" y="6629400"/>
            <a:ext cx="12192000" cy="1588"/>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8" r:id="rId4"/>
    <p:sldLayoutId id="2147483669" r:id="rId5"/>
    <p:sldLayoutId id="2147483670" r:id="rId6"/>
    <p:sldLayoutId id="2147483671" r:id="rId7"/>
    <p:sldLayoutId id="2147483672" r:id="rId8"/>
    <p:sldLayoutId id="2147483673" r:id="rId9"/>
  </p:sldLayoutIdLst>
  <p:hf hdr="0" ftr="0" dt="0"/>
  <p:txStyles>
    <p:title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chart" Target="../charts/chart2.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 Id="rId5" Type="http://schemas.openxmlformats.org/officeDocument/2006/relationships/image" Target="../media/image18.jpg"/><Relationship Id="rId4" Type="http://schemas.openxmlformats.org/officeDocument/2006/relationships/image" Target="../media/image17.jpg"/></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chart" Target="../charts/char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chart" Target="../charts/chart11.xml"/><Relationship Id="rId4" Type="http://schemas.openxmlformats.org/officeDocument/2006/relationships/chart" Target="../charts/char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21.png"/><Relationship Id="rId7" Type="http://schemas.openxmlformats.org/officeDocument/2006/relationships/image" Target="../media/image24.wmf"/><Relationship Id="rId12"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oleObject" Target="../embeddings/oleObject1.bin"/><Relationship Id="rId11" Type="http://schemas.openxmlformats.org/officeDocument/2006/relationships/image" Target="../media/image26.wmf"/><Relationship Id="rId5" Type="http://schemas.openxmlformats.org/officeDocument/2006/relationships/image" Target="../media/image23.png"/><Relationship Id="rId10" Type="http://schemas.openxmlformats.org/officeDocument/2006/relationships/oleObject" Target="../embeddings/oleObject3.bin"/><Relationship Id="rId4" Type="http://schemas.openxmlformats.org/officeDocument/2006/relationships/image" Target="../media/image22.png"/><Relationship Id="rId9" Type="http://schemas.openxmlformats.org/officeDocument/2006/relationships/image" Target="../media/image25.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43.jpeg"/></Relationships>
</file>

<file path=ppt/slides/_rels/slide7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8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55.emf"/><Relationship Id="rId4" Type="http://schemas.openxmlformats.org/officeDocument/2006/relationships/package" Target="../embeddings/Microsoft_Excel_Worksheet10.xlsx"/></Relationships>
</file>

<file path=ppt/slides/_rels/slide9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6.emf"/></Relationships>
</file>

<file path=ppt/slides/_rels/slide9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8.emf"/></Relationships>
</file>

<file path=ppt/slides/_rels/slide9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emf"/></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4.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E35BA2-46DF-C73F-2CC8-75AB6F4A46F6}"/>
              </a:ext>
            </a:extLst>
          </p:cNvPr>
          <p:cNvSpPr>
            <a:spLocks noGrp="1"/>
          </p:cNvSpPr>
          <p:nvPr>
            <p:ph type="sldNum" sz="quarter" idx="12"/>
          </p:nvPr>
        </p:nvSpPr>
        <p:spPr/>
        <p:txBody>
          <a:bodyPr/>
          <a:lstStyle/>
          <a:p>
            <a:fld id="{B76B49FA-22BB-44F5-8EFA-E5C56FA3907E}" type="slidenum">
              <a:rPr lang="en-US" smtClean="0"/>
              <a:pPr/>
              <a:t>1</a:t>
            </a:fld>
            <a:endParaRPr lang="en-US"/>
          </a:p>
        </p:txBody>
      </p:sp>
      <p:sp>
        <p:nvSpPr>
          <p:cNvPr id="11" name="Rectangle 10">
            <a:extLst>
              <a:ext uri="{FF2B5EF4-FFF2-40B4-BE49-F238E27FC236}">
                <a16:creationId xmlns:a16="http://schemas.microsoft.com/office/drawing/2014/main" id="{390F693E-5805-DA8F-846A-06F5D483F320}"/>
              </a:ext>
            </a:extLst>
          </p:cNvPr>
          <p:cNvSpPr/>
          <p:nvPr/>
        </p:nvSpPr>
        <p:spPr>
          <a:xfrm>
            <a:off x="55418" y="6400800"/>
            <a:ext cx="12136582"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C49BB4-961B-5967-2F04-3B2DBB49FE02}"/>
              </a:ext>
            </a:extLst>
          </p:cNvPr>
          <p:cNvSpPr/>
          <p:nvPr/>
        </p:nvSpPr>
        <p:spPr>
          <a:xfrm>
            <a:off x="168084" y="5104349"/>
            <a:ext cx="9661715" cy="1169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002060"/>
                </a:solidFill>
                <a:latin typeface="Segoe UI" panose="020B0502040204020203" pitchFamily="34" charset="0"/>
                <a:cs typeface="Segoe UI" panose="020B0502040204020203" pitchFamily="34" charset="0"/>
              </a:rPr>
              <a:t>Weekly Review</a:t>
            </a:r>
          </a:p>
          <a:p>
            <a:r>
              <a:rPr lang="en-US" sz="2000" b="1">
                <a:solidFill>
                  <a:srgbClr val="0070C0"/>
                </a:solidFill>
                <a:latin typeface="Segoe UI" panose="020B0502040204020203" pitchFamily="34" charset="0"/>
                <a:cs typeface="Segoe UI" panose="020B0502040204020203" pitchFamily="34" charset="0"/>
              </a:rPr>
              <a:t>Gobind Sugar Mill, Aira</a:t>
            </a:r>
          </a:p>
        </p:txBody>
      </p:sp>
      <p:pic>
        <p:nvPicPr>
          <p:cNvPr id="13" name="Picture 12">
            <a:extLst>
              <a:ext uri="{FF2B5EF4-FFF2-40B4-BE49-F238E27FC236}">
                <a16:creationId xmlns:a16="http://schemas.microsoft.com/office/drawing/2014/main" id="{3361A36B-3642-82CA-DE29-925A4D31C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5466" y="5246214"/>
            <a:ext cx="1710021" cy="838504"/>
          </a:xfrm>
          <a:prstGeom prst="rect">
            <a:avLst/>
          </a:prstGeom>
        </p:spPr>
      </p:pic>
      <p:cxnSp>
        <p:nvCxnSpPr>
          <p:cNvPr id="14" name="Straight Connector 13">
            <a:extLst>
              <a:ext uri="{FF2B5EF4-FFF2-40B4-BE49-F238E27FC236}">
                <a16:creationId xmlns:a16="http://schemas.microsoft.com/office/drawing/2014/main" id="{DD6698EF-A89F-3844-1FFE-49C531150883}"/>
              </a:ext>
            </a:extLst>
          </p:cNvPr>
          <p:cNvCxnSpPr/>
          <p:nvPr/>
        </p:nvCxnSpPr>
        <p:spPr>
          <a:xfrm>
            <a:off x="228601" y="6226879"/>
            <a:ext cx="580240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7258C8-377C-818C-78BB-5C28670DAAAA}"/>
              </a:ext>
            </a:extLst>
          </p:cNvPr>
          <p:cNvCxnSpPr/>
          <p:nvPr/>
        </p:nvCxnSpPr>
        <p:spPr>
          <a:xfrm>
            <a:off x="6031007" y="6226879"/>
            <a:ext cx="59055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16" name="Picture 6">
            <a:extLst>
              <a:ext uri="{FF2B5EF4-FFF2-40B4-BE49-F238E27FC236}">
                <a16:creationId xmlns:a16="http://schemas.microsoft.com/office/drawing/2014/main" id="{2597CC7A-8842-F5D5-CA13-9646779CCE1F}"/>
              </a:ext>
            </a:extLst>
          </p:cNvPr>
          <p:cNvPicPr>
            <a:picLocks noChangeAspect="1"/>
          </p:cNvPicPr>
          <p:nvPr/>
        </p:nvPicPr>
        <p:blipFill rotWithShape="1">
          <a:blip r:embed="rId3">
            <a:extLst>
              <a:ext uri="{28A0092B-C50C-407E-A947-70E740481C1C}">
                <a14:useLocalDpi xmlns:a14="http://schemas.microsoft.com/office/drawing/2010/main" val="0"/>
              </a:ext>
            </a:extLst>
          </a:blip>
          <a:srcRect l="-458" t="49565" r="1" b="2"/>
          <a:stretch/>
        </p:blipFill>
        <p:spPr bwMode="auto">
          <a:xfrm>
            <a:off x="-76200" y="0"/>
            <a:ext cx="12268200" cy="481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323DB5AD-CAD5-1041-99DB-16C217CC6E2F}"/>
              </a:ext>
            </a:extLst>
          </p:cNvPr>
          <p:cNvCxnSpPr>
            <a:cxnSpLocks/>
          </p:cNvCxnSpPr>
          <p:nvPr/>
        </p:nvCxnSpPr>
        <p:spPr>
          <a:xfrm>
            <a:off x="9829800" y="5246214"/>
            <a:ext cx="0" cy="838504"/>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05" r="3866"/>
          <a:stretch/>
        </p:blipFill>
        <p:spPr>
          <a:xfrm>
            <a:off x="7407147" y="5284003"/>
            <a:ext cx="2121588" cy="894568"/>
          </a:xfrm>
          <a:prstGeom prst="rect">
            <a:avLst/>
          </a:prstGeom>
        </p:spPr>
      </p:pic>
      <p:sp>
        <p:nvSpPr>
          <p:cNvPr id="23" name="Text Placeholder 10">
            <a:extLst>
              <a:ext uri="{FF2B5EF4-FFF2-40B4-BE49-F238E27FC236}">
                <a16:creationId xmlns:a16="http://schemas.microsoft.com/office/drawing/2014/main" id="{21BDD80E-2914-B80C-0C6F-5681C0FBB44C}"/>
              </a:ext>
            </a:extLst>
          </p:cNvPr>
          <p:cNvSpPr txBox="1">
            <a:spLocks/>
          </p:cNvSpPr>
          <p:nvPr/>
        </p:nvSpPr>
        <p:spPr>
          <a:xfrm>
            <a:off x="228601" y="6248400"/>
            <a:ext cx="6892925" cy="441160"/>
          </a:xfrm>
          <a:prstGeom prst="rect">
            <a:avLst/>
          </a:prstGeom>
        </p:spPr>
        <p:txBody>
          <a:bodyPr anchor="ctr"/>
          <a:lstStyle>
            <a:lvl1pPr marL="0" indent="0" algn="l" defTabSz="914400" rtl="0" eaLnBrk="1" latinLnBrk="0" hangingPunct="1">
              <a:lnSpc>
                <a:spcPct val="90000"/>
              </a:lnSpc>
              <a:spcBef>
                <a:spcPts val="0"/>
              </a:spcBef>
              <a:buFont typeface="Arial" panose="020B0604020202020204" pitchFamily="34" charset="0"/>
              <a:buNone/>
              <a:defRPr sz="2000" kern="1200">
                <a:solidFill>
                  <a:srgbClr val="0070C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i="1" dirty="0">
                <a:solidFill>
                  <a:srgbClr val="7030A0"/>
                </a:solidFill>
              </a:rPr>
              <a:t>25th Oct. to 31th Oct. 2025</a:t>
            </a:r>
          </a:p>
        </p:txBody>
      </p:sp>
    </p:spTree>
    <p:extLst>
      <p:ext uri="{BB962C8B-B14F-4D97-AF65-F5344CB8AC3E}">
        <p14:creationId xmlns:p14="http://schemas.microsoft.com/office/powerpoint/2010/main" val="79255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D3DC58F-74A1-36CB-1D38-04CBB865D7BD}"/>
              </a:ext>
            </a:extLst>
          </p:cNvPr>
          <p:cNvSpPr>
            <a:spLocks noGrp="1"/>
          </p:cNvSpPr>
          <p:nvPr>
            <p:ph type="title"/>
          </p:nvPr>
        </p:nvSpPr>
        <p:spPr>
          <a:xfrm>
            <a:off x="152400" y="76200"/>
            <a:ext cx="9677400" cy="609600"/>
          </a:xfrm>
        </p:spPr>
        <p:txBody>
          <a:bodyPr>
            <a:normAutofit/>
          </a:bodyPr>
          <a:lstStyle/>
          <a:p>
            <a:r>
              <a:rPr lang="en-US" dirty="0"/>
              <a:t>Historical Recovery Trend Vs Current (Last 5 years)</a:t>
            </a:r>
          </a:p>
        </p:txBody>
      </p:sp>
      <p:sp>
        <p:nvSpPr>
          <p:cNvPr id="2" name="Slide Number Placeholder 1">
            <a:extLst>
              <a:ext uri="{FF2B5EF4-FFF2-40B4-BE49-F238E27FC236}">
                <a16:creationId xmlns:a16="http://schemas.microsoft.com/office/drawing/2014/main" id="{89F3FCDF-1AB2-19E1-46C4-39C44E884961}"/>
              </a:ext>
            </a:extLst>
          </p:cNvPr>
          <p:cNvSpPr>
            <a:spLocks noGrp="1"/>
          </p:cNvSpPr>
          <p:nvPr>
            <p:ph type="sldNum" sz="quarter" idx="12"/>
          </p:nvPr>
        </p:nvSpPr>
        <p:spPr>
          <a:xfrm>
            <a:off x="11574379" y="6249487"/>
            <a:ext cx="609600" cy="365125"/>
          </a:xfrm>
        </p:spPr>
        <p:txBody>
          <a:bodyPr/>
          <a:lstStyle/>
          <a:p>
            <a:fld id="{B76B49FA-22BB-44F5-8EFA-E5C56FA3907E}" type="slidenum">
              <a:rPr lang="en-US" smtClean="0"/>
              <a:pPr/>
              <a:t>10</a:t>
            </a:fld>
            <a:endParaRPr lang="en-US" dirty="0"/>
          </a:p>
        </p:txBody>
      </p:sp>
      <p:graphicFrame>
        <p:nvGraphicFramePr>
          <p:cNvPr id="5" name="Chart 4">
            <a:extLst>
              <a:ext uri="{FF2B5EF4-FFF2-40B4-BE49-F238E27FC236}">
                <a16:creationId xmlns:a16="http://schemas.microsoft.com/office/drawing/2014/main" id="{40930567-61AC-8542-E496-D3291BFA41BC}"/>
              </a:ext>
            </a:extLst>
          </p:cNvPr>
          <p:cNvGraphicFramePr>
            <a:graphicFrameLocks/>
          </p:cNvGraphicFramePr>
          <p:nvPr/>
        </p:nvGraphicFramePr>
        <p:xfrm>
          <a:off x="762000" y="1219200"/>
          <a:ext cx="10668000" cy="50302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5600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EB26C98-B027-541A-EF9B-4F1159074F75}"/>
              </a:ext>
            </a:extLst>
          </p:cNvPr>
          <p:cNvSpPr>
            <a:spLocks noGrp="1"/>
          </p:cNvSpPr>
          <p:nvPr>
            <p:ph type="title"/>
          </p:nvPr>
        </p:nvSpPr>
        <p:spPr>
          <a:xfrm>
            <a:off x="152400" y="76200"/>
            <a:ext cx="6858000" cy="609600"/>
          </a:xfrm>
        </p:spPr>
        <p:txBody>
          <a:bodyPr>
            <a:normAutofit/>
          </a:bodyPr>
          <a:lstStyle/>
          <a:p>
            <a:r>
              <a:rPr lang="en-US" dirty="0"/>
              <a:t>Indent Maturity </a:t>
            </a:r>
          </a:p>
        </p:txBody>
      </p:sp>
      <p:graphicFrame>
        <p:nvGraphicFramePr>
          <p:cNvPr id="3" name="Table 2">
            <a:extLst>
              <a:ext uri="{FF2B5EF4-FFF2-40B4-BE49-F238E27FC236}">
                <a16:creationId xmlns:a16="http://schemas.microsoft.com/office/drawing/2014/main" id="{B380DA3D-C4EB-AF8D-90F5-A6069A941DF9}"/>
              </a:ext>
            </a:extLst>
          </p:cNvPr>
          <p:cNvGraphicFramePr>
            <a:graphicFrameLocks noGrp="1"/>
          </p:cNvGraphicFramePr>
          <p:nvPr/>
        </p:nvGraphicFramePr>
        <p:xfrm>
          <a:off x="457200" y="1524000"/>
          <a:ext cx="10744200" cy="4937761"/>
        </p:xfrm>
        <a:graphic>
          <a:graphicData uri="http://schemas.openxmlformats.org/drawingml/2006/table">
            <a:tbl>
              <a:tblPr>
                <a:tableStyleId>{616DA210-FB5B-4158-B5E0-FEB733F419BA}</a:tableStyleId>
              </a:tblPr>
              <a:tblGrid>
                <a:gridCol w="1074420">
                  <a:extLst>
                    <a:ext uri="{9D8B030D-6E8A-4147-A177-3AD203B41FA5}">
                      <a16:colId xmlns:a16="http://schemas.microsoft.com/office/drawing/2014/main" val="3417504697"/>
                    </a:ext>
                  </a:extLst>
                </a:gridCol>
                <a:gridCol w="3223260">
                  <a:extLst>
                    <a:ext uri="{9D8B030D-6E8A-4147-A177-3AD203B41FA5}">
                      <a16:colId xmlns:a16="http://schemas.microsoft.com/office/drawing/2014/main" val="2530728843"/>
                    </a:ext>
                  </a:extLst>
                </a:gridCol>
                <a:gridCol w="2148840">
                  <a:extLst>
                    <a:ext uri="{9D8B030D-6E8A-4147-A177-3AD203B41FA5}">
                      <a16:colId xmlns:a16="http://schemas.microsoft.com/office/drawing/2014/main" val="4238787932"/>
                    </a:ext>
                  </a:extLst>
                </a:gridCol>
                <a:gridCol w="2148840">
                  <a:extLst>
                    <a:ext uri="{9D8B030D-6E8A-4147-A177-3AD203B41FA5}">
                      <a16:colId xmlns:a16="http://schemas.microsoft.com/office/drawing/2014/main" val="358679294"/>
                    </a:ext>
                  </a:extLst>
                </a:gridCol>
                <a:gridCol w="2148840">
                  <a:extLst>
                    <a:ext uri="{9D8B030D-6E8A-4147-A177-3AD203B41FA5}">
                      <a16:colId xmlns:a16="http://schemas.microsoft.com/office/drawing/2014/main" val="1611208422"/>
                    </a:ext>
                  </a:extLst>
                </a:gridCol>
              </a:tblGrid>
              <a:tr h="480667">
                <a:tc>
                  <a:txBody>
                    <a:bodyPr/>
                    <a:lstStyle/>
                    <a:p>
                      <a:pPr>
                        <a:buNone/>
                      </a:pPr>
                      <a:r>
                        <a:rPr lang="en-US" b="1"/>
                        <a:t>S.No.</a:t>
                      </a:r>
                      <a:endParaRPr lang="en-US"/>
                    </a:p>
                  </a:txBody>
                  <a:tcPr anchor="ctr"/>
                </a:tc>
                <a:tc>
                  <a:txBody>
                    <a:bodyPr/>
                    <a:lstStyle/>
                    <a:p>
                      <a:pPr>
                        <a:buNone/>
                      </a:pPr>
                      <a:r>
                        <a:rPr lang="en-US" b="1"/>
                        <a:t>CENTRE NAME</a:t>
                      </a:r>
                      <a:endParaRPr lang="en-US"/>
                    </a:p>
                  </a:txBody>
                  <a:tcPr anchor="ctr"/>
                </a:tc>
                <a:tc>
                  <a:txBody>
                    <a:bodyPr/>
                    <a:lstStyle/>
                    <a:p>
                      <a:pPr>
                        <a:buNone/>
                      </a:pPr>
                      <a:r>
                        <a:rPr lang="en-US" b="1"/>
                        <a:t>SOCIETY NAME</a:t>
                      </a:r>
                      <a:endParaRPr lang="en-US"/>
                    </a:p>
                  </a:txBody>
                  <a:tcPr anchor="ctr"/>
                </a:tc>
                <a:tc>
                  <a:txBody>
                    <a:bodyPr/>
                    <a:lstStyle/>
                    <a:p>
                      <a:pPr>
                        <a:buNone/>
                      </a:pPr>
                      <a:r>
                        <a:rPr lang="en-US" b="1" dirty="0"/>
                        <a:t>INDENT (QTL)</a:t>
                      </a:r>
                      <a:endParaRPr lang="en-US" dirty="0"/>
                    </a:p>
                  </a:txBody>
                  <a:tcPr anchor="ctr"/>
                </a:tc>
                <a:tc>
                  <a:txBody>
                    <a:bodyPr/>
                    <a:lstStyle/>
                    <a:p>
                      <a:pPr>
                        <a:buNone/>
                      </a:pPr>
                      <a:r>
                        <a:rPr lang="en-US" b="1" dirty="0"/>
                        <a:t>MATURITY %</a:t>
                      </a:r>
                      <a:endParaRPr lang="en-US" dirty="0"/>
                    </a:p>
                  </a:txBody>
                  <a:tcPr anchor="ctr"/>
                </a:tc>
                <a:extLst>
                  <a:ext uri="{0D108BD9-81ED-4DB2-BD59-A6C34878D82A}">
                    <a16:rowId xmlns:a16="http://schemas.microsoft.com/office/drawing/2014/main" val="824963437"/>
                  </a:ext>
                </a:extLst>
              </a:tr>
              <a:tr h="480667">
                <a:tc>
                  <a:txBody>
                    <a:bodyPr/>
                    <a:lstStyle/>
                    <a:p>
                      <a:pPr>
                        <a:buNone/>
                      </a:pPr>
                      <a:r>
                        <a:rPr lang="en-US" sz="1800" baseline="0" dirty="0"/>
                        <a:t>1.</a:t>
                      </a:r>
                    </a:p>
                  </a:txBody>
                  <a:tcPr anchor="ctr"/>
                </a:tc>
                <a:tc>
                  <a:txBody>
                    <a:bodyPr/>
                    <a:lstStyle/>
                    <a:p>
                      <a:pPr>
                        <a:buNone/>
                      </a:pPr>
                      <a:r>
                        <a:rPr lang="en-IN" dirty="0"/>
                        <a:t>KATHOUTIYA</a:t>
                      </a:r>
                    </a:p>
                  </a:txBody>
                  <a:tcPr anchor="ctr"/>
                </a:tc>
                <a:tc>
                  <a:txBody>
                    <a:bodyPr/>
                    <a:lstStyle/>
                    <a:p>
                      <a:pPr>
                        <a:buNone/>
                      </a:pPr>
                      <a:r>
                        <a:rPr lang="en-US" dirty="0"/>
                        <a:t>NANPARA</a:t>
                      </a:r>
                      <a:endParaRPr lang="en-IN" dirty="0"/>
                    </a:p>
                  </a:txBody>
                  <a:tcPr anchor="ctr"/>
                </a:tc>
                <a:tc>
                  <a:txBody>
                    <a:bodyPr/>
                    <a:lstStyle/>
                    <a:p>
                      <a:pPr>
                        <a:buNone/>
                      </a:pPr>
                      <a:r>
                        <a:rPr lang="en-IN" dirty="0"/>
                        <a:t>2817</a:t>
                      </a:r>
                    </a:p>
                  </a:txBody>
                  <a:tcPr anchor="ctr"/>
                </a:tc>
                <a:tc>
                  <a:txBody>
                    <a:bodyPr/>
                    <a:lstStyle/>
                    <a:p>
                      <a:pPr>
                        <a:buNone/>
                      </a:pPr>
                      <a:r>
                        <a:rPr lang="en-IN" dirty="0"/>
                        <a:t>67.3%</a:t>
                      </a:r>
                    </a:p>
                  </a:txBody>
                  <a:tcPr anchor="ctr"/>
                </a:tc>
                <a:extLst>
                  <a:ext uri="{0D108BD9-81ED-4DB2-BD59-A6C34878D82A}">
                    <a16:rowId xmlns:a16="http://schemas.microsoft.com/office/drawing/2014/main" val="3769670305"/>
                  </a:ext>
                </a:extLst>
              </a:tr>
              <a:tr h="480667">
                <a:tc>
                  <a:txBody>
                    <a:bodyPr/>
                    <a:lstStyle/>
                    <a:p>
                      <a:pPr>
                        <a:buNone/>
                      </a:pPr>
                      <a:r>
                        <a:rPr lang="en-US" sz="1800" baseline="0" dirty="0"/>
                        <a:t>2.</a:t>
                      </a:r>
                    </a:p>
                  </a:txBody>
                  <a:tcPr anchor="ctr"/>
                </a:tc>
                <a:tc>
                  <a:txBody>
                    <a:bodyPr/>
                    <a:lstStyle/>
                    <a:p>
                      <a:pPr>
                        <a:buNone/>
                      </a:pPr>
                      <a:r>
                        <a:rPr lang="en-IN" dirty="0"/>
                        <a:t>MATHIYA PURWA</a:t>
                      </a:r>
                    </a:p>
                  </a:txBody>
                  <a:tcPr anchor="ctr"/>
                </a:tc>
                <a:tc>
                  <a:txBody>
                    <a:bodyPr/>
                    <a:lstStyle/>
                    <a:p>
                      <a:pPr>
                        <a:buNone/>
                      </a:pPr>
                      <a:r>
                        <a:rPr lang="en-US" dirty="0"/>
                        <a:t>LAKHIMPUR</a:t>
                      </a:r>
                      <a:endParaRPr lang="en-IN" dirty="0"/>
                    </a:p>
                  </a:txBody>
                  <a:tcPr anchor="ctr"/>
                </a:tc>
                <a:tc>
                  <a:txBody>
                    <a:bodyPr/>
                    <a:lstStyle/>
                    <a:p>
                      <a:pPr>
                        <a:buNone/>
                      </a:pPr>
                      <a:r>
                        <a:rPr lang="en-IN" dirty="0"/>
                        <a:t>4986</a:t>
                      </a:r>
                    </a:p>
                  </a:txBody>
                  <a:tcPr anchor="ctr"/>
                </a:tc>
                <a:tc>
                  <a:txBody>
                    <a:bodyPr/>
                    <a:lstStyle/>
                    <a:p>
                      <a:pPr>
                        <a:buNone/>
                      </a:pPr>
                      <a:r>
                        <a:rPr lang="en-IN"/>
                        <a:t>60.5%</a:t>
                      </a:r>
                      <a:endParaRPr lang="en-IN" dirty="0"/>
                    </a:p>
                  </a:txBody>
                  <a:tcPr anchor="ctr"/>
                </a:tc>
                <a:extLst>
                  <a:ext uri="{0D108BD9-81ED-4DB2-BD59-A6C34878D82A}">
                    <a16:rowId xmlns:a16="http://schemas.microsoft.com/office/drawing/2014/main" val="3723534314"/>
                  </a:ext>
                </a:extLst>
              </a:tr>
              <a:tr h="480667">
                <a:tc>
                  <a:txBody>
                    <a:bodyPr/>
                    <a:lstStyle/>
                    <a:p>
                      <a:pPr>
                        <a:buNone/>
                      </a:pPr>
                      <a:r>
                        <a:rPr lang="en-US" sz="1800" dirty="0"/>
                        <a:t>4.</a:t>
                      </a:r>
                    </a:p>
                  </a:txBody>
                  <a:tcPr anchor="ctr"/>
                </a:tc>
                <a:tc>
                  <a:txBody>
                    <a:bodyPr/>
                    <a:lstStyle/>
                    <a:p>
                      <a:pPr>
                        <a:buNone/>
                      </a:pPr>
                      <a:r>
                        <a:rPr lang="en-IN" dirty="0"/>
                        <a:t>SISAIA-II / SUJAIKUND</a:t>
                      </a:r>
                    </a:p>
                  </a:txBody>
                  <a:tcPr anchor="ctr"/>
                </a:tc>
                <a:tc>
                  <a:txBody>
                    <a:bodyPr/>
                    <a:lstStyle/>
                    <a:p>
                      <a:pPr>
                        <a:buNone/>
                      </a:pPr>
                      <a:r>
                        <a:rPr lang="en-US" dirty="0"/>
                        <a:t>AIRA</a:t>
                      </a:r>
                      <a:endParaRPr lang="en-IN" dirty="0"/>
                    </a:p>
                  </a:txBody>
                  <a:tcPr anchor="ctr"/>
                </a:tc>
                <a:tc>
                  <a:txBody>
                    <a:bodyPr/>
                    <a:lstStyle/>
                    <a:p>
                      <a:pPr>
                        <a:buNone/>
                      </a:pPr>
                      <a:r>
                        <a:rPr lang="en-IN" dirty="0"/>
                        <a:t>5652</a:t>
                      </a:r>
                    </a:p>
                  </a:txBody>
                  <a:tcPr anchor="ctr"/>
                </a:tc>
                <a:tc>
                  <a:txBody>
                    <a:bodyPr/>
                    <a:lstStyle/>
                    <a:p>
                      <a:pPr>
                        <a:buNone/>
                      </a:pPr>
                      <a:r>
                        <a:rPr lang="en-IN"/>
                        <a:t>58.0%</a:t>
                      </a:r>
                      <a:endParaRPr lang="en-IN" dirty="0"/>
                    </a:p>
                  </a:txBody>
                  <a:tcPr anchor="ctr"/>
                </a:tc>
                <a:extLst>
                  <a:ext uri="{0D108BD9-81ED-4DB2-BD59-A6C34878D82A}">
                    <a16:rowId xmlns:a16="http://schemas.microsoft.com/office/drawing/2014/main" val="817788751"/>
                  </a:ext>
                </a:extLst>
              </a:tr>
              <a:tr h="480667">
                <a:tc>
                  <a:txBody>
                    <a:bodyPr/>
                    <a:lstStyle/>
                    <a:p>
                      <a:pPr>
                        <a:buNone/>
                      </a:pPr>
                      <a:r>
                        <a:rPr lang="en-US" sz="1800" dirty="0"/>
                        <a:t>5.</a:t>
                      </a:r>
                    </a:p>
                  </a:txBody>
                  <a:tcPr anchor="ctr"/>
                </a:tc>
                <a:tc>
                  <a:txBody>
                    <a:bodyPr/>
                    <a:lstStyle/>
                    <a:p>
                      <a:pPr>
                        <a:buNone/>
                      </a:pPr>
                      <a:r>
                        <a:rPr lang="en-IN" dirty="0"/>
                        <a:t>SAJANI</a:t>
                      </a:r>
                    </a:p>
                  </a:txBody>
                  <a:tcPr anchor="ctr"/>
                </a:tc>
                <a:tc>
                  <a:txBody>
                    <a:bodyPr/>
                    <a:lstStyle/>
                    <a:p>
                      <a:pPr>
                        <a:buNone/>
                      </a:pPr>
                      <a:r>
                        <a:rPr lang="en-US" dirty="0"/>
                        <a:t>LAKHIMPUR</a:t>
                      </a:r>
                      <a:endParaRPr lang="en-IN" dirty="0"/>
                    </a:p>
                  </a:txBody>
                  <a:tcPr anchor="ctr"/>
                </a:tc>
                <a:tc>
                  <a:txBody>
                    <a:bodyPr/>
                    <a:lstStyle/>
                    <a:p>
                      <a:pPr>
                        <a:buNone/>
                      </a:pPr>
                      <a:r>
                        <a:rPr lang="en-IN" dirty="0"/>
                        <a:t>4815</a:t>
                      </a:r>
                    </a:p>
                  </a:txBody>
                  <a:tcPr anchor="ctr"/>
                </a:tc>
                <a:tc>
                  <a:txBody>
                    <a:bodyPr/>
                    <a:lstStyle/>
                    <a:p>
                      <a:pPr>
                        <a:buNone/>
                      </a:pPr>
                      <a:r>
                        <a:rPr lang="en-IN"/>
                        <a:t>52.5%</a:t>
                      </a:r>
                      <a:endParaRPr lang="en-IN" dirty="0"/>
                    </a:p>
                  </a:txBody>
                  <a:tcPr anchor="ctr"/>
                </a:tc>
                <a:extLst>
                  <a:ext uri="{0D108BD9-81ED-4DB2-BD59-A6C34878D82A}">
                    <a16:rowId xmlns:a16="http://schemas.microsoft.com/office/drawing/2014/main" val="4211344581"/>
                  </a:ext>
                </a:extLst>
              </a:tr>
              <a:tr h="480667">
                <a:tc>
                  <a:txBody>
                    <a:bodyPr/>
                    <a:lstStyle/>
                    <a:p>
                      <a:pPr>
                        <a:buNone/>
                      </a:pPr>
                      <a:r>
                        <a:rPr lang="en-US" sz="1800" dirty="0"/>
                        <a:t>6.</a:t>
                      </a:r>
                    </a:p>
                  </a:txBody>
                  <a:tcPr anchor="ctr"/>
                </a:tc>
                <a:tc>
                  <a:txBody>
                    <a:bodyPr/>
                    <a:lstStyle/>
                    <a:p>
                      <a:pPr>
                        <a:buNone/>
                      </a:pPr>
                      <a:r>
                        <a:rPr lang="en-IN" dirty="0"/>
                        <a:t>AMETHI - I</a:t>
                      </a:r>
                    </a:p>
                  </a:txBody>
                  <a:tcPr anchor="ctr"/>
                </a:tc>
                <a:tc>
                  <a:txBody>
                    <a:bodyPr/>
                    <a:lstStyle/>
                    <a:p>
                      <a:pPr>
                        <a:buNone/>
                      </a:pPr>
                      <a:r>
                        <a:rPr lang="en-US" dirty="0"/>
                        <a:t>AIRA</a:t>
                      </a:r>
                      <a:endParaRPr lang="en-IN" dirty="0"/>
                    </a:p>
                  </a:txBody>
                  <a:tcPr anchor="ctr"/>
                </a:tc>
                <a:tc>
                  <a:txBody>
                    <a:bodyPr/>
                    <a:lstStyle/>
                    <a:p>
                      <a:pPr>
                        <a:buNone/>
                      </a:pPr>
                      <a:r>
                        <a:rPr lang="en-IN" dirty="0"/>
                        <a:t>3366</a:t>
                      </a:r>
                    </a:p>
                  </a:txBody>
                  <a:tcPr anchor="ctr"/>
                </a:tc>
                <a:tc>
                  <a:txBody>
                    <a:bodyPr/>
                    <a:lstStyle/>
                    <a:p>
                      <a:pPr>
                        <a:buNone/>
                      </a:pPr>
                      <a:r>
                        <a:rPr lang="en-IN"/>
                        <a:t>54.0%</a:t>
                      </a:r>
                      <a:endParaRPr lang="en-IN" dirty="0"/>
                    </a:p>
                  </a:txBody>
                  <a:tcPr anchor="ctr"/>
                </a:tc>
                <a:extLst>
                  <a:ext uri="{0D108BD9-81ED-4DB2-BD59-A6C34878D82A}">
                    <a16:rowId xmlns:a16="http://schemas.microsoft.com/office/drawing/2014/main" val="1716292540"/>
                  </a:ext>
                </a:extLst>
              </a:tr>
              <a:tr h="480667">
                <a:tc>
                  <a:txBody>
                    <a:bodyPr/>
                    <a:lstStyle/>
                    <a:p>
                      <a:pPr>
                        <a:buNone/>
                      </a:pPr>
                      <a:r>
                        <a:rPr lang="en-US" sz="1800" dirty="0"/>
                        <a:t>7.</a:t>
                      </a:r>
                    </a:p>
                  </a:txBody>
                  <a:tcPr anchor="ctr"/>
                </a:tc>
                <a:tc>
                  <a:txBody>
                    <a:bodyPr/>
                    <a:lstStyle/>
                    <a:p>
                      <a:pPr>
                        <a:buNone/>
                      </a:pPr>
                      <a:r>
                        <a:rPr lang="en-IN" dirty="0"/>
                        <a:t>KATKUSMA</a:t>
                      </a:r>
                    </a:p>
                  </a:txBody>
                  <a:tcPr anchor="ctr"/>
                </a:tc>
                <a:tc>
                  <a:txBody>
                    <a:bodyPr/>
                    <a:lstStyle/>
                    <a:p>
                      <a:pPr>
                        <a:buNone/>
                      </a:pPr>
                      <a:r>
                        <a:rPr lang="en-US" dirty="0"/>
                        <a:t>LAKHIMPUR</a:t>
                      </a:r>
                      <a:endParaRPr lang="en-IN" dirty="0"/>
                    </a:p>
                  </a:txBody>
                  <a:tcPr anchor="ctr"/>
                </a:tc>
                <a:tc>
                  <a:txBody>
                    <a:bodyPr/>
                    <a:lstStyle/>
                    <a:p>
                      <a:pPr>
                        <a:buNone/>
                      </a:pPr>
                      <a:r>
                        <a:rPr lang="en-IN" dirty="0"/>
                        <a:t>4257</a:t>
                      </a:r>
                    </a:p>
                  </a:txBody>
                  <a:tcPr anchor="ctr"/>
                </a:tc>
                <a:tc>
                  <a:txBody>
                    <a:bodyPr/>
                    <a:lstStyle/>
                    <a:p>
                      <a:pPr>
                        <a:buNone/>
                      </a:pPr>
                      <a:r>
                        <a:rPr lang="en-IN"/>
                        <a:t>53.0%</a:t>
                      </a:r>
                      <a:endParaRPr lang="en-IN" dirty="0"/>
                    </a:p>
                  </a:txBody>
                  <a:tcPr anchor="ctr"/>
                </a:tc>
                <a:extLst>
                  <a:ext uri="{0D108BD9-81ED-4DB2-BD59-A6C34878D82A}">
                    <a16:rowId xmlns:a16="http://schemas.microsoft.com/office/drawing/2014/main" val="2079499662"/>
                  </a:ext>
                </a:extLst>
              </a:tr>
              <a:tr h="480667">
                <a:tc>
                  <a:txBody>
                    <a:bodyPr/>
                    <a:lstStyle/>
                    <a:p>
                      <a:pPr>
                        <a:buNone/>
                      </a:pPr>
                      <a:r>
                        <a:rPr lang="en-US" sz="1800" dirty="0"/>
                        <a:t>8.</a:t>
                      </a:r>
                    </a:p>
                  </a:txBody>
                  <a:tcPr anchor="ctr"/>
                </a:tc>
                <a:tc>
                  <a:txBody>
                    <a:bodyPr/>
                    <a:lstStyle/>
                    <a:p>
                      <a:pPr>
                        <a:buNone/>
                      </a:pPr>
                      <a:r>
                        <a:rPr lang="en-IN" dirty="0"/>
                        <a:t>DANDOORI</a:t>
                      </a:r>
                    </a:p>
                  </a:txBody>
                  <a:tcPr anchor="ctr"/>
                </a:tc>
                <a:tc>
                  <a:txBody>
                    <a:bodyPr/>
                    <a:lstStyle/>
                    <a:p>
                      <a:pPr>
                        <a:buNone/>
                      </a:pPr>
                      <a:r>
                        <a:rPr lang="en-US" dirty="0"/>
                        <a:t>BELRAYA</a:t>
                      </a:r>
                      <a:endParaRPr lang="en-IN" dirty="0"/>
                    </a:p>
                  </a:txBody>
                  <a:tcPr anchor="ctr"/>
                </a:tc>
                <a:tc>
                  <a:txBody>
                    <a:bodyPr/>
                    <a:lstStyle/>
                    <a:p>
                      <a:pPr>
                        <a:buNone/>
                      </a:pPr>
                      <a:r>
                        <a:rPr lang="en-IN"/>
                        <a:t>5335</a:t>
                      </a:r>
                      <a:endParaRPr lang="en-IN" dirty="0"/>
                    </a:p>
                  </a:txBody>
                  <a:tcPr anchor="ctr"/>
                </a:tc>
                <a:tc>
                  <a:txBody>
                    <a:bodyPr/>
                    <a:lstStyle/>
                    <a:p>
                      <a:pPr>
                        <a:buNone/>
                      </a:pPr>
                      <a:r>
                        <a:rPr lang="en-IN" dirty="0"/>
                        <a:t>59.0%</a:t>
                      </a:r>
                    </a:p>
                  </a:txBody>
                  <a:tcPr anchor="ctr"/>
                </a:tc>
                <a:extLst>
                  <a:ext uri="{0D108BD9-81ED-4DB2-BD59-A6C34878D82A}">
                    <a16:rowId xmlns:a16="http://schemas.microsoft.com/office/drawing/2014/main" val="2923387389"/>
                  </a:ext>
                </a:extLst>
              </a:tr>
              <a:tr h="480667">
                <a:tc>
                  <a:txBody>
                    <a:bodyPr/>
                    <a:lstStyle/>
                    <a:p>
                      <a:pPr>
                        <a:buNone/>
                      </a:pPr>
                      <a:r>
                        <a:rPr lang="en-US" sz="1800" dirty="0"/>
                        <a:t>9.</a:t>
                      </a:r>
                    </a:p>
                  </a:txBody>
                  <a:tcPr anchor="ctr"/>
                </a:tc>
                <a:tc>
                  <a:txBody>
                    <a:bodyPr/>
                    <a:lstStyle/>
                    <a:p>
                      <a:pPr>
                        <a:buNone/>
                      </a:pPr>
                      <a:r>
                        <a:rPr lang="en-IN"/>
                        <a:t>CHAMHALPUR (ARNI)</a:t>
                      </a:r>
                      <a:endParaRPr lang="en-IN" dirty="0"/>
                    </a:p>
                  </a:txBody>
                  <a:tcPr anchor="ctr"/>
                </a:tc>
                <a:tc>
                  <a:txBody>
                    <a:bodyPr/>
                    <a:lstStyle/>
                    <a:p>
                      <a:pPr>
                        <a:buNone/>
                      </a:pPr>
                      <a:r>
                        <a:rPr lang="en-US" dirty="0"/>
                        <a:t>LAKHIMPUR</a:t>
                      </a:r>
                      <a:endParaRPr lang="en-IN" dirty="0"/>
                    </a:p>
                  </a:txBody>
                  <a:tcPr anchor="ctr"/>
                </a:tc>
                <a:tc>
                  <a:txBody>
                    <a:bodyPr/>
                    <a:lstStyle/>
                    <a:p>
                      <a:pPr>
                        <a:buNone/>
                      </a:pPr>
                      <a:r>
                        <a:rPr lang="en-IN"/>
                        <a:t>486</a:t>
                      </a:r>
                    </a:p>
                  </a:txBody>
                  <a:tcPr anchor="ctr"/>
                </a:tc>
                <a:tc>
                  <a:txBody>
                    <a:bodyPr/>
                    <a:lstStyle/>
                    <a:p>
                      <a:pPr>
                        <a:buNone/>
                      </a:pPr>
                      <a:r>
                        <a:rPr lang="en-IN" dirty="0"/>
                        <a:t>65.1%</a:t>
                      </a:r>
                    </a:p>
                  </a:txBody>
                  <a:tcPr anchor="ctr"/>
                </a:tc>
                <a:extLst>
                  <a:ext uri="{0D108BD9-81ED-4DB2-BD59-A6C34878D82A}">
                    <a16:rowId xmlns:a16="http://schemas.microsoft.com/office/drawing/2014/main" val="4127889245"/>
                  </a:ext>
                </a:extLst>
              </a:tr>
              <a:tr h="611758">
                <a:tc>
                  <a:txBody>
                    <a:bodyPr/>
                    <a:lstStyle/>
                    <a:p>
                      <a:pPr>
                        <a:buNone/>
                      </a:pPr>
                      <a:r>
                        <a:rPr lang="en-US" sz="1800" dirty="0"/>
                        <a:t>10.</a:t>
                      </a:r>
                    </a:p>
                  </a:txBody>
                  <a:tcPr anchor="ctr"/>
                </a:tc>
                <a:tc>
                  <a:txBody>
                    <a:bodyPr/>
                    <a:lstStyle/>
                    <a:p>
                      <a:pPr>
                        <a:buNone/>
                      </a:pPr>
                      <a:r>
                        <a:rPr lang="en-IN" dirty="0"/>
                        <a:t>BASANTAPUR / DHAURAHRA</a:t>
                      </a:r>
                    </a:p>
                  </a:txBody>
                  <a:tcPr anchor="ctr"/>
                </a:tc>
                <a:tc>
                  <a:txBody>
                    <a:bodyPr/>
                    <a:lstStyle/>
                    <a:p>
                      <a:pPr>
                        <a:buNone/>
                      </a:pPr>
                      <a:r>
                        <a:rPr lang="en-US" dirty="0"/>
                        <a:t>AIRA</a:t>
                      </a:r>
                      <a:endParaRPr lang="en-IN" dirty="0"/>
                    </a:p>
                  </a:txBody>
                  <a:tcPr anchor="ctr"/>
                </a:tc>
                <a:tc>
                  <a:txBody>
                    <a:bodyPr/>
                    <a:lstStyle/>
                    <a:p>
                      <a:pPr>
                        <a:buNone/>
                      </a:pPr>
                      <a:r>
                        <a:rPr lang="en-IN"/>
                        <a:t>8172</a:t>
                      </a:r>
                    </a:p>
                  </a:txBody>
                  <a:tcPr anchor="ctr"/>
                </a:tc>
                <a:tc>
                  <a:txBody>
                    <a:bodyPr/>
                    <a:lstStyle/>
                    <a:p>
                      <a:pPr>
                        <a:buNone/>
                      </a:pPr>
                      <a:r>
                        <a:rPr lang="en-IN" dirty="0"/>
                        <a:t>62.9%</a:t>
                      </a:r>
                    </a:p>
                  </a:txBody>
                  <a:tcPr anchor="ctr"/>
                </a:tc>
                <a:extLst>
                  <a:ext uri="{0D108BD9-81ED-4DB2-BD59-A6C34878D82A}">
                    <a16:rowId xmlns:a16="http://schemas.microsoft.com/office/drawing/2014/main" val="2074555062"/>
                  </a:ext>
                </a:extLst>
              </a:tr>
            </a:tbl>
          </a:graphicData>
        </a:graphic>
      </p:graphicFrame>
      <p:sp>
        <p:nvSpPr>
          <p:cNvPr id="4" name="TextBox 3">
            <a:extLst>
              <a:ext uri="{FF2B5EF4-FFF2-40B4-BE49-F238E27FC236}">
                <a16:creationId xmlns:a16="http://schemas.microsoft.com/office/drawing/2014/main" id="{7E355FD0-900C-D24E-A742-188D23A13354}"/>
              </a:ext>
            </a:extLst>
          </p:cNvPr>
          <p:cNvSpPr txBox="1"/>
          <p:nvPr/>
        </p:nvSpPr>
        <p:spPr>
          <a:xfrm>
            <a:off x="762000" y="914400"/>
            <a:ext cx="2971800" cy="461665"/>
          </a:xfrm>
          <a:prstGeom prst="rect">
            <a:avLst/>
          </a:prstGeom>
          <a:noFill/>
        </p:spPr>
        <p:txBody>
          <a:bodyPr wrap="square" rtlCol="0">
            <a:spAutoFit/>
          </a:bodyPr>
          <a:lstStyle/>
          <a:p>
            <a:r>
              <a:rPr lang="en-US" sz="2400" b="1" dirty="0"/>
              <a:t>Top 10 Centers</a:t>
            </a:r>
          </a:p>
        </p:txBody>
      </p:sp>
      <p:sp>
        <p:nvSpPr>
          <p:cNvPr id="2" name="Slide Number Placeholder 1">
            <a:extLst>
              <a:ext uri="{FF2B5EF4-FFF2-40B4-BE49-F238E27FC236}">
                <a16:creationId xmlns:a16="http://schemas.microsoft.com/office/drawing/2014/main" id="{1B577965-35CA-06FF-EA93-B25570361F44}"/>
              </a:ext>
            </a:extLst>
          </p:cNvPr>
          <p:cNvSpPr>
            <a:spLocks noGrp="1"/>
          </p:cNvSpPr>
          <p:nvPr>
            <p:ph type="sldNum" sz="quarter" idx="12"/>
          </p:nvPr>
        </p:nvSpPr>
        <p:spPr/>
        <p:txBody>
          <a:bodyPr/>
          <a:lstStyle/>
          <a:p>
            <a:fld id="{B76B49FA-22BB-44F5-8EFA-E5C56FA3907E}" type="slidenum">
              <a:rPr lang="en-US" smtClean="0"/>
              <a:pPr/>
              <a:t>11</a:t>
            </a:fld>
            <a:endParaRPr lang="en-US" dirty="0"/>
          </a:p>
        </p:txBody>
      </p:sp>
    </p:spTree>
    <p:extLst>
      <p:ext uri="{BB962C8B-B14F-4D97-AF65-F5344CB8AC3E}">
        <p14:creationId xmlns:p14="http://schemas.microsoft.com/office/powerpoint/2010/main" val="3040464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B3FE4-8EE9-2FD7-7307-4492CDFF74C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7DA8BCB-C0E1-17B2-2B18-0D9CD578FD17}"/>
              </a:ext>
            </a:extLst>
          </p:cNvPr>
          <p:cNvSpPr>
            <a:spLocks noGrp="1"/>
          </p:cNvSpPr>
          <p:nvPr>
            <p:ph type="title"/>
          </p:nvPr>
        </p:nvSpPr>
        <p:spPr>
          <a:xfrm>
            <a:off x="152400" y="76200"/>
            <a:ext cx="6858000" cy="609600"/>
          </a:xfrm>
        </p:spPr>
        <p:txBody>
          <a:bodyPr>
            <a:normAutofit/>
          </a:bodyPr>
          <a:lstStyle/>
          <a:p>
            <a:r>
              <a:rPr lang="en-US" dirty="0"/>
              <a:t>Indent Maturity </a:t>
            </a:r>
          </a:p>
        </p:txBody>
      </p:sp>
      <p:graphicFrame>
        <p:nvGraphicFramePr>
          <p:cNvPr id="3" name="Table 2">
            <a:extLst>
              <a:ext uri="{FF2B5EF4-FFF2-40B4-BE49-F238E27FC236}">
                <a16:creationId xmlns:a16="http://schemas.microsoft.com/office/drawing/2014/main" id="{867067D0-4242-8283-E0D0-177AB2375DF7}"/>
              </a:ext>
            </a:extLst>
          </p:cNvPr>
          <p:cNvGraphicFramePr>
            <a:graphicFrameLocks noGrp="1"/>
          </p:cNvGraphicFramePr>
          <p:nvPr/>
        </p:nvGraphicFramePr>
        <p:xfrm>
          <a:off x="533400" y="1600200"/>
          <a:ext cx="10515600" cy="4297680"/>
        </p:xfrm>
        <a:graphic>
          <a:graphicData uri="http://schemas.openxmlformats.org/drawingml/2006/table">
            <a:tbl>
              <a:tblPr>
                <a:tableStyleId>{616DA210-FB5B-4158-B5E0-FEB733F419BA}</a:tableStyleId>
              </a:tblPr>
              <a:tblGrid>
                <a:gridCol w="838200">
                  <a:extLst>
                    <a:ext uri="{9D8B030D-6E8A-4147-A177-3AD203B41FA5}">
                      <a16:colId xmlns:a16="http://schemas.microsoft.com/office/drawing/2014/main" val="3417504697"/>
                    </a:ext>
                  </a:extLst>
                </a:gridCol>
                <a:gridCol w="2667000">
                  <a:extLst>
                    <a:ext uri="{9D8B030D-6E8A-4147-A177-3AD203B41FA5}">
                      <a16:colId xmlns:a16="http://schemas.microsoft.com/office/drawing/2014/main" val="2530728843"/>
                    </a:ext>
                  </a:extLst>
                </a:gridCol>
                <a:gridCol w="1905000">
                  <a:extLst>
                    <a:ext uri="{9D8B030D-6E8A-4147-A177-3AD203B41FA5}">
                      <a16:colId xmlns:a16="http://schemas.microsoft.com/office/drawing/2014/main" val="4238787932"/>
                    </a:ext>
                  </a:extLst>
                </a:gridCol>
                <a:gridCol w="1600200">
                  <a:extLst>
                    <a:ext uri="{9D8B030D-6E8A-4147-A177-3AD203B41FA5}">
                      <a16:colId xmlns:a16="http://schemas.microsoft.com/office/drawing/2014/main" val="358679294"/>
                    </a:ext>
                  </a:extLst>
                </a:gridCol>
                <a:gridCol w="1752600">
                  <a:extLst>
                    <a:ext uri="{9D8B030D-6E8A-4147-A177-3AD203B41FA5}">
                      <a16:colId xmlns:a16="http://schemas.microsoft.com/office/drawing/2014/main" val="1611208422"/>
                    </a:ext>
                  </a:extLst>
                </a:gridCol>
                <a:gridCol w="1752600">
                  <a:extLst>
                    <a:ext uri="{9D8B030D-6E8A-4147-A177-3AD203B41FA5}">
                      <a16:colId xmlns:a16="http://schemas.microsoft.com/office/drawing/2014/main" val="3890711552"/>
                    </a:ext>
                  </a:extLst>
                </a:gridCol>
              </a:tblGrid>
              <a:tr h="0">
                <a:tc>
                  <a:txBody>
                    <a:bodyPr/>
                    <a:lstStyle/>
                    <a:p>
                      <a:pPr>
                        <a:buNone/>
                      </a:pPr>
                      <a:r>
                        <a:rPr lang="en-US" b="1"/>
                        <a:t>S.No.</a:t>
                      </a:r>
                      <a:endParaRPr lang="en-US"/>
                    </a:p>
                  </a:txBody>
                  <a:tcPr anchor="ctr"/>
                </a:tc>
                <a:tc>
                  <a:txBody>
                    <a:bodyPr/>
                    <a:lstStyle/>
                    <a:p>
                      <a:pPr>
                        <a:buNone/>
                      </a:pPr>
                      <a:r>
                        <a:rPr lang="en-US" b="1"/>
                        <a:t>CENTRE NAME</a:t>
                      </a:r>
                      <a:endParaRPr lang="en-US"/>
                    </a:p>
                  </a:txBody>
                  <a:tcPr anchor="ctr"/>
                </a:tc>
                <a:tc>
                  <a:txBody>
                    <a:bodyPr/>
                    <a:lstStyle/>
                    <a:p>
                      <a:pPr>
                        <a:buNone/>
                      </a:pPr>
                      <a:r>
                        <a:rPr lang="en-US" b="1"/>
                        <a:t>SOCIETY NAME</a:t>
                      </a:r>
                      <a:endParaRPr lang="en-US"/>
                    </a:p>
                  </a:txBody>
                  <a:tcPr anchor="ctr"/>
                </a:tc>
                <a:tc>
                  <a:txBody>
                    <a:bodyPr/>
                    <a:lstStyle/>
                    <a:p>
                      <a:pPr>
                        <a:buNone/>
                      </a:pPr>
                      <a:r>
                        <a:rPr lang="en-US" b="1"/>
                        <a:t>INDENT (QTL)</a:t>
                      </a:r>
                      <a:endParaRPr lang="en-US"/>
                    </a:p>
                  </a:txBody>
                  <a:tcPr anchor="ctr"/>
                </a:tc>
                <a:tc>
                  <a:txBody>
                    <a:bodyPr/>
                    <a:lstStyle/>
                    <a:p>
                      <a:pPr>
                        <a:buNone/>
                      </a:pPr>
                      <a:r>
                        <a:rPr lang="en-US" b="1"/>
                        <a:t>MATURITY %</a:t>
                      </a:r>
                      <a:endParaRPr lang="en-US"/>
                    </a:p>
                  </a:txBody>
                  <a:tcPr anchor="ctr"/>
                </a:tc>
                <a:tc>
                  <a:txBody>
                    <a:bodyPr/>
                    <a:lstStyle/>
                    <a:p>
                      <a:pPr>
                        <a:buNone/>
                      </a:pPr>
                      <a:r>
                        <a:rPr lang="en-US" b="1" dirty="0"/>
                        <a:t>Reason</a:t>
                      </a:r>
                      <a:endParaRPr lang="en-US" dirty="0"/>
                    </a:p>
                  </a:txBody>
                  <a:tcPr anchor="ctr"/>
                </a:tc>
                <a:extLst>
                  <a:ext uri="{0D108BD9-81ED-4DB2-BD59-A6C34878D82A}">
                    <a16:rowId xmlns:a16="http://schemas.microsoft.com/office/drawing/2014/main" val="824963437"/>
                  </a:ext>
                </a:extLst>
              </a:tr>
              <a:tr h="0">
                <a:tc>
                  <a:txBody>
                    <a:bodyPr/>
                    <a:lstStyle/>
                    <a:p>
                      <a:pPr>
                        <a:buNone/>
                      </a:pPr>
                      <a:r>
                        <a:rPr lang="en-US" sz="1800" baseline="0" dirty="0"/>
                        <a:t>1.</a:t>
                      </a:r>
                    </a:p>
                  </a:txBody>
                  <a:tcPr anchor="ctr"/>
                </a:tc>
                <a:tc>
                  <a:txBody>
                    <a:bodyPr/>
                    <a:lstStyle/>
                    <a:p>
                      <a:pPr algn="l" fontAlgn="b">
                        <a:buNone/>
                      </a:pPr>
                      <a:r>
                        <a:rPr lang="en-IN" sz="1800" b="0" i="0" u="none" strike="noStrike" dirty="0">
                          <a:solidFill>
                            <a:srgbClr val="000000"/>
                          </a:solidFill>
                          <a:effectLst/>
                          <a:latin typeface="Calibri body"/>
                        </a:rPr>
                        <a:t>KHAJUHABAZAR III</a:t>
                      </a:r>
                    </a:p>
                  </a:txBody>
                  <a:tcPr marL="9525" marR="9525" marT="9525" marB="0" anchor="b"/>
                </a:tc>
                <a:tc>
                  <a:txBody>
                    <a:bodyPr/>
                    <a:lstStyle/>
                    <a:p>
                      <a:pPr>
                        <a:buNone/>
                      </a:pPr>
                      <a:r>
                        <a:rPr lang="en-US" dirty="0"/>
                        <a:t>AIRA</a:t>
                      </a:r>
                    </a:p>
                  </a:txBody>
                  <a:tcPr anchor="ctr"/>
                </a:tc>
                <a:tc>
                  <a:txBody>
                    <a:bodyPr/>
                    <a:lstStyle/>
                    <a:p>
                      <a:pPr algn="r" fontAlgn="b">
                        <a:buNone/>
                      </a:pPr>
                      <a:r>
                        <a:rPr lang="en-IN" sz="1800" b="0" i="0" u="none" strike="noStrike" dirty="0">
                          <a:solidFill>
                            <a:srgbClr val="000000"/>
                          </a:solidFill>
                          <a:effectLst/>
                          <a:latin typeface="Calibri body"/>
                        </a:rPr>
                        <a:t>2178</a:t>
                      </a:r>
                    </a:p>
                  </a:txBody>
                  <a:tcPr marL="9525" marR="9525" marT="9525" marB="0" anchor="b"/>
                </a:tc>
                <a:tc>
                  <a:txBody>
                    <a:bodyPr/>
                    <a:lstStyle/>
                    <a:p>
                      <a:pPr algn="r" fontAlgn="b">
                        <a:buNone/>
                      </a:pPr>
                      <a:r>
                        <a:rPr lang="en-IN" sz="1800" b="0" i="0" u="none" strike="noStrike" dirty="0">
                          <a:solidFill>
                            <a:srgbClr val="000000"/>
                          </a:solidFill>
                          <a:effectLst/>
                          <a:latin typeface="Calibri body"/>
                        </a:rPr>
                        <a:t>6.9</a:t>
                      </a:r>
                    </a:p>
                  </a:txBody>
                  <a:tcPr marL="9525" marR="9525" marT="9525" marB="0" anchor="b"/>
                </a:tc>
                <a:tc>
                  <a:txBody>
                    <a:bodyPr/>
                    <a:lstStyle/>
                    <a:p>
                      <a:pPr>
                        <a:buNone/>
                      </a:pPr>
                      <a:r>
                        <a:rPr lang="en-US" dirty="0"/>
                        <a:t>Flood affected </a:t>
                      </a:r>
                    </a:p>
                  </a:txBody>
                  <a:tcPr anchor="ctr"/>
                </a:tc>
                <a:extLst>
                  <a:ext uri="{0D108BD9-81ED-4DB2-BD59-A6C34878D82A}">
                    <a16:rowId xmlns:a16="http://schemas.microsoft.com/office/drawing/2014/main" val="3769670305"/>
                  </a:ext>
                </a:extLst>
              </a:tr>
              <a:tr h="0">
                <a:tc>
                  <a:txBody>
                    <a:bodyPr/>
                    <a:lstStyle/>
                    <a:p>
                      <a:pPr>
                        <a:buNone/>
                      </a:pPr>
                      <a:r>
                        <a:rPr lang="en-US" sz="1800" baseline="0" dirty="0"/>
                        <a:t>2.</a:t>
                      </a:r>
                    </a:p>
                  </a:txBody>
                  <a:tcPr anchor="ctr"/>
                </a:tc>
                <a:tc>
                  <a:txBody>
                    <a:bodyPr/>
                    <a:lstStyle/>
                    <a:p>
                      <a:pPr algn="l" fontAlgn="b">
                        <a:buNone/>
                      </a:pPr>
                      <a:r>
                        <a:rPr lang="en-IN" sz="1800" b="0" i="0" u="none" strike="noStrike" dirty="0">
                          <a:solidFill>
                            <a:srgbClr val="000000"/>
                          </a:solidFill>
                          <a:effectLst/>
                          <a:latin typeface="Calibri body"/>
                        </a:rPr>
                        <a:t>GATE (MAHMOODABAD)</a:t>
                      </a:r>
                    </a:p>
                  </a:txBody>
                  <a:tcPr marL="9525" marR="9525" marT="9525" marB="0" anchor="b"/>
                </a:tc>
                <a:tc>
                  <a:txBody>
                    <a:bodyPr/>
                    <a:lstStyle/>
                    <a:p>
                      <a:pPr>
                        <a:buNone/>
                      </a:pPr>
                      <a:r>
                        <a:rPr lang="en-US" dirty="0"/>
                        <a:t>MAHMOODABAD</a:t>
                      </a:r>
                    </a:p>
                  </a:txBody>
                  <a:tcPr anchor="ctr"/>
                </a:tc>
                <a:tc>
                  <a:txBody>
                    <a:bodyPr/>
                    <a:lstStyle/>
                    <a:p>
                      <a:pPr algn="r" fontAlgn="b">
                        <a:buNone/>
                      </a:pPr>
                      <a:r>
                        <a:rPr lang="en-IN" sz="1800" b="0" i="0" u="none" strike="noStrike" dirty="0">
                          <a:solidFill>
                            <a:srgbClr val="000000"/>
                          </a:solidFill>
                          <a:effectLst/>
                          <a:latin typeface="Calibri body"/>
                        </a:rPr>
                        <a:t>3528</a:t>
                      </a:r>
                    </a:p>
                  </a:txBody>
                  <a:tcPr marL="9525" marR="9525" marT="9525" marB="0" anchor="b"/>
                </a:tc>
                <a:tc>
                  <a:txBody>
                    <a:bodyPr/>
                    <a:lstStyle/>
                    <a:p>
                      <a:pPr algn="r" fontAlgn="b">
                        <a:buNone/>
                      </a:pPr>
                      <a:r>
                        <a:rPr lang="en-IN" sz="1800" b="0" i="0" u="none" strike="noStrike">
                          <a:solidFill>
                            <a:srgbClr val="000000"/>
                          </a:solidFill>
                          <a:effectLst/>
                          <a:latin typeface="Calibri body"/>
                        </a:rPr>
                        <a:t>8.1</a:t>
                      </a: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Flood affected </a:t>
                      </a:r>
                    </a:p>
                  </a:txBody>
                  <a:tcPr anchor="ctr"/>
                </a:tc>
                <a:extLst>
                  <a:ext uri="{0D108BD9-81ED-4DB2-BD59-A6C34878D82A}">
                    <a16:rowId xmlns:a16="http://schemas.microsoft.com/office/drawing/2014/main" val="1798641553"/>
                  </a:ext>
                </a:extLst>
              </a:tr>
              <a:tr h="0">
                <a:tc>
                  <a:txBody>
                    <a:bodyPr/>
                    <a:lstStyle/>
                    <a:p>
                      <a:pPr>
                        <a:buNone/>
                      </a:pPr>
                      <a:r>
                        <a:rPr lang="en-US" sz="1800" dirty="0"/>
                        <a:t>3.</a:t>
                      </a:r>
                    </a:p>
                  </a:txBody>
                  <a:tcPr anchor="ctr"/>
                </a:tc>
                <a:tc>
                  <a:txBody>
                    <a:bodyPr/>
                    <a:lstStyle/>
                    <a:p>
                      <a:pPr algn="l" fontAlgn="b">
                        <a:buNone/>
                      </a:pPr>
                      <a:r>
                        <a:rPr lang="en-IN" sz="1800" b="0" i="0" u="none" strike="noStrike" dirty="0">
                          <a:solidFill>
                            <a:srgbClr val="000000"/>
                          </a:solidFill>
                          <a:effectLst/>
                          <a:latin typeface="Calibri body"/>
                        </a:rPr>
                        <a:t>JUNGLE MATERA</a:t>
                      </a:r>
                    </a:p>
                  </a:txBody>
                  <a:tcPr marL="9525" marR="9525" marT="9525" marB="0" anchor="b"/>
                </a:tc>
                <a:tc>
                  <a:txBody>
                    <a:bodyPr/>
                    <a:lstStyle/>
                    <a:p>
                      <a:pPr>
                        <a:buNone/>
                      </a:pPr>
                      <a:r>
                        <a:rPr lang="en-US" dirty="0"/>
                        <a:t>AIRA</a:t>
                      </a:r>
                    </a:p>
                  </a:txBody>
                  <a:tcPr anchor="ctr"/>
                </a:tc>
                <a:tc>
                  <a:txBody>
                    <a:bodyPr/>
                    <a:lstStyle/>
                    <a:p>
                      <a:pPr algn="r" fontAlgn="b">
                        <a:buNone/>
                      </a:pPr>
                      <a:r>
                        <a:rPr lang="en-IN" sz="1800" b="0" i="0" u="none" strike="noStrike">
                          <a:solidFill>
                            <a:srgbClr val="000000"/>
                          </a:solidFill>
                          <a:effectLst/>
                          <a:latin typeface="Calibri body"/>
                        </a:rPr>
                        <a:t>810</a:t>
                      </a:r>
                    </a:p>
                  </a:txBody>
                  <a:tcPr marL="9525" marR="9525" marT="9525" marB="0" anchor="b"/>
                </a:tc>
                <a:tc>
                  <a:txBody>
                    <a:bodyPr/>
                    <a:lstStyle/>
                    <a:p>
                      <a:pPr algn="r" fontAlgn="b">
                        <a:buNone/>
                      </a:pPr>
                      <a:r>
                        <a:rPr lang="en-IN" sz="1800" b="0" i="0" u="none" strike="noStrike" dirty="0">
                          <a:solidFill>
                            <a:srgbClr val="000000"/>
                          </a:solidFill>
                          <a:effectLst/>
                          <a:latin typeface="Calibri body"/>
                        </a:rPr>
                        <a:t>8.1</a:t>
                      </a:r>
                    </a:p>
                  </a:txBody>
                  <a:tcPr marL="9525" marR="9525" marT="9525" marB="0" anchor="b"/>
                </a:tc>
                <a:tc>
                  <a:txBody>
                    <a:bodyPr/>
                    <a:lstStyle/>
                    <a:p>
                      <a:pPr>
                        <a:buNone/>
                      </a:pPr>
                      <a:r>
                        <a:rPr lang="en-US" dirty="0"/>
                        <a:t>Bad road</a:t>
                      </a:r>
                    </a:p>
                  </a:txBody>
                  <a:tcPr anchor="ctr"/>
                </a:tc>
                <a:extLst>
                  <a:ext uri="{0D108BD9-81ED-4DB2-BD59-A6C34878D82A}">
                    <a16:rowId xmlns:a16="http://schemas.microsoft.com/office/drawing/2014/main" val="3723534314"/>
                  </a:ext>
                </a:extLst>
              </a:tr>
              <a:tr h="0">
                <a:tc>
                  <a:txBody>
                    <a:bodyPr/>
                    <a:lstStyle/>
                    <a:p>
                      <a:pPr>
                        <a:buNone/>
                      </a:pPr>
                      <a:r>
                        <a:rPr lang="en-US" sz="1800" dirty="0"/>
                        <a:t>4.</a:t>
                      </a:r>
                    </a:p>
                  </a:txBody>
                  <a:tcPr anchor="ctr"/>
                </a:tc>
                <a:tc>
                  <a:txBody>
                    <a:bodyPr/>
                    <a:lstStyle/>
                    <a:p>
                      <a:pPr algn="l" fontAlgn="b">
                        <a:buNone/>
                      </a:pPr>
                      <a:r>
                        <a:rPr lang="en-IN" sz="1800" b="0" i="0" u="none" strike="noStrike" dirty="0">
                          <a:solidFill>
                            <a:srgbClr val="000000"/>
                          </a:solidFill>
                          <a:effectLst/>
                          <a:latin typeface="Calibri body"/>
                        </a:rPr>
                        <a:t>NAYANPUR - III</a:t>
                      </a:r>
                    </a:p>
                  </a:txBody>
                  <a:tcPr marL="9525" marR="9525" marT="9525" marB="0" anchor="b"/>
                </a:tc>
                <a:tc>
                  <a:txBody>
                    <a:bodyPr/>
                    <a:lstStyle/>
                    <a:p>
                      <a:pPr>
                        <a:buNone/>
                      </a:pPr>
                      <a:r>
                        <a:rPr lang="en-US" dirty="0"/>
                        <a:t>AIRA</a:t>
                      </a:r>
                    </a:p>
                  </a:txBody>
                  <a:tcPr anchor="ctr"/>
                </a:tc>
                <a:tc>
                  <a:txBody>
                    <a:bodyPr/>
                    <a:lstStyle/>
                    <a:p>
                      <a:pPr algn="r" fontAlgn="b">
                        <a:buNone/>
                      </a:pPr>
                      <a:r>
                        <a:rPr lang="en-IN" sz="1800" b="0" i="0" u="none" strike="noStrike">
                          <a:solidFill>
                            <a:srgbClr val="000000"/>
                          </a:solidFill>
                          <a:effectLst/>
                          <a:latin typeface="Calibri body"/>
                        </a:rPr>
                        <a:t>4068</a:t>
                      </a:r>
                    </a:p>
                  </a:txBody>
                  <a:tcPr marL="9525" marR="9525" marT="9525" marB="0" anchor="b"/>
                </a:tc>
                <a:tc>
                  <a:txBody>
                    <a:bodyPr/>
                    <a:lstStyle/>
                    <a:p>
                      <a:pPr algn="r" fontAlgn="b">
                        <a:buNone/>
                      </a:pPr>
                      <a:r>
                        <a:rPr lang="en-IN" sz="1800" b="0" i="0" u="none" strike="noStrike" dirty="0">
                          <a:solidFill>
                            <a:srgbClr val="000000"/>
                          </a:solidFill>
                          <a:effectLst/>
                          <a:latin typeface="Calibri body"/>
                        </a:rPr>
                        <a:t>8.8</a:t>
                      </a:r>
                    </a:p>
                  </a:txBody>
                  <a:tcPr marL="9525" marR="9525" marT="9525" marB="0" anchor="b"/>
                </a:tc>
                <a:tc>
                  <a:txBody>
                    <a:bodyPr/>
                    <a:lstStyle/>
                    <a:p>
                      <a:pPr>
                        <a:buNone/>
                      </a:pPr>
                      <a:r>
                        <a:rPr lang="en-US" dirty="0"/>
                        <a:t>Flood affected </a:t>
                      </a:r>
                    </a:p>
                  </a:txBody>
                  <a:tcPr anchor="ctr"/>
                </a:tc>
                <a:extLst>
                  <a:ext uri="{0D108BD9-81ED-4DB2-BD59-A6C34878D82A}">
                    <a16:rowId xmlns:a16="http://schemas.microsoft.com/office/drawing/2014/main" val="817788751"/>
                  </a:ext>
                </a:extLst>
              </a:tr>
              <a:tr h="0">
                <a:tc>
                  <a:txBody>
                    <a:bodyPr/>
                    <a:lstStyle/>
                    <a:p>
                      <a:pPr>
                        <a:buNone/>
                      </a:pPr>
                      <a:r>
                        <a:rPr lang="en-US" sz="1800" dirty="0"/>
                        <a:t>5.</a:t>
                      </a:r>
                    </a:p>
                  </a:txBody>
                  <a:tcPr anchor="ctr"/>
                </a:tc>
                <a:tc>
                  <a:txBody>
                    <a:bodyPr/>
                    <a:lstStyle/>
                    <a:p>
                      <a:pPr algn="l" fontAlgn="b">
                        <a:buNone/>
                      </a:pPr>
                      <a:r>
                        <a:rPr lang="en-IN" sz="1800" b="0" i="0" u="none" strike="noStrike" dirty="0">
                          <a:solidFill>
                            <a:srgbClr val="000000"/>
                          </a:solidFill>
                          <a:effectLst/>
                          <a:latin typeface="Calibri body"/>
                        </a:rPr>
                        <a:t>MILIK / KHAJUHABAZAR</a:t>
                      </a:r>
                    </a:p>
                  </a:txBody>
                  <a:tcPr marL="9525" marR="9525" marT="9525" marB="0" anchor="b"/>
                </a:tc>
                <a:tc>
                  <a:txBody>
                    <a:bodyPr/>
                    <a:lstStyle/>
                    <a:p>
                      <a:pPr>
                        <a:buNone/>
                      </a:pPr>
                      <a:r>
                        <a:rPr lang="en-US" dirty="0"/>
                        <a:t>AIRA</a:t>
                      </a:r>
                    </a:p>
                  </a:txBody>
                  <a:tcPr anchor="ctr"/>
                </a:tc>
                <a:tc>
                  <a:txBody>
                    <a:bodyPr/>
                    <a:lstStyle/>
                    <a:p>
                      <a:pPr algn="r" fontAlgn="b">
                        <a:buNone/>
                      </a:pPr>
                      <a:r>
                        <a:rPr lang="en-IN" sz="1800" b="0" i="0" u="none" strike="noStrike">
                          <a:solidFill>
                            <a:srgbClr val="000000"/>
                          </a:solidFill>
                          <a:effectLst/>
                          <a:latin typeface="Calibri body"/>
                        </a:rPr>
                        <a:t>1681</a:t>
                      </a:r>
                    </a:p>
                  </a:txBody>
                  <a:tcPr marL="9525" marR="9525" marT="9525" marB="0" anchor="b"/>
                </a:tc>
                <a:tc>
                  <a:txBody>
                    <a:bodyPr/>
                    <a:lstStyle/>
                    <a:p>
                      <a:pPr algn="r" fontAlgn="b">
                        <a:buNone/>
                      </a:pPr>
                      <a:r>
                        <a:rPr lang="en-IN" sz="1800" b="0" i="0" u="none" strike="noStrike" dirty="0">
                          <a:solidFill>
                            <a:srgbClr val="000000"/>
                          </a:solidFill>
                          <a:effectLst/>
                          <a:latin typeface="Calibri body"/>
                        </a:rPr>
                        <a:t>9</a:t>
                      </a: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Flood affected </a:t>
                      </a:r>
                    </a:p>
                  </a:txBody>
                  <a:tcPr anchor="ctr"/>
                </a:tc>
                <a:extLst>
                  <a:ext uri="{0D108BD9-81ED-4DB2-BD59-A6C34878D82A}">
                    <a16:rowId xmlns:a16="http://schemas.microsoft.com/office/drawing/2014/main" val="4211344581"/>
                  </a:ext>
                </a:extLst>
              </a:tr>
              <a:tr h="0">
                <a:tc>
                  <a:txBody>
                    <a:bodyPr/>
                    <a:lstStyle/>
                    <a:p>
                      <a:pPr>
                        <a:buNone/>
                      </a:pPr>
                      <a:r>
                        <a:rPr lang="en-US" sz="1800" dirty="0"/>
                        <a:t>6.</a:t>
                      </a:r>
                    </a:p>
                  </a:txBody>
                  <a:tcPr anchor="ctr"/>
                </a:tc>
                <a:tc>
                  <a:txBody>
                    <a:bodyPr/>
                    <a:lstStyle/>
                    <a:p>
                      <a:pPr algn="l" fontAlgn="b">
                        <a:buNone/>
                      </a:pPr>
                      <a:r>
                        <a:rPr lang="en-IN" sz="1800" b="0" i="0" u="none" strike="noStrike" dirty="0">
                          <a:solidFill>
                            <a:srgbClr val="000000"/>
                          </a:solidFill>
                          <a:effectLst/>
                          <a:latin typeface="Calibri body"/>
                        </a:rPr>
                        <a:t>KIRATIPURVA - IV</a:t>
                      </a:r>
                    </a:p>
                  </a:txBody>
                  <a:tcPr marL="9525" marR="9525" marT="9525" marB="0" anchor="b"/>
                </a:tc>
                <a:tc>
                  <a:txBody>
                    <a:bodyPr/>
                    <a:lstStyle/>
                    <a:p>
                      <a:pPr>
                        <a:buNone/>
                      </a:pPr>
                      <a:r>
                        <a:rPr lang="en-US" dirty="0"/>
                        <a:t>AIRA</a:t>
                      </a:r>
                    </a:p>
                  </a:txBody>
                  <a:tcPr anchor="ctr"/>
                </a:tc>
                <a:tc>
                  <a:txBody>
                    <a:bodyPr/>
                    <a:lstStyle/>
                    <a:p>
                      <a:pPr algn="r" fontAlgn="b">
                        <a:buNone/>
                      </a:pPr>
                      <a:r>
                        <a:rPr lang="en-IN" sz="1800" b="0" i="0" u="none" strike="noStrike">
                          <a:solidFill>
                            <a:srgbClr val="000000"/>
                          </a:solidFill>
                          <a:effectLst/>
                          <a:latin typeface="Calibri body"/>
                        </a:rPr>
                        <a:t>1359</a:t>
                      </a:r>
                    </a:p>
                  </a:txBody>
                  <a:tcPr marL="9525" marR="9525" marT="9525" marB="0" anchor="b"/>
                </a:tc>
                <a:tc>
                  <a:txBody>
                    <a:bodyPr/>
                    <a:lstStyle/>
                    <a:p>
                      <a:pPr algn="r" fontAlgn="b">
                        <a:buNone/>
                      </a:pPr>
                      <a:r>
                        <a:rPr lang="en-IN" sz="1800" b="0" i="0" u="none" strike="noStrike" dirty="0">
                          <a:solidFill>
                            <a:srgbClr val="000000"/>
                          </a:solidFill>
                          <a:effectLst/>
                          <a:latin typeface="Calibri body"/>
                        </a:rPr>
                        <a:t>9.3</a:t>
                      </a:r>
                    </a:p>
                  </a:txBody>
                  <a:tcPr marL="9525" marR="9525" marT="9525" marB="0" anchor="b"/>
                </a:tc>
                <a:tc>
                  <a:txBody>
                    <a:bodyPr/>
                    <a:lstStyle/>
                    <a:p>
                      <a:pPr>
                        <a:buNone/>
                      </a:pPr>
                      <a:r>
                        <a:rPr lang="en-US" dirty="0"/>
                        <a:t>Late operated</a:t>
                      </a:r>
                    </a:p>
                  </a:txBody>
                  <a:tcPr anchor="ctr"/>
                </a:tc>
                <a:extLst>
                  <a:ext uri="{0D108BD9-81ED-4DB2-BD59-A6C34878D82A}">
                    <a16:rowId xmlns:a16="http://schemas.microsoft.com/office/drawing/2014/main" val="1716292540"/>
                  </a:ext>
                </a:extLst>
              </a:tr>
              <a:tr h="0">
                <a:tc>
                  <a:txBody>
                    <a:bodyPr/>
                    <a:lstStyle/>
                    <a:p>
                      <a:pPr>
                        <a:buNone/>
                      </a:pPr>
                      <a:r>
                        <a:rPr lang="en-US" sz="1800" dirty="0"/>
                        <a:t>7.</a:t>
                      </a:r>
                    </a:p>
                  </a:txBody>
                  <a:tcPr anchor="ctr"/>
                </a:tc>
                <a:tc>
                  <a:txBody>
                    <a:bodyPr/>
                    <a:lstStyle/>
                    <a:p>
                      <a:pPr algn="l" fontAlgn="b">
                        <a:buNone/>
                      </a:pPr>
                      <a:r>
                        <a:rPr lang="en-IN" sz="1800" b="0" i="0" u="none" strike="noStrike" dirty="0">
                          <a:solidFill>
                            <a:srgbClr val="000000"/>
                          </a:solidFill>
                          <a:effectLst/>
                          <a:latin typeface="Calibri body"/>
                        </a:rPr>
                        <a:t>MISHIRGAON</a:t>
                      </a:r>
                    </a:p>
                  </a:txBody>
                  <a:tcPr marL="9525" marR="9525" marT="9525" marB="0" anchor="b"/>
                </a:tc>
                <a:tc>
                  <a:txBody>
                    <a:bodyPr/>
                    <a:lstStyle/>
                    <a:p>
                      <a:pPr>
                        <a:buNone/>
                      </a:pPr>
                      <a:r>
                        <a:rPr lang="en-US" dirty="0"/>
                        <a:t>AIRA</a:t>
                      </a:r>
                    </a:p>
                  </a:txBody>
                  <a:tcPr anchor="ctr"/>
                </a:tc>
                <a:tc>
                  <a:txBody>
                    <a:bodyPr/>
                    <a:lstStyle/>
                    <a:p>
                      <a:pPr algn="r" fontAlgn="b">
                        <a:buNone/>
                      </a:pPr>
                      <a:r>
                        <a:rPr lang="en-IN" sz="1800" b="0" i="0" u="none" strike="noStrike">
                          <a:solidFill>
                            <a:srgbClr val="000000"/>
                          </a:solidFill>
                          <a:effectLst/>
                          <a:latin typeface="Calibri body"/>
                        </a:rPr>
                        <a:t>2268</a:t>
                      </a:r>
                    </a:p>
                  </a:txBody>
                  <a:tcPr marL="9525" marR="9525" marT="9525" marB="0" anchor="b"/>
                </a:tc>
                <a:tc>
                  <a:txBody>
                    <a:bodyPr/>
                    <a:lstStyle/>
                    <a:p>
                      <a:pPr algn="r" fontAlgn="b">
                        <a:buNone/>
                      </a:pPr>
                      <a:r>
                        <a:rPr lang="en-IN" sz="1800" b="0" i="0" u="none" strike="noStrike" dirty="0">
                          <a:solidFill>
                            <a:srgbClr val="000000"/>
                          </a:solidFill>
                          <a:effectLst/>
                          <a:latin typeface="Calibri body"/>
                        </a:rPr>
                        <a:t>9.3</a:t>
                      </a:r>
                    </a:p>
                  </a:txBody>
                  <a:tcPr marL="9525" marR="9525" marT="9525" marB="0" anchor="b"/>
                </a:tc>
                <a:tc>
                  <a:txBody>
                    <a:bodyPr/>
                    <a:lstStyle/>
                    <a:p>
                      <a:pPr>
                        <a:buNone/>
                      </a:pPr>
                      <a:r>
                        <a:rPr lang="en-US" dirty="0" err="1"/>
                        <a:t>Labour</a:t>
                      </a:r>
                      <a:r>
                        <a:rPr lang="en-US" dirty="0"/>
                        <a:t> problem</a:t>
                      </a:r>
                    </a:p>
                  </a:txBody>
                  <a:tcPr anchor="ctr"/>
                </a:tc>
                <a:extLst>
                  <a:ext uri="{0D108BD9-81ED-4DB2-BD59-A6C34878D82A}">
                    <a16:rowId xmlns:a16="http://schemas.microsoft.com/office/drawing/2014/main" val="2079499662"/>
                  </a:ext>
                </a:extLst>
              </a:tr>
              <a:tr h="0">
                <a:tc>
                  <a:txBody>
                    <a:bodyPr/>
                    <a:lstStyle/>
                    <a:p>
                      <a:pPr>
                        <a:buNone/>
                      </a:pPr>
                      <a:r>
                        <a:rPr lang="en-US" sz="1800" dirty="0"/>
                        <a:t>8.</a:t>
                      </a:r>
                    </a:p>
                  </a:txBody>
                  <a:tcPr anchor="ctr"/>
                </a:tc>
                <a:tc>
                  <a:txBody>
                    <a:bodyPr/>
                    <a:lstStyle/>
                    <a:p>
                      <a:pPr algn="l" fontAlgn="b">
                        <a:buNone/>
                      </a:pPr>
                      <a:r>
                        <a:rPr lang="en-IN" sz="1800" b="0" i="0" u="none" strike="noStrike" dirty="0">
                          <a:solidFill>
                            <a:srgbClr val="000000"/>
                          </a:solidFill>
                          <a:effectLst/>
                          <a:latin typeface="Calibri body"/>
                        </a:rPr>
                        <a:t>DHARAMPUR SEMRI</a:t>
                      </a:r>
                    </a:p>
                  </a:txBody>
                  <a:tcPr marL="9525" marR="9525" marT="9525" marB="0" anchor="b"/>
                </a:tc>
                <a:tc>
                  <a:txBody>
                    <a:bodyPr/>
                    <a:lstStyle/>
                    <a:p>
                      <a:pPr>
                        <a:buNone/>
                      </a:pPr>
                      <a:r>
                        <a:rPr lang="en-US" dirty="0"/>
                        <a:t>NANAPARA</a:t>
                      </a:r>
                    </a:p>
                  </a:txBody>
                  <a:tcPr anchor="ctr"/>
                </a:tc>
                <a:tc>
                  <a:txBody>
                    <a:bodyPr/>
                    <a:lstStyle/>
                    <a:p>
                      <a:pPr algn="r" fontAlgn="b">
                        <a:buNone/>
                      </a:pPr>
                      <a:r>
                        <a:rPr lang="en-IN" sz="1800" b="0" i="0" u="none" strike="noStrike">
                          <a:solidFill>
                            <a:srgbClr val="000000"/>
                          </a:solidFill>
                          <a:effectLst/>
                          <a:latin typeface="Calibri body"/>
                        </a:rPr>
                        <a:t>1431</a:t>
                      </a:r>
                    </a:p>
                  </a:txBody>
                  <a:tcPr marL="9525" marR="9525" marT="9525" marB="0" anchor="b"/>
                </a:tc>
                <a:tc>
                  <a:txBody>
                    <a:bodyPr/>
                    <a:lstStyle/>
                    <a:p>
                      <a:pPr algn="r" fontAlgn="b">
                        <a:buNone/>
                      </a:pPr>
                      <a:r>
                        <a:rPr lang="en-IN" sz="1800" b="0" i="0" u="none" strike="noStrike" dirty="0">
                          <a:solidFill>
                            <a:srgbClr val="000000"/>
                          </a:solidFill>
                          <a:effectLst/>
                          <a:latin typeface="Calibri body"/>
                        </a:rPr>
                        <a:t>9.4</a:t>
                      </a:r>
                    </a:p>
                  </a:txBody>
                  <a:tcPr marL="9525" marR="9525" marT="9525" marB="0" anchor="b"/>
                </a:tc>
                <a:tc>
                  <a:txBody>
                    <a:bodyPr/>
                    <a:lstStyle/>
                    <a:p>
                      <a:pPr>
                        <a:buNone/>
                      </a:pPr>
                      <a:r>
                        <a:rPr lang="en-US" dirty="0"/>
                        <a:t>Transport problem</a:t>
                      </a:r>
                    </a:p>
                  </a:txBody>
                  <a:tcPr anchor="ctr"/>
                </a:tc>
                <a:extLst>
                  <a:ext uri="{0D108BD9-81ED-4DB2-BD59-A6C34878D82A}">
                    <a16:rowId xmlns:a16="http://schemas.microsoft.com/office/drawing/2014/main" val="2923387389"/>
                  </a:ext>
                </a:extLst>
              </a:tr>
              <a:tr h="0">
                <a:tc>
                  <a:txBody>
                    <a:bodyPr/>
                    <a:lstStyle/>
                    <a:p>
                      <a:pPr>
                        <a:buNone/>
                      </a:pPr>
                      <a:r>
                        <a:rPr lang="en-US" sz="1800" dirty="0"/>
                        <a:t>9.</a:t>
                      </a:r>
                    </a:p>
                  </a:txBody>
                  <a:tcPr anchor="ctr"/>
                </a:tc>
                <a:tc>
                  <a:txBody>
                    <a:bodyPr/>
                    <a:lstStyle/>
                    <a:p>
                      <a:pPr algn="l" fontAlgn="b">
                        <a:buNone/>
                      </a:pPr>
                      <a:r>
                        <a:rPr lang="en-IN" sz="1800" b="0" i="0" u="none" strike="noStrike" dirty="0">
                          <a:solidFill>
                            <a:srgbClr val="000000"/>
                          </a:solidFill>
                          <a:effectLst/>
                          <a:latin typeface="Calibri body"/>
                        </a:rPr>
                        <a:t>DURGAPUR PADARI</a:t>
                      </a:r>
                    </a:p>
                  </a:txBody>
                  <a:tcPr marL="9525" marR="9525" marT="9525" marB="0" anchor="b"/>
                </a:tc>
                <a:tc>
                  <a:txBody>
                    <a:bodyPr/>
                    <a:lstStyle/>
                    <a:p>
                      <a:pPr>
                        <a:buNone/>
                      </a:pPr>
                      <a:r>
                        <a:rPr lang="en-US" dirty="0"/>
                        <a:t>AIRA</a:t>
                      </a:r>
                    </a:p>
                  </a:txBody>
                  <a:tcPr anchor="ctr"/>
                </a:tc>
                <a:tc>
                  <a:txBody>
                    <a:bodyPr/>
                    <a:lstStyle/>
                    <a:p>
                      <a:pPr algn="r" fontAlgn="b">
                        <a:buNone/>
                      </a:pPr>
                      <a:r>
                        <a:rPr lang="en-IN" sz="1800" b="0" i="0" u="none" strike="noStrike">
                          <a:solidFill>
                            <a:srgbClr val="000000"/>
                          </a:solidFill>
                          <a:effectLst/>
                          <a:latin typeface="Calibri body"/>
                        </a:rPr>
                        <a:t>2619</a:t>
                      </a:r>
                    </a:p>
                  </a:txBody>
                  <a:tcPr marL="9525" marR="9525" marT="9525" marB="0" anchor="b"/>
                </a:tc>
                <a:tc>
                  <a:txBody>
                    <a:bodyPr/>
                    <a:lstStyle/>
                    <a:p>
                      <a:pPr algn="r" fontAlgn="b">
                        <a:buNone/>
                      </a:pPr>
                      <a:r>
                        <a:rPr lang="en-IN" sz="1800" b="0" i="0" u="none" strike="noStrike" dirty="0">
                          <a:solidFill>
                            <a:srgbClr val="000000"/>
                          </a:solidFill>
                          <a:effectLst/>
                          <a:latin typeface="Calibri body"/>
                        </a:rPr>
                        <a:t>9.9</a:t>
                      </a:r>
                    </a:p>
                  </a:txBody>
                  <a:tcPr marL="9525" marR="9525" marT="9525" marB="0" anchor="b"/>
                </a:tc>
                <a:tc>
                  <a:txBody>
                    <a:bodyPr/>
                    <a:lstStyle/>
                    <a:p>
                      <a:pPr>
                        <a:buNone/>
                      </a:pPr>
                      <a:r>
                        <a:rPr lang="en-US" dirty="0" err="1"/>
                        <a:t>Labour</a:t>
                      </a:r>
                      <a:r>
                        <a:rPr lang="en-US" dirty="0"/>
                        <a:t> problem</a:t>
                      </a:r>
                    </a:p>
                  </a:txBody>
                  <a:tcPr anchor="ctr"/>
                </a:tc>
                <a:extLst>
                  <a:ext uri="{0D108BD9-81ED-4DB2-BD59-A6C34878D82A}">
                    <a16:rowId xmlns:a16="http://schemas.microsoft.com/office/drawing/2014/main" val="4127889245"/>
                  </a:ext>
                </a:extLst>
              </a:tr>
              <a:tr h="0">
                <a:tc>
                  <a:txBody>
                    <a:bodyPr/>
                    <a:lstStyle/>
                    <a:p>
                      <a:pPr>
                        <a:buNone/>
                      </a:pPr>
                      <a:r>
                        <a:rPr lang="en-US" sz="1800" dirty="0"/>
                        <a:t>10.</a:t>
                      </a:r>
                    </a:p>
                  </a:txBody>
                  <a:tcPr anchor="ctr"/>
                </a:tc>
                <a:tc>
                  <a:txBody>
                    <a:bodyPr/>
                    <a:lstStyle/>
                    <a:p>
                      <a:pPr algn="l" fontAlgn="b">
                        <a:buNone/>
                      </a:pPr>
                      <a:r>
                        <a:rPr lang="en-IN" sz="1800" b="0" i="0" u="none" strike="noStrike" dirty="0">
                          <a:solidFill>
                            <a:srgbClr val="000000"/>
                          </a:solidFill>
                          <a:effectLst/>
                          <a:latin typeface="Calibri body"/>
                        </a:rPr>
                        <a:t>KATUALI</a:t>
                      </a:r>
                    </a:p>
                  </a:txBody>
                  <a:tcPr marL="9525" marR="9525" marT="9525" marB="0" anchor="b"/>
                </a:tc>
                <a:tc>
                  <a:txBody>
                    <a:bodyPr/>
                    <a:lstStyle/>
                    <a:p>
                      <a:pPr>
                        <a:buNone/>
                      </a:pPr>
                      <a:r>
                        <a:rPr lang="en-US" dirty="0"/>
                        <a:t>AIRA</a:t>
                      </a:r>
                    </a:p>
                  </a:txBody>
                  <a:tcPr anchor="ctr"/>
                </a:tc>
                <a:tc>
                  <a:txBody>
                    <a:bodyPr/>
                    <a:lstStyle/>
                    <a:p>
                      <a:pPr algn="r" fontAlgn="b">
                        <a:buNone/>
                      </a:pPr>
                      <a:r>
                        <a:rPr lang="en-IN" sz="1800" b="0" i="0" u="none" strike="noStrike" dirty="0">
                          <a:solidFill>
                            <a:srgbClr val="000000"/>
                          </a:solidFill>
                          <a:effectLst/>
                          <a:latin typeface="Calibri body"/>
                        </a:rPr>
                        <a:t>2322</a:t>
                      </a:r>
                    </a:p>
                  </a:txBody>
                  <a:tcPr marL="9525" marR="9525" marT="9525" marB="0" anchor="b"/>
                </a:tc>
                <a:tc>
                  <a:txBody>
                    <a:bodyPr/>
                    <a:lstStyle/>
                    <a:p>
                      <a:pPr algn="r" fontAlgn="b">
                        <a:buNone/>
                      </a:pPr>
                      <a:r>
                        <a:rPr lang="en-IN" sz="1800" b="0" i="0" u="none" strike="noStrike" dirty="0">
                          <a:solidFill>
                            <a:srgbClr val="000000"/>
                          </a:solidFill>
                          <a:effectLst/>
                          <a:latin typeface="Calibri body"/>
                        </a:rPr>
                        <a:t>10.2</a:t>
                      </a:r>
                    </a:p>
                  </a:txBody>
                  <a:tcPr marL="9525" marR="9525" marT="9525" marB="0" anchor="b"/>
                </a:tc>
                <a:tc>
                  <a:txBody>
                    <a:bodyPr/>
                    <a:lstStyle/>
                    <a:p>
                      <a:pPr>
                        <a:buNone/>
                      </a:pPr>
                      <a:r>
                        <a:rPr lang="en-US" dirty="0"/>
                        <a:t>Transport</a:t>
                      </a:r>
                    </a:p>
                  </a:txBody>
                  <a:tcPr anchor="ctr"/>
                </a:tc>
                <a:extLst>
                  <a:ext uri="{0D108BD9-81ED-4DB2-BD59-A6C34878D82A}">
                    <a16:rowId xmlns:a16="http://schemas.microsoft.com/office/drawing/2014/main" val="2074555062"/>
                  </a:ext>
                </a:extLst>
              </a:tr>
            </a:tbl>
          </a:graphicData>
        </a:graphic>
      </p:graphicFrame>
      <p:sp>
        <p:nvSpPr>
          <p:cNvPr id="4" name="TextBox 3">
            <a:extLst>
              <a:ext uri="{FF2B5EF4-FFF2-40B4-BE49-F238E27FC236}">
                <a16:creationId xmlns:a16="http://schemas.microsoft.com/office/drawing/2014/main" id="{563D8CE5-4E18-7C75-77CB-63399831B91A}"/>
              </a:ext>
            </a:extLst>
          </p:cNvPr>
          <p:cNvSpPr txBox="1"/>
          <p:nvPr/>
        </p:nvSpPr>
        <p:spPr>
          <a:xfrm>
            <a:off x="762000" y="914400"/>
            <a:ext cx="2971800" cy="461665"/>
          </a:xfrm>
          <a:prstGeom prst="rect">
            <a:avLst/>
          </a:prstGeom>
          <a:noFill/>
        </p:spPr>
        <p:txBody>
          <a:bodyPr wrap="square" rtlCol="0">
            <a:spAutoFit/>
          </a:bodyPr>
          <a:lstStyle/>
          <a:p>
            <a:r>
              <a:rPr lang="en-US" sz="2400" b="1" dirty="0"/>
              <a:t>Bottom 10 Centers</a:t>
            </a:r>
          </a:p>
        </p:txBody>
      </p:sp>
      <p:sp>
        <p:nvSpPr>
          <p:cNvPr id="2" name="Slide Number Placeholder 1">
            <a:extLst>
              <a:ext uri="{FF2B5EF4-FFF2-40B4-BE49-F238E27FC236}">
                <a16:creationId xmlns:a16="http://schemas.microsoft.com/office/drawing/2014/main" id="{72CE15A3-41A2-C95E-68CA-641C04662E25}"/>
              </a:ext>
            </a:extLst>
          </p:cNvPr>
          <p:cNvSpPr>
            <a:spLocks noGrp="1"/>
          </p:cNvSpPr>
          <p:nvPr>
            <p:ph type="sldNum" sz="quarter" idx="12"/>
          </p:nvPr>
        </p:nvSpPr>
        <p:spPr/>
        <p:txBody>
          <a:bodyPr/>
          <a:lstStyle/>
          <a:p>
            <a:fld id="{B76B49FA-22BB-44F5-8EFA-E5C56FA3907E}" type="slidenum">
              <a:rPr lang="en-US" smtClean="0"/>
              <a:pPr/>
              <a:t>12</a:t>
            </a:fld>
            <a:endParaRPr lang="en-US" dirty="0"/>
          </a:p>
        </p:txBody>
      </p:sp>
    </p:spTree>
    <p:extLst>
      <p:ext uri="{BB962C8B-B14F-4D97-AF65-F5344CB8AC3E}">
        <p14:creationId xmlns:p14="http://schemas.microsoft.com/office/powerpoint/2010/main" val="3249971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61F52-6DA7-C7E3-FFDF-551EA93300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BD1702-8AF0-698C-621D-50E77D3B4F8A}"/>
              </a:ext>
            </a:extLst>
          </p:cNvPr>
          <p:cNvSpPr>
            <a:spLocks noGrp="1"/>
          </p:cNvSpPr>
          <p:nvPr>
            <p:ph type="title"/>
          </p:nvPr>
        </p:nvSpPr>
        <p:spPr>
          <a:xfrm>
            <a:off x="152400" y="76200"/>
            <a:ext cx="10210800" cy="609600"/>
          </a:xfrm>
        </p:spPr>
        <p:txBody>
          <a:bodyPr>
            <a:noAutofit/>
          </a:bodyPr>
          <a:lstStyle/>
          <a:p>
            <a:r>
              <a:rPr lang="en-US" sz="2400" dirty="0"/>
              <a:t>Average Vehicle Holding time at Purchase Center</a:t>
            </a:r>
          </a:p>
        </p:txBody>
      </p:sp>
      <p:graphicFrame>
        <p:nvGraphicFramePr>
          <p:cNvPr id="2" name="Table 1">
            <a:extLst>
              <a:ext uri="{FF2B5EF4-FFF2-40B4-BE49-F238E27FC236}">
                <a16:creationId xmlns:a16="http://schemas.microsoft.com/office/drawing/2014/main" id="{9D04151A-0F8C-C6A4-E552-ADC9752FD4FB}"/>
              </a:ext>
            </a:extLst>
          </p:cNvPr>
          <p:cNvGraphicFramePr>
            <a:graphicFrameLocks noGrp="1"/>
          </p:cNvGraphicFramePr>
          <p:nvPr/>
        </p:nvGraphicFramePr>
        <p:xfrm>
          <a:off x="495300" y="1376065"/>
          <a:ext cx="11087100" cy="4948532"/>
        </p:xfrm>
        <a:graphic>
          <a:graphicData uri="http://schemas.openxmlformats.org/drawingml/2006/table">
            <a:tbl>
              <a:tblPr/>
              <a:tblGrid>
                <a:gridCol w="791935">
                  <a:extLst>
                    <a:ext uri="{9D8B030D-6E8A-4147-A177-3AD203B41FA5}">
                      <a16:colId xmlns:a16="http://schemas.microsoft.com/office/drawing/2014/main" val="2254627957"/>
                    </a:ext>
                  </a:extLst>
                </a:gridCol>
                <a:gridCol w="2903765">
                  <a:extLst>
                    <a:ext uri="{9D8B030D-6E8A-4147-A177-3AD203B41FA5}">
                      <a16:colId xmlns:a16="http://schemas.microsoft.com/office/drawing/2014/main" val="1895497787"/>
                    </a:ext>
                  </a:extLst>
                </a:gridCol>
                <a:gridCol w="1847850">
                  <a:extLst>
                    <a:ext uri="{9D8B030D-6E8A-4147-A177-3AD203B41FA5}">
                      <a16:colId xmlns:a16="http://schemas.microsoft.com/office/drawing/2014/main" val="2399071688"/>
                    </a:ext>
                  </a:extLst>
                </a:gridCol>
                <a:gridCol w="1847850">
                  <a:extLst>
                    <a:ext uri="{9D8B030D-6E8A-4147-A177-3AD203B41FA5}">
                      <a16:colId xmlns:a16="http://schemas.microsoft.com/office/drawing/2014/main" val="823715093"/>
                    </a:ext>
                  </a:extLst>
                </a:gridCol>
                <a:gridCol w="1847850">
                  <a:extLst>
                    <a:ext uri="{9D8B030D-6E8A-4147-A177-3AD203B41FA5}">
                      <a16:colId xmlns:a16="http://schemas.microsoft.com/office/drawing/2014/main" val="4260380425"/>
                    </a:ext>
                  </a:extLst>
                </a:gridCol>
                <a:gridCol w="1847850">
                  <a:extLst>
                    <a:ext uri="{9D8B030D-6E8A-4147-A177-3AD203B41FA5}">
                      <a16:colId xmlns:a16="http://schemas.microsoft.com/office/drawing/2014/main" val="781433329"/>
                    </a:ext>
                  </a:extLst>
                </a:gridCol>
              </a:tblGrid>
              <a:tr h="470222">
                <a:tc>
                  <a:txBody>
                    <a:bodyPr/>
                    <a:lstStyle/>
                    <a:p>
                      <a:pPr>
                        <a:buNone/>
                      </a:pPr>
                      <a:r>
                        <a:rPr lang="en-US" sz="1800" b="1"/>
                        <a:t>S. No.</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CENTRE NAME</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SOCIETY</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Time (</a:t>
                      </a:r>
                      <a:r>
                        <a:rPr lang="en-US" sz="1800" b="1" dirty="0" err="1"/>
                        <a:t>Hrs</a:t>
                      </a:r>
                      <a:r>
                        <a:rPr lang="en-US" sz="1800" b="1" dirty="0"/>
                        <a:t>)</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Vehicles</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Loading Method</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4754125"/>
                  </a:ext>
                </a:extLst>
              </a:tr>
              <a:tr h="447831">
                <a:tc>
                  <a:txBody>
                    <a:bodyPr/>
                    <a:lstStyle/>
                    <a:p>
                      <a:pPr>
                        <a:buNone/>
                      </a:pPr>
                      <a:r>
                        <a:rPr lang="en-US" sz="1800" baseline="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RAM NAGAR BAGAHA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0.98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220813"/>
                  </a:ext>
                </a:extLst>
              </a:tr>
              <a:tr h="447831">
                <a:tc>
                  <a:txBody>
                    <a:bodyPr/>
                    <a:lstStyle/>
                    <a:p>
                      <a:pPr>
                        <a:buNone/>
                      </a:pPr>
                      <a:r>
                        <a:rPr lang="en-US" sz="1800" baseline="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PACHGHARA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0145336"/>
                  </a:ext>
                </a:extLst>
              </a:tr>
              <a:tr h="447831">
                <a:tc>
                  <a:txBody>
                    <a:bodyPr/>
                    <a:lstStyle/>
                    <a:p>
                      <a:pPr>
                        <a:buNone/>
                      </a:pPr>
                      <a:r>
                        <a:rPr lang="en-US" sz="18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MAGHAUDIYA IV ARGOR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NANAPOARA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9021812"/>
                  </a:ext>
                </a:extLst>
              </a:tr>
              <a:tr h="447831">
                <a:tc>
                  <a:txBody>
                    <a:bodyPr/>
                    <a:lstStyle/>
                    <a:p>
                      <a:pPr>
                        <a:buNone/>
                      </a:pPr>
                      <a:r>
                        <a:rPr lang="en-US" sz="18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BEHNANPURWA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292528"/>
                  </a:ext>
                </a:extLst>
              </a:tr>
              <a:tr h="447831">
                <a:tc>
                  <a:txBody>
                    <a:bodyPr/>
                    <a:lstStyle/>
                    <a:p>
                      <a:pPr>
                        <a:buNone/>
                      </a:pPr>
                      <a:r>
                        <a:rPr lang="en-US" sz="18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AMRITPUR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BELRAYA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7852209"/>
                  </a:ext>
                </a:extLst>
              </a:tr>
              <a:tr h="447831">
                <a:tc>
                  <a:txBody>
                    <a:bodyPr/>
                    <a:lstStyle/>
                    <a:p>
                      <a:pPr>
                        <a:buNone/>
                      </a:pPr>
                      <a:r>
                        <a:rPr lang="en-US" sz="18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SAHJANI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LAKHIMPUR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8727476"/>
                  </a:ext>
                </a:extLst>
              </a:tr>
              <a:tr h="447831">
                <a:tc>
                  <a:txBody>
                    <a:bodyPr/>
                    <a:lstStyle/>
                    <a:p>
                      <a:pPr>
                        <a:buNone/>
                      </a:pPr>
                      <a:r>
                        <a:rPr lang="en-US" sz="18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BELWA PASURA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HARGAON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LABOUR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4428952"/>
                  </a:ext>
                </a:extLst>
              </a:tr>
              <a:tr h="447831">
                <a:tc>
                  <a:txBody>
                    <a:bodyPr/>
                    <a:lstStyle/>
                    <a:p>
                      <a:pPr>
                        <a:buNone/>
                      </a:pPr>
                      <a:r>
                        <a:rPr lang="en-US" sz="1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SUJAJ KUNDA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4502190"/>
                  </a:ext>
                </a:extLst>
              </a:tr>
              <a:tr h="447831">
                <a:tc>
                  <a:txBody>
                    <a:bodyPr/>
                    <a:lstStyle/>
                    <a:p>
                      <a:pPr>
                        <a:buNone/>
                      </a:pPr>
                      <a:r>
                        <a:rPr lang="en-US" sz="18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MAJHRAPURAB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BELRAYA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71898"/>
                  </a:ext>
                </a:extLst>
              </a:tr>
              <a:tr h="447831">
                <a:tc>
                  <a:txBody>
                    <a:bodyPr/>
                    <a:lstStyle/>
                    <a:p>
                      <a:pPr>
                        <a:buNone/>
                      </a:pPr>
                      <a:r>
                        <a:rPr lang="en-US" sz="18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SIKATHIYA CHAPKAHA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747382"/>
                  </a:ext>
                </a:extLst>
              </a:tr>
            </a:tbl>
          </a:graphicData>
        </a:graphic>
      </p:graphicFrame>
      <p:sp>
        <p:nvSpPr>
          <p:cNvPr id="4" name="TextBox 3">
            <a:extLst>
              <a:ext uri="{FF2B5EF4-FFF2-40B4-BE49-F238E27FC236}">
                <a16:creationId xmlns:a16="http://schemas.microsoft.com/office/drawing/2014/main" id="{5805B5AE-6E14-57AC-FBA1-EEF8F0C952DE}"/>
              </a:ext>
            </a:extLst>
          </p:cNvPr>
          <p:cNvSpPr txBox="1"/>
          <p:nvPr/>
        </p:nvSpPr>
        <p:spPr>
          <a:xfrm>
            <a:off x="762000" y="914400"/>
            <a:ext cx="2971800" cy="461665"/>
          </a:xfrm>
          <a:prstGeom prst="rect">
            <a:avLst/>
          </a:prstGeom>
          <a:noFill/>
        </p:spPr>
        <p:txBody>
          <a:bodyPr wrap="square" rtlCol="0">
            <a:spAutoFit/>
          </a:bodyPr>
          <a:lstStyle/>
          <a:p>
            <a:r>
              <a:rPr lang="en-US" sz="2400" b="1" dirty="0"/>
              <a:t>Top 10 Centers</a:t>
            </a:r>
          </a:p>
        </p:txBody>
      </p:sp>
      <p:sp>
        <p:nvSpPr>
          <p:cNvPr id="5" name="Slide Number Placeholder 4">
            <a:extLst>
              <a:ext uri="{FF2B5EF4-FFF2-40B4-BE49-F238E27FC236}">
                <a16:creationId xmlns:a16="http://schemas.microsoft.com/office/drawing/2014/main" id="{14381123-29AF-8CC0-D982-5F9C1E6C96EB}"/>
              </a:ext>
            </a:extLst>
          </p:cNvPr>
          <p:cNvSpPr>
            <a:spLocks noGrp="1"/>
          </p:cNvSpPr>
          <p:nvPr>
            <p:ph type="sldNum" sz="quarter" idx="12"/>
          </p:nvPr>
        </p:nvSpPr>
        <p:spPr/>
        <p:txBody>
          <a:bodyPr/>
          <a:lstStyle/>
          <a:p>
            <a:fld id="{B76B49FA-22BB-44F5-8EFA-E5C56FA3907E}" type="slidenum">
              <a:rPr lang="en-US" smtClean="0"/>
              <a:pPr/>
              <a:t>13</a:t>
            </a:fld>
            <a:endParaRPr lang="en-US" dirty="0"/>
          </a:p>
        </p:txBody>
      </p:sp>
    </p:spTree>
    <p:extLst>
      <p:ext uri="{BB962C8B-B14F-4D97-AF65-F5344CB8AC3E}">
        <p14:creationId xmlns:p14="http://schemas.microsoft.com/office/powerpoint/2010/main" val="771752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71B2A-6B8A-6EA5-C14B-6F3CE1E39E2C}"/>
              </a:ext>
            </a:extLst>
          </p:cNvPr>
          <p:cNvSpPr>
            <a:spLocks noGrp="1"/>
          </p:cNvSpPr>
          <p:nvPr>
            <p:ph type="title"/>
          </p:nvPr>
        </p:nvSpPr>
        <p:spPr>
          <a:xfrm>
            <a:off x="152400" y="190500"/>
            <a:ext cx="10210800" cy="609600"/>
          </a:xfrm>
        </p:spPr>
        <p:txBody>
          <a:bodyPr>
            <a:noAutofit/>
          </a:bodyPr>
          <a:lstStyle/>
          <a:p>
            <a:r>
              <a:rPr lang="en-US" sz="2400" dirty="0"/>
              <a:t>Average Vehicle Holding time at Purchase Center</a:t>
            </a:r>
            <a:br>
              <a:rPr lang="en-US" sz="2400" dirty="0"/>
            </a:br>
            <a:endParaRPr lang="en-US" sz="2400" dirty="0"/>
          </a:p>
        </p:txBody>
      </p:sp>
      <p:graphicFrame>
        <p:nvGraphicFramePr>
          <p:cNvPr id="2" name="Table 1">
            <a:extLst>
              <a:ext uri="{FF2B5EF4-FFF2-40B4-BE49-F238E27FC236}">
                <a16:creationId xmlns:a16="http://schemas.microsoft.com/office/drawing/2014/main" id="{41CBB77E-A18C-C86E-52CC-89C505DCBC44}"/>
              </a:ext>
            </a:extLst>
          </p:cNvPr>
          <p:cNvGraphicFramePr>
            <a:graphicFrameLocks noGrp="1"/>
          </p:cNvGraphicFramePr>
          <p:nvPr/>
        </p:nvGraphicFramePr>
        <p:xfrm>
          <a:off x="495300" y="1604665"/>
          <a:ext cx="11468100" cy="4923472"/>
        </p:xfrm>
        <a:graphic>
          <a:graphicData uri="http://schemas.openxmlformats.org/drawingml/2006/table">
            <a:tbl>
              <a:tblPr/>
              <a:tblGrid>
                <a:gridCol w="819150">
                  <a:extLst>
                    <a:ext uri="{9D8B030D-6E8A-4147-A177-3AD203B41FA5}">
                      <a16:colId xmlns:a16="http://schemas.microsoft.com/office/drawing/2014/main" val="2254627957"/>
                    </a:ext>
                  </a:extLst>
                </a:gridCol>
                <a:gridCol w="2457450">
                  <a:extLst>
                    <a:ext uri="{9D8B030D-6E8A-4147-A177-3AD203B41FA5}">
                      <a16:colId xmlns:a16="http://schemas.microsoft.com/office/drawing/2014/main" val="1895497787"/>
                    </a:ext>
                  </a:extLst>
                </a:gridCol>
                <a:gridCol w="1638300">
                  <a:extLst>
                    <a:ext uri="{9D8B030D-6E8A-4147-A177-3AD203B41FA5}">
                      <a16:colId xmlns:a16="http://schemas.microsoft.com/office/drawing/2014/main" val="2399071688"/>
                    </a:ext>
                  </a:extLst>
                </a:gridCol>
                <a:gridCol w="1638300">
                  <a:extLst>
                    <a:ext uri="{9D8B030D-6E8A-4147-A177-3AD203B41FA5}">
                      <a16:colId xmlns:a16="http://schemas.microsoft.com/office/drawing/2014/main" val="823715093"/>
                    </a:ext>
                  </a:extLst>
                </a:gridCol>
                <a:gridCol w="1638300">
                  <a:extLst>
                    <a:ext uri="{9D8B030D-6E8A-4147-A177-3AD203B41FA5}">
                      <a16:colId xmlns:a16="http://schemas.microsoft.com/office/drawing/2014/main" val="4260380425"/>
                    </a:ext>
                  </a:extLst>
                </a:gridCol>
                <a:gridCol w="1443264">
                  <a:extLst>
                    <a:ext uri="{9D8B030D-6E8A-4147-A177-3AD203B41FA5}">
                      <a16:colId xmlns:a16="http://schemas.microsoft.com/office/drawing/2014/main" val="781433329"/>
                    </a:ext>
                  </a:extLst>
                </a:gridCol>
                <a:gridCol w="1833336">
                  <a:extLst>
                    <a:ext uri="{9D8B030D-6E8A-4147-A177-3AD203B41FA5}">
                      <a16:colId xmlns:a16="http://schemas.microsoft.com/office/drawing/2014/main" val="3323993871"/>
                    </a:ext>
                  </a:extLst>
                </a:gridCol>
              </a:tblGrid>
              <a:tr h="597635">
                <a:tc>
                  <a:txBody>
                    <a:bodyPr/>
                    <a:lstStyle/>
                    <a:p>
                      <a:pPr>
                        <a:buNone/>
                      </a:pPr>
                      <a:r>
                        <a:rPr lang="en-US" sz="1800" b="1" dirty="0"/>
                        <a:t>S. No.</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CENTRE NAME</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SOCIETY</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Time (Hrs)</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Vehicles</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Loading Method</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Reason</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4754125"/>
                  </a:ext>
                </a:extLst>
              </a:tr>
              <a:tr h="375404">
                <a:tc>
                  <a:txBody>
                    <a:bodyPr/>
                    <a:lstStyle/>
                    <a:p>
                      <a:pPr>
                        <a:buNone/>
                      </a:pPr>
                      <a:r>
                        <a:rPr lang="en-US" sz="1800" baseline="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AMETHI IV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8.73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err="1"/>
                        <a:t>Uljhai</a:t>
                      </a:r>
                      <a:r>
                        <a:rPr lang="en-US" sz="1800" dirty="0"/>
                        <a:t> Dispute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220813"/>
                  </a:ext>
                </a:extLst>
              </a:tr>
              <a:tr h="375404">
                <a:tc>
                  <a:txBody>
                    <a:bodyPr/>
                    <a:lstStyle/>
                    <a:p>
                      <a:pPr>
                        <a:buNone/>
                      </a:pPr>
                      <a:r>
                        <a:rPr lang="en-US" sz="1800" baseline="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SEMRABAZAR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BELRAYAN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6.74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Due to less truck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477219"/>
                  </a:ext>
                </a:extLst>
              </a:tr>
              <a:tr h="375404">
                <a:tc>
                  <a:txBody>
                    <a:bodyPr/>
                    <a:lstStyle/>
                    <a:p>
                      <a:pPr>
                        <a:buNone/>
                      </a:pPr>
                      <a:r>
                        <a:rPr lang="en-US" sz="18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SHEKHPUR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6.71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Due to less truck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71898"/>
                  </a:ext>
                </a:extLst>
              </a:tr>
              <a:tr h="597635">
                <a:tc>
                  <a:txBody>
                    <a:bodyPr/>
                    <a:lstStyle/>
                    <a:p>
                      <a:pPr>
                        <a:buNone/>
                      </a:pPr>
                      <a:r>
                        <a:rPr lang="en-US" sz="18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BELWA PURWA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BELRAYAN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6.22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Rainfall and Muddy Road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747382"/>
                  </a:ext>
                </a:extLst>
              </a:tr>
              <a:tr h="375404">
                <a:tc>
                  <a:txBody>
                    <a:bodyPr/>
                    <a:lstStyle/>
                    <a:p>
                      <a:pPr>
                        <a:buNone/>
                      </a:pPr>
                      <a:r>
                        <a:rPr lang="en-US" sz="18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NAKHA III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ARNI KHANA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5.91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Due to less truck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381087"/>
                  </a:ext>
                </a:extLst>
              </a:tr>
              <a:tr h="375404">
                <a:tc>
                  <a:txBody>
                    <a:bodyPr/>
                    <a:lstStyle/>
                    <a:p>
                      <a:pPr>
                        <a:buNone/>
                      </a:pPr>
                      <a:r>
                        <a:rPr lang="en-US" sz="18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AANVA(ARNI)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ARNI KHANA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5.65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Due to less truck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7492506"/>
                  </a:ext>
                </a:extLst>
              </a:tr>
              <a:tr h="375404">
                <a:tc>
                  <a:txBody>
                    <a:bodyPr/>
                    <a:lstStyle/>
                    <a:p>
                      <a:pPr>
                        <a:buNone/>
                      </a:pPr>
                      <a:r>
                        <a:rPr lang="en-US" sz="18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TIKOUNA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ARNI KHANA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6.02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Due to less truck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075479"/>
                  </a:ext>
                </a:extLst>
              </a:tr>
              <a:tr h="375404">
                <a:tc>
                  <a:txBody>
                    <a:bodyPr/>
                    <a:lstStyle/>
                    <a:p>
                      <a:pPr>
                        <a:buNone/>
                      </a:pPr>
                      <a:r>
                        <a:rPr lang="en-US" sz="1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AKATHI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5.56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Uljhai</a:t>
                      </a:r>
                      <a:r>
                        <a:rPr kumimoji="0" lang="en-US" sz="1800" b="0" i="0" u="none" strike="noStrike" kern="1200" cap="none" spc="0" normalizeH="0" baseline="0" noProof="0" dirty="0">
                          <a:ln>
                            <a:noFill/>
                          </a:ln>
                          <a:solidFill>
                            <a:prstClr val="black"/>
                          </a:solidFill>
                          <a:effectLst/>
                          <a:uLnTx/>
                          <a:uFillTx/>
                          <a:latin typeface="Calibri"/>
                          <a:ea typeface="+mn-ea"/>
                          <a:cs typeface="+mn-cs"/>
                        </a:rPr>
                        <a:t> Dispute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6944080"/>
                  </a:ext>
                </a:extLst>
              </a:tr>
              <a:tr h="375404">
                <a:tc>
                  <a:txBody>
                    <a:bodyPr/>
                    <a:lstStyle/>
                    <a:p>
                      <a:pPr>
                        <a:buNone/>
                      </a:pPr>
                      <a:r>
                        <a:rPr lang="en-US" sz="18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PADARI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LAKHIMPUR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5.44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Due to less truck</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220491"/>
                  </a:ext>
                </a:extLst>
              </a:tr>
              <a:tr h="597635">
                <a:tc>
                  <a:txBody>
                    <a:bodyPr/>
                    <a:lstStyle/>
                    <a:p>
                      <a:pPr>
                        <a:buNone/>
                      </a:pPr>
                      <a:r>
                        <a:rPr lang="en-US" sz="18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RATANGANJ 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MAHMOODABAD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4.59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LABOUR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Due to less truck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9826536"/>
                  </a:ext>
                </a:extLst>
              </a:tr>
            </a:tbl>
          </a:graphicData>
        </a:graphic>
      </p:graphicFrame>
      <p:sp>
        <p:nvSpPr>
          <p:cNvPr id="4" name="TextBox 3">
            <a:extLst>
              <a:ext uri="{FF2B5EF4-FFF2-40B4-BE49-F238E27FC236}">
                <a16:creationId xmlns:a16="http://schemas.microsoft.com/office/drawing/2014/main" id="{9C9F43B8-1062-8C6B-5AFD-2C8C1FD66E80}"/>
              </a:ext>
            </a:extLst>
          </p:cNvPr>
          <p:cNvSpPr txBox="1"/>
          <p:nvPr/>
        </p:nvSpPr>
        <p:spPr>
          <a:xfrm>
            <a:off x="762000" y="914400"/>
            <a:ext cx="2971800" cy="461665"/>
          </a:xfrm>
          <a:prstGeom prst="rect">
            <a:avLst/>
          </a:prstGeom>
          <a:noFill/>
        </p:spPr>
        <p:txBody>
          <a:bodyPr wrap="square" rtlCol="0">
            <a:spAutoFit/>
          </a:bodyPr>
          <a:lstStyle/>
          <a:p>
            <a:r>
              <a:rPr lang="en-US" sz="2400" b="1" dirty="0"/>
              <a:t>Bottom 10 Centers</a:t>
            </a:r>
          </a:p>
        </p:txBody>
      </p:sp>
      <p:sp>
        <p:nvSpPr>
          <p:cNvPr id="5" name="Slide Number Placeholder 4">
            <a:extLst>
              <a:ext uri="{FF2B5EF4-FFF2-40B4-BE49-F238E27FC236}">
                <a16:creationId xmlns:a16="http://schemas.microsoft.com/office/drawing/2014/main" id="{495EC92F-7444-F031-6268-74DBB77DEA67}"/>
              </a:ext>
            </a:extLst>
          </p:cNvPr>
          <p:cNvSpPr>
            <a:spLocks noGrp="1"/>
          </p:cNvSpPr>
          <p:nvPr>
            <p:ph type="sldNum" sz="quarter" idx="12"/>
          </p:nvPr>
        </p:nvSpPr>
        <p:spPr/>
        <p:txBody>
          <a:bodyPr/>
          <a:lstStyle/>
          <a:p>
            <a:fld id="{B76B49FA-22BB-44F5-8EFA-E5C56FA3907E}" type="slidenum">
              <a:rPr lang="en-US" smtClean="0"/>
              <a:pPr/>
              <a:t>14</a:t>
            </a:fld>
            <a:endParaRPr lang="en-US" dirty="0"/>
          </a:p>
        </p:txBody>
      </p:sp>
    </p:spTree>
    <p:extLst>
      <p:ext uri="{BB962C8B-B14F-4D97-AF65-F5344CB8AC3E}">
        <p14:creationId xmlns:p14="http://schemas.microsoft.com/office/powerpoint/2010/main" val="29869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4665B-6BFF-F60B-8815-2FD8D67CB6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6F9F2B-5921-5489-93E3-F602BA41D235}"/>
              </a:ext>
            </a:extLst>
          </p:cNvPr>
          <p:cNvSpPr>
            <a:spLocks noGrp="1"/>
          </p:cNvSpPr>
          <p:nvPr>
            <p:ph type="title"/>
          </p:nvPr>
        </p:nvSpPr>
        <p:spPr>
          <a:xfrm>
            <a:off x="152400" y="76200"/>
            <a:ext cx="10287000" cy="609600"/>
          </a:xfrm>
        </p:spPr>
        <p:txBody>
          <a:bodyPr>
            <a:normAutofit fontScale="90000"/>
          </a:bodyPr>
          <a:lstStyle/>
          <a:p>
            <a:r>
              <a:rPr lang="en-US" dirty="0"/>
              <a:t>Average Truck Holding Time at Purchase Centers</a:t>
            </a:r>
            <a:br>
              <a:rPr lang="en-US" dirty="0"/>
            </a:br>
            <a:endParaRPr lang="en-US" dirty="0"/>
          </a:p>
        </p:txBody>
      </p:sp>
      <p:graphicFrame>
        <p:nvGraphicFramePr>
          <p:cNvPr id="2" name="Table 1">
            <a:extLst>
              <a:ext uri="{FF2B5EF4-FFF2-40B4-BE49-F238E27FC236}">
                <a16:creationId xmlns:a16="http://schemas.microsoft.com/office/drawing/2014/main" id="{158AD05F-9FDC-725D-C4F9-D1A6B08B9386}"/>
              </a:ext>
            </a:extLst>
          </p:cNvPr>
          <p:cNvGraphicFramePr>
            <a:graphicFrameLocks noGrp="1"/>
          </p:cNvGraphicFramePr>
          <p:nvPr/>
        </p:nvGraphicFramePr>
        <p:xfrm>
          <a:off x="769374" y="1585000"/>
          <a:ext cx="11010901" cy="4846600"/>
        </p:xfrm>
        <a:graphic>
          <a:graphicData uri="http://schemas.openxmlformats.org/drawingml/2006/table">
            <a:tbl>
              <a:tblPr/>
              <a:tblGrid>
                <a:gridCol w="853907">
                  <a:extLst>
                    <a:ext uri="{9D8B030D-6E8A-4147-A177-3AD203B41FA5}">
                      <a16:colId xmlns:a16="http://schemas.microsoft.com/office/drawing/2014/main" val="2254627957"/>
                    </a:ext>
                  </a:extLst>
                </a:gridCol>
                <a:gridCol w="3145971">
                  <a:extLst>
                    <a:ext uri="{9D8B030D-6E8A-4147-A177-3AD203B41FA5}">
                      <a16:colId xmlns:a16="http://schemas.microsoft.com/office/drawing/2014/main" val="1895497787"/>
                    </a:ext>
                  </a:extLst>
                </a:gridCol>
                <a:gridCol w="1977468">
                  <a:extLst>
                    <a:ext uri="{9D8B030D-6E8A-4147-A177-3AD203B41FA5}">
                      <a16:colId xmlns:a16="http://schemas.microsoft.com/office/drawing/2014/main" val="2399071688"/>
                    </a:ext>
                  </a:extLst>
                </a:gridCol>
                <a:gridCol w="1572986">
                  <a:extLst>
                    <a:ext uri="{9D8B030D-6E8A-4147-A177-3AD203B41FA5}">
                      <a16:colId xmlns:a16="http://schemas.microsoft.com/office/drawing/2014/main" val="823715093"/>
                    </a:ext>
                  </a:extLst>
                </a:gridCol>
                <a:gridCol w="1303331">
                  <a:extLst>
                    <a:ext uri="{9D8B030D-6E8A-4147-A177-3AD203B41FA5}">
                      <a16:colId xmlns:a16="http://schemas.microsoft.com/office/drawing/2014/main" val="4260380425"/>
                    </a:ext>
                  </a:extLst>
                </a:gridCol>
                <a:gridCol w="2157238">
                  <a:extLst>
                    <a:ext uri="{9D8B030D-6E8A-4147-A177-3AD203B41FA5}">
                      <a16:colId xmlns:a16="http://schemas.microsoft.com/office/drawing/2014/main" val="781433329"/>
                    </a:ext>
                  </a:extLst>
                </a:gridCol>
              </a:tblGrid>
              <a:tr h="441684">
                <a:tc>
                  <a:txBody>
                    <a:bodyPr/>
                    <a:lstStyle/>
                    <a:p>
                      <a:pPr>
                        <a:buNone/>
                      </a:pPr>
                      <a:r>
                        <a:rPr lang="en-US" sz="1800" b="1"/>
                        <a:t>S. No.</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CENTRE NAME</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SOCIETY</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Holding Time (</a:t>
                      </a:r>
                      <a:r>
                        <a:rPr lang="en-US" sz="1800" b="1" dirty="0" err="1"/>
                        <a:t>Hrs</a:t>
                      </a:r>
                      <a:r>
                        <a:rPr lang="en-US" sz="1800" b="1" dirty="0"/>
                        <a:t>)</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Trips</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Loading Method</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4754125"/>
                  </a:ext>
                </a:extLst>
              </a:tr>
              <a:tr h="420652">
                <a:tc>
                  <a:txBody>
                    <a:bodyPr/>
                    <a:lstStyle/>
                    <a:p>
                      <a:pPr>
                        <a:buNone/>
                      </a:pPr>
                      <a:r>
                        <a:rPr lang="en-US"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MURI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LABOUR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614659"/>
                  </a:ext>
                </a:extLst>
              </a:tr>
              <a:tr h="420652">
                <a:tc>
                  <a:txBody>
                    <a:bodyPr/>
                    <a:lstStyle/>
                    <a:p>
                      <a:pPr>
                        <a:buNone/>
                      </a:pPr>
                      <a:r>
                        <a:rPr lang="en-US"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BHAUVAPUR KALAN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698150"/>
                  </a:ext>
                </a:extLst>
              </a:tr>
              <a:tr h="420652">
                <a:tc>
                  <a:txBody>
                    <a:bodyPr/>
                    <a:lstStyle/>
                    <a:p>
                      <a:pPr>
                        <a:buNone/>
                      </a:pPr>
                      <a:r>
                        <a:rPr lang="en-US" sz="18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NAINAPUR III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7916643"/>
                  </a:ext>
                </a:extLst>
              </a:tr>
              <a:tr h="420652">
                <a:tc>
                  <a:txBody>
                    <a:bodyPr/>
                    <a:lstStyle/>
                    <a:p>
                      <a:pPr>
                        <a:buNone/>
                      </a:pPr>
                      <a:r>
                        <a:rPr lang="en-US" sz="18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MANGAUDHIYA IV ARGOR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NANPARA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7145698"/>
                  </a:ext>
                </a:extLst>
              </a:tr>
              <a:tr h="420652">
                <a:tc>
                  <a:txBody>
                    <a:bodyPr/>
                    <a:lstStyle/>
                    <a:p>
                      <a:pPr>
                        <a:buNone/>
                      </a:pPr>
                      <a:r>
                        <a:rPr lang="en-US" sz="18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BIRSINGHPUR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6345760"/>
                  </a:ext>
                </a:extLst>
              </a:tr>
              <a:tr h="420652">
                <a:tc>
                  <a:txBody>
                    <a:bodyPr/>
                    <a:lstStyle/>
                    <a:p>
                      <a:pPr>
                        <a:buNone/>
                      </a:pPr>
                      <a:r>
                        <a:rPr lang="en-US" sz="18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KABIRAHA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445630"/>
                  </a:ext>
                </a:extLst>
              </a:tr>
              <a:tr h="420652">
                <a:tc>
                  <a:txBody>
                    <a:bodyPr/>
                    <a:lstStyle/>
                    <a:p>
                      <a:pPr>
                        <a:buNone/>
                      </a:pPr>
                      <a:r>
                        <a:rPr lang="en-US" sz="18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HARDI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1934487"/>
                  </a:ext>
                </a:extLst>
              </a:tr>
              <a:tr h="420652">
                <a:tc>
                  <a:txBody>
                    <a:bodyPr/>
                    <a:lstStyle/>
                    <a:p>
                      <a:pPr>
                        <a:buNone/>
                      </a:pPr>
                      <a:r>
                        <a:rPr lang="en-US" sz="1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RAIPUR BELTUA/ISHANAG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LABOUR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220813"/>
                  </a:ext>
                </a:extLst>
              </a:tr>
              <a:tr h="420652">
                <a:tc>
                  <a:txBody>
                    <a:bodyPr/>
                    <a:lstStyle/>
                    <a:p>
                      <a:pPr>
                        <a:buNone/>
                      </a:pPr>
                      <a:r>
                        <a:rPr lang="en-US" sz="18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KESHAVPUR KALAN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747382"/>
                  </a:ext>
                </a:extLst>
              </a:tr>
              <a:tr h="420652">
                <a:tc>
                  <a:txBody>
                    <a:bodyPr/>
                    <a:lstStyle/>
                    <a:p>
                      <a:pPr>
                        <a:buNone/>
                      </a:pPr>
                      <a:r>
                        <a:rPr lang="en-US" sz="18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AMETHI IV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5704332"/>
                  </a:ext>
                </a:extLst>
              </a:tr>
            </a:tbl>
          </a:graphicData>
        </a:graphic>
      </p:graphicFrame>
      <p:sp>
        <p:nvSpPr>
          <p:cNvPr id="5" name="TextBox 4">
            <a:extLst>
              <a:ext uri="{FF2B5EF4-FFF2-40B4-BE49-F238E27FC236}">
                <a16:creationId xmlns:a16="http://schemas.microsoft.com/office/drawing/2014/main" id="{78E265B0-B343-8D3C-D879-61B6700A75C9}"/>
              </a:ext>
            </a:extLst>
          </p:cNvPr>
          <p:cNvSpPr txBox="1"/>
          <p:nvPr/>
        </p:nvSpPr>
        <p:spPr>
          <a:xfrm>
            <a:off x="762000" y="914400"/>
            <a:ext cx="2971800" cy="461665"/>
          </a:xfrm>
          <a:prstGeom prst="rect">
            <a:avLst/>
          </a:prstGeom>
          <a:noFill/>
        </p:spPr>
        <p:txBody>
          <a:bodyPr wrap="square" rtlCol="0">
            <a:spAutoFit/>
          </a:bodyPr>
          <a:lstStyle/>
          <a:p>
            <a:r>
              <a:rPr lang="en-US" sz="2400" b="1" dirty="0"/>
              <a:t>Top 10 Centers</a:t>
            </a:r>
          </a:p>
        </p:txBody>
      </p:sp>
      <p:sp>
        <p:nvSpPr>
          <p:cNvPr id="4" name="Slide Number Placeholder 3">
            <a:extLst>
              <a:ext uri="{FF2B5EF4-FFF2-40B4-BE49-F238E27FC236}">
                <a16:creationId xmlns:a16="http://schemas.microsoft.com/office/drawing/2014/main" id="{DEC91181-0CAC-B033-4BAE-D65B56DDD06E}"/>
              </a:ext>
            </a:extLst>
          </p:cNvPr>
          <p:cNvSpPr>
            <a:spLocks noGrp="1"/>
          </p:cNvSpPr>
          <p:nvPr>
            <p:ph type="sldNum" sz="quarter" idx="12"/>
          </p:nvPr>
        </p:nvSpPr>
        <p:spPr/>
        <p:txBody>
          <a:bodyPr/>
          <a:lstStyle/>
          <a:p>
            <a:fld id="{B76B49FA-22BB-44F5-8EFA-E5C56FA3907E}" type="slidenum">
              <a:rPr lang="en-US" smtClean="0"/>
              <a:pPr/>
              <a:t>15</a:t>
            </a:fld>
            <a:endParaRPr lang="en-US" dirty="0"/>
          </a:p>
        </p:txBody>
      </p:sp>
    </p:spTree>
    <p:extLst>
      <p:ext uri="{BB962C8B-B14F-4D97-AF65-F5344CB8AC3E}">
        <p14:creationId xmlns:p14="http://schemas.microsoft.com/office/powerpoint/2010/main" val="91334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BA2594-6B51-C74F-2656-92288F018471}"/>
              </a:ext>
            </a:extLst>
          </p:cNvPr>
          <p:cNvSpPr>
            <a:spLocks noGrp="1"/>
          </p:cNvSpPr>
          <p:nvPr>
            <p:ph type="title"/>
          </p:nvPr>
        </p:nvSpPr>
        <p:spPr>
          <a:xfrm>
            <a:off x="152400" y="76200"/>
            <a:ext cx="10287000" cy="609600"/>
          </a:xfrm>
        </p:spPr>
        <p:txBody>
          <a:bodyPr>
            <a:normAutofit/>
          </a:bodyPr>
          <a:lstStyle/>
          <a:p>
            <a:r>
              <a:rPr lang="en-US" dirty="0"/>
              <a:t>Average Truck Holding Time at Purchase Centers</a:t>
            </a:r>
          </a:p>
        </p:txBody>
      </p:sp>
      <p:graphicFrame>
        <p:nvGraphicFramePr>
          <p:cNvPr id="2" name="Table 1">
            <a:extLst>
              <a:ext uri="{FF2B5EF4-FFF2-40B4-BE49-F238E27FC236}">
                <a16:creationId xmlns:a16="http://schemas.microsoft.com/office/drawing/2014/main" id="{7BF3BF9C-ED40-EF67-112E-56F42702A29C}"/>
              </a:ext>
            </a:extLst>
          </p:cNvPr>
          <p:cNvGraphicFramePr>
            <a:graphicFrameLocks noGrp="1"/>
          </p:cNvGraphicFramePr>
          <p:nvPr/>
        </p:nvGraphicFramePr>
        <p:xfrm>
          <a:off x="228601" y="1295400"/>
          <a:ext cx="11658599" cy="5096813"/>
        </p:xfrm>
        <a:graphic>
          <a:graphicData uri="http://schemas.openxmlformats.org/drawingml/2006/table">
            <a:tbl>
              <a:tblPr/>
              <a:tblGrid>
                <a:gridCol w="1085288">
                  <a:extLst>
                    <a:ext uri="{9D8B030D-6E8A-4147-A177-3AD203B41FA5}">
                      <a16:colId xmlns:a16="http://schemas.microsoft.com/office/drawing/2014/main" val="2254627957"/>
                    </a:ext>
                  </a:extLst>
                </a:gridCol>
                <a:gridCol w="2407585">
                  <a:extLst>
                    <a:ext uri="{9D8B030D-6E8A-4147-A177-3AD203B41FA5}">
                      <a16:colId xmlns:a16="http://schemas.microsoft.com/office/drawing/2014/main" val="1895497787"/>
                    </a:ext>
                  </a:extLst>
                </a:gridCol>
                <a:gridCol w="1676710">
                  <a:extLst>
                    <a:ext uri="{9D8B030D-6E8A-4147-A177-3AD203B41FA5}">
                      <a16:colId xmlns:a16="http://schemas.microsoft.com/office/drawing/2014/main" val="2399071688"/>
                    </a:ext>
                  </a:extLst>
                </a:gridCol>
                <a:gridCol w="1622254">
                  <a:extLst>
                    <a:ext uri="{9D8B030D-6E8A-4147-A177-3AD203B41FA5}">
                      <a16:colId xmlns:a16="http://schemas.microsoft.com/office/drawing/2014/main" val="823715093"/>
                    </a:ext>
                  </a:extLst>
                </a:gridCol>
                <a:gridCol w="1622254">
                  <a:extLst>
                    <a:ext uri="{9D8B030D-6E8A-4147-A177-3AD203B41FA5}">
                      <a16:colId xmlns:a16="http://schemas.microsoft.com/office/drawing/2014/main" val="4260380425"/>
                    </a:ext>
                  </a:extLst>
                </a:gridCol>
                <a:gridCol w="1622254">
                  <a:extLst>
                    <a:ext uri="{9D8B030D-6E8A-4147-A177-3AD203B41FA5}">
                      <a16:colId xmlns:a16="http://schemas.microsoft.com/office/drawing/2014/main" val="781433329"/>
                    </a:ext>
                  </a:extLst>
                </a:gridCol>
                <a:gridCol w="1622254">
                  <a:extLst>
                    <a:ext uri="{9D8B030D-6E8A-4147-A177-3AD203B41FA5}">
                      <a16:colId xmlns:a16="http://schemas.microsoft.com/office/drawing/2014/main" val="3323993871"/>
                    </a:ext>
                  </a:extLst>
                </a:gridCol>
              </a:tblGrid>
              <a:tr h="559999">
                <a:tc>
                  <a:txBody>
                    <a:bodyPr/>
                    <a:lstStyle/>
                    <a:p>
                      <a:pPr>
                        <a:buNone/>
                      </a:pPr>
                      <a:r>
                        <a:rPr lang="en-US" sz="1800" b="1"/>
                        <a:t>S. No.</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CENTRE NAME</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SOCIETY</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Holding Time (</a:t>
                      </a:r>
                      <a:r>
                        <a:rPr lang="en-US" sz="1800" b="1" dirty="0" err="1"/>
                        <a:t>Hrs</a:t>
                      </a:r>
                      <a:r>
                        <a:rPr lang="en-US" sz="1800" b="1" dirty="0"/>
                        <a:t>)</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Trips</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Loading Method</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Reason</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4754125"/>
                  </a:ext>
                </a:extLst>
              </a:tr>
              <a:tr h="720844">
                <a:tc>
                  <a:txBody>
                    <a:bodyPr/>
                    <a:lstStyle/>
                    <a:p>
                      <a:pPr>
                        <a:buNone/>
                      </a:pPr>
                      <a:r>
                        <a:rPr lang="en-US" sz="1600" baseline="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t>KALUWAPUR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9.24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Gearbox Problem with 2 Trucks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9220813"/>
                  </a:ext>
                </a:extLst>
              </a:tr>
              <a:tr h="720844">
                <a:tc>
                  <a:txBody>
                    <a:bodyPr/>
                    <a:lstStyle/>
                    <a:p>
                      <a:pPr>
                        <a:buNone/>
                      </a:pPr>
                      <a:r>
                        <a:rPr lang="en-US" sz="1600" baseline="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JHALAN II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NANPARA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8.31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err="1"/>
                        <a:t>Uljhai</a:t>
                      </a:r>
                      <a:r>
                        <a:rPr lang="en-US" sz="1600" baseline="0" dirty="0"/>
                        <a:t> Issue,1 issue with truck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71898"/>
                  </a:ext>
                </a:extLst>
              </a:tr>
              <a:tr h="328977">
                <a:tc>
                  <a:txBody>
                    <a:bodyPr/>
                    <a:lstStyle/>
                    <a:p>
                      <a:pPr>
                        <a:buNone/>
                      </a:pPr>
                      <a:r>
                        <a:rPr lang="en-US" sz="16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GOORH II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NANPARA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8.22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Truck Issue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747382"/>
                  </a:ext>
                </a:extLst>
              </a:tr>
              <a:tr h="328977">
                <a:tc>
                  <a:txBody>
                    <a:bodyPr/>
                    <a:lstStyle/>
                    <a:p>
                      <a:pPr>
                        <a:buNone/>
                      </a:pPr>
                      <a:r>
                        <a:rPr lang="en-US" sz="16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CHAKHLAKPUR 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AIRA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5.27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LABOUR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Truck Issue</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6461898"/>
                  </a:ext>
                </a:extLst>
              </a:tr>
              <a:tr h="396658">
                <a:tc>
                  <a:txBody>
                    <a:bodyPr/>
                    <a:lstStyle/>
                    <a:p>
                      <a:pPr>
                        <a:buNone/>
                      </a:pPr>
                      <a:r>
                        <a:rPr lang="en-US" sz="16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SAHJANI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LAKHIMPUR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7.39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Truck Issue</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032822"/>
                  </a:ext>
                </a:extLst>
              </a:tr>
              <a:tr h="328977">
                <a:tc>
                  <a:txBody>
                    <a:bodyPr/>
                    <a:lstStyle/>
                    <a:p>
                      <a:pPr>
                        <a:buNone/>
                      </a:pPr>
                      <a:r>
                        <a:rPr lang="en-US" sz="16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BELWA PASURA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HARGAON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6.39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LABOUR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Truck Issue</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8323282"/>
                  </a:ext>
                </a:extLst>
              </a:tr>
              <a:tr h="328977">
                <a:tc>
                  <a:txBody>
                    <a:bodyPr/>
                    <a:lstStyle/>
                    <a:p>
                      <a:pPr>
                        <a:buNone/>
                      </a:pPr>
                      <a:r>
                        <a:rPr lang="en-US" sz="16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t>ADHAMALPUR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HARGAON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6.67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LABOUR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Truck Issue</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0484452"/>
                  </a:ext>
                </a:extLst>
              </a:tr>
              <a:tr h="328977">
                <a:tc>
                  <a:txBody>
                    <a:bodyPr/>
                    <a:lstStyle/>
                    <a:p>
                      <a:pPr>
                        <a:buNone/>
                      </a:pPr>
                      <a:r>
                        <a:rPr lang="en-US" sz="16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t>GHODSARIYA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ARNI KHANA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5.98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Truck Issue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534322"/>
                  </a:ext>
                </a:extLst>
              </a:tr>
              <a:tr h="504591">
                <a:tc>
                  <a:txBody>
                    <a:bodyPr/>
                    <a:lstStyle/>
                    <a:p>
                      <a:pPr>
                        <a:buNone/>
                      </a:pPr>
                      <a:r>
                        <a:rPr lang="en-US" sz="16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t>RATANGANJ III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MAHMOODABAD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5.68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aseline="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LABOUR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Truck Issue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2317277"/>
                  </a:ext>
                </a:extLst>
              </a:tr>
              <a:tr h="328977">
                <a:tc>
                  <a:txBody>
                    <a:bodyPr/>
                    <a:lstStyle/>
                    <a:p>
                      <a:pPr>
                        <a:buNone/>
                      </a:pPr>
                      <a:r>
                        <a:rPr lang="en-US" sz="16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NAKAHA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LAKHIMPUR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5.68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dirty="0"/>
                        <a:t>LOADER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Truck Issue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2188628"/>
                  </a:ext>
                </a:extLst>
              </a:tr>
            </a:tbl>
          </a:graphicData>
        </a:graphic>
      </p:graphicFrame>
      <p:sp>
        <p:nvSpPr>
          <p:cNvPr id="5" name="TextBox 4">
            <a:extLst>
              <a:ext uri="{FF2B5EF4-FFF2-40B4-BE49-F238E27FC236}">
                <a16:creationId xmlns:a16="http://schemas.microsoft.com/office/drawing/2014/main" id="{AE2D6CBA-F70D-789B-69C0-DD793D84407C}"/>
              </a:ext>
            </a:extLst>
          </p:cNvPr>
          <p:cNvSpPr txBox="1"/>
          <p:nvPr/>
        </p:nvSpPr>
        <p:spPr>
          <a:xfrm>
            <a:off x="762000" y="914400"/>
            <a:ext cx="2971800" cy="461665"/>
          </a:xfrm>
          <a:prstGeom prst="rect">
            <a:avLst/>
          </a:prstGeom>
          <a:noFill/>
        </p:spPr>
        <p:txBody>
          <a:bodyPr wrap="square" rtlCol="0">
            <a:spAutoFit/>
          </a:bodyPr>
          <a:lstStyle/>
          <a:p>
            <a:r>
              <a:rPr lang="en-US" sz="2400" b="1" dirty="0"/>
              <a:t>Bottom 10 Centers</a:t>
            </a:r>
          </a:p>
        </p:txBody>
      </p:sp>
      <p:sp>
        <p:nvSpPr>
          <p:cNvPr id="4" name="Slide Number Placeholder 3">
            <a:extLst>
              <a:ext uri="{FF2B5EF4-FFF2-40B4-BE49-F238E27FC236}">
                <a16:creationId xmlns:a16="http://schemas.microsoft.com/office/drawing/2014/main" id="{62B71D41-9100-6348-085E-2C7C41167902}"/>
              </a:ext>
            </a:extLst>
          </p:cNvPr>
          <p:cNvSpPr>
            <a:spLocks noGrp="1"/>
          </p:cNvSpPr>
          <p:nvPr>
            <p:ph type="sldNum" sz="quarter" idx="12"/>
          </p:nvPr>
        </p:nvSpPr>
        <p:spPr/>
        <p:txBody>
          <a:bodyPr/>
          <a:lstStyle/>
          <a:p>
            <a:fld id="{B76B49FA-22BB-44F5-8EFA-E5C56FA3907E}" type="slidenum">
              <a:rPr lang="en-US" smtClean="0"/>
              <a:pPr/>
              <a:t>16</a:t>
            </a:fld>
            <a:endParaRPr lang="en-US" dirty="0"/>
          </a:p>
        </p:txBody>
      </p:sp>
    </p:spTree>
    <p:extLst>
      <p:ext uri="{BB962C8B-B14F-4D97-AF65-F5344CB8AC3E}">
        <p14:creationId xmlns:p14="http://schemas.microsoft.com/office/powerpoint/2010/main" val="2837508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D6CA1AF-EBDF-36C3-B7A5-0C9FAB778634}"/>
              </a:ext>
            </a:extLst>
          </p:cNvPr>
          <p:cNvSpPr>
            <a:spLocks noGrp="1"/>
          </p:cNvSpPr>
          <p:nvPr>
            <p:ph type="title"/>
          </p:nvPr>
        </p:nvSpPr>
        <p:spPr>
          <a:xfrm>
            <a:off x="89892" y="60326"/>
            <a:ext cx="8825508" cy="609600"/>
          </a:xfrm>
        </p:spPr>
        <p:txBody>
          <a:bodyPr>
            <a:noAutofit/>
          </a:bodyPr>
          <a:lstStyle/>
          <a:p>
            <a:r>
              <a:rPr lang="en-US" sz="3000" dirty="0">
                <a:solidFill>
                  <a:schemeClr val="tx2">
                    <a:lumMod val="75000"/>
                  </a:schemeClr>
                </a:solidFill>
                <a:latin typeface="+mn-lt"/>
              </a:rPr>
              <a:t>Society Wise Indent And Supply (Period)</a:t>
            </a:r>
          </a:p>
        </p:txBody>
      </p:sp>
      <p:graphicFrame>
        <p:nvGraphicFramePr>
          <p:cNvPr id="3" name="Table 2">
            <a:extLst>
              <a:ext uri="{FF2B5EF4-FFF2-40B4-BE49-F238E27FC236}">
                <a16:creationId xmlns:a16="http://schemas.microsoft.com/office/drawing/2014/main" id="{BB374C21-29EA-854E-BABD-9E60505F6750}"/>
              </a:ext>
            </a:extLst>
          </p:cNvPr>
          <p:cNvGraphicFramePr>
            <a:graphicFrameLocks noGrp="1"/>
          </p:cNvGraphicFramePr>
          <p:nvPr/>
        </p:nvGraphicFramePr>
        <p:xfrm>
          <a:off x="381000" y="1005840"/>
          <a:ext cx="10515600" cy="4480560"/>
        </p:xfrm>
        <a:graphic>
          <a:graphicData uri="http://schemas.openxmlformats.org/drawingml/2006/table">
            <a:tbl>
              <a:tblPr>
                <a:tableStyleId>{5940675A-B579-460E-94D1-54222C63F5DA}</a:tableStyleId>
              </a:tblPr>
              <a:tblGrid>
                <a:gridCol w="1143000">
                  <a:extLst>
                    <a:ext uri="{9D8B030D-6E8A-4147-A177-3AD203B41FA5}">
                      <a16:colId xmlns:a16="http://schemas.microsoft.com/office/drawing/2014/main" val="3438725269"/>
                    </a:ext>
                  </a:extLst>
                </a:gridCol>
                <a:gridCol w="2362200">
                  <a:extLst>
                    <a:ext uri="{9D8B030D-6E8A-4147-A177-3AD203B41FA5}">
                      <a16:colId xmlns:a16="http://schemas.microsoft.com/office/drawing/2014/main" val="4098373881"/>
                    </a:ext>
                  </a:extLst>
                </a:gridCol>
                <a:gridCol w="1752600">
                  <a:extLst>
                    <a:ext uri="{9D8B030D-6E8A-4147-A177-3AD203B41FA5}">
                      <a16:colId xmlns:a16="http://schemas.microsoft.com/office/drawing/2014/main" val="2341353596"/>
                    </a:ext>
                  </a:extLst>
                </a:gridCol>
                <a:gridCol w="1752600">
                  <a:extLst>
                    <a:ext uri="{9D8B030D-6E8A-4147-A177-3AD203B41FA5}">
                      <a16:colId xmlns:a16="http://schemas.microsoft.com/office/drawing/2014/main" val="776421257"/>
                    </a:ext>
                  </a:extLst>
                </a:gridCol>
                <a:gridCol w="1752600">
                  <a:extLst>
                    <a:ext uri="{9D8B030D-6E8A-4147-A177-3AD203B41FA5}">
                      <a16:colId xmlns:a16="http://schemas.microsoft.com/office/drawing/2014/main" val="3367799393"/>
                    </a:ext>
                  </a:extLst>
                </a:gridCol>
                <a:gridCol w="1752600">
                  <a:extLst>
                    <a:ext uri="{9D8B030D-6E8A-4147-A177-3AD203B41FA5}">
                      <a16:colId xmlns:a16="http://schemas.microsoft.com/office/drawing/2014/main" val="1143996433"/>
                    </a:ext>
                  </a:extLst>
                </a:gridCol>
              </a:tblGrid>
              <a:tr h="0">
                <a:tc>
                  <a:txBody>
                    <a:bodyPr/>
                    <a:lstStyle/>
                    <a:p>
                      <a:pPr>
                        <a:buNone/>
                      </a:pPr>
                      <a:r>
                        <a:rPr lang="en-US" sz="2400" b="1">
                          <a:latin typeface="Aptos" panose="020B0004020202020204" pitchFamily="34" charset="0"/>
                        </a:rPr>
                        <a:t>S. No.</a:t>
                      </a:r>
                      <a:endParaRPr lang="en-US" sz="2400">
                        <a:latin typeface="Aptos" panose="020B0004020202020204" pitchFamily="34" charset="0"/>
                      </a:endParaRPr>
                    </a:p>
                  </a:txBody>
                  <a:tcPr anchor="ctr"/>
                </a:tc>
                <a:tc>
                  <a:txBody>
                    <a:bodyPr/>
                    <a:lstStyle/>
                    <a:p>
                      <a:pPr>
                        <a:buNone/>
                      </a:pPr>
                      <a:r>
                        <a:rPr lang="en-US" sz="2400" b="1">
                          <a:latin typeface="Aptos" panose="020B0004020202020204" pitchFamily="34" charset="0"/>
                        </a:rPr>
                        <a:t>Society</a:t>
                      </a:r>
                      <a:endParaRPr lang="en-US" sz="2400">
                        <a:latin typeface="Aptos" panose="020B0004020202020204" pitchFamily="34" charset="0"/>
                      </a:endParaRPr>
                    </a:p>
                  </a:txBody>
                  <a:tcPr anchor="ctr"/>
                </a:tc>
                <a:tc>
                  <a:txBody>
                    <a:bodyPr/>
                    <a:lstStyle/>
                    <a:p>
                      <a:pPr>
                        <a:buNone/>
                      </a:pPr>
                      <a:r>
                        <a:rPr lang="en-US" sz="2400" b="1">
                          <a:latin typeface="Aptos" panose="020B0004020202020204" pitchFamily="34" charset="0"/>
                        </a:rPr>
                        <a:t>Quota (Qtls.)</a:t>
                      </a:r>
                      <a:endParaRPr lang="en-US" sz="2400">
                        <a:latin typeface="Aptos" panose="020B0004020202020204" pitchFamily="34" charset="0"/>
                      </a:endParaRPr>
                    </a:p>
                  </a:txBody>
                  <a:tcPr anchor="ctr"/>
                </a:tc>
                <a:tc>
                  <a:txBody>
                    <a:bodyPr/>
                    <a:lstStyle/>
                    <a:p>
                      <a:pPr>
                        <a:buNone/>
                      </a:pPr>
                      <a:r>
                        <a:rPr lang="en-US" sz="2400" b="1">
                          <a:latin typeface="Aptos" panose="020B0004020202020204" pitchFamily="34" charset="0"/>
                        </a:rPr>
                        <a:t>Indent (Qtls.)</a:t>
                      </a:r>
                      <a:endParaRPr lang="en-US" sz="2400">
                        <a:latin typeface="Aptos" panose="020B0004020202020204" pitchFamily="34" charset="0"/>
                      </a:endParaRPr>
                    </a:p>
                  </a:txBody>
                  <a:tcPr anchor="ctr"/>
                </a:tc>
                <a:tc>
                  <a:txBody>
                    <a:bodyPr/>
                    <a:lstStyle/>
                    <a:p>
                      <a:pPr>
                        <a:buNone/>
                      </a:pPr>
                      <a:r>
                        <a:rPr lang="en-US" sz="2400" b="1">
                          <a:latin typeface="Aptos" panose="020B0004020202020204" pitchFamily="34" charset="0"/>
                        </a:rPr>
                        <a:t>Supply (Qtls.)</a:t>
                      </a:r>
                      <a:endParaRPr lang="en-US" sz="2400">
                        <a:latin typeface="Aptos" panose="020B0004020202020204" pitchFamily="34" charset="0"/>
                      </a:endParaRPr>
                    </a:p>
                  </a:txBody>
                  <a:tcPr anchor="ctr"/>
                </a:tc>
                <a:tc>
                  <a:txBody>
                    <a:bodyPr/>
                    <a:lstStyle/>
                    <a:p>
                      <a:pPr>
                        <a:buNone/>
                      </a:pPr>
                      <a:r>
                        <a:rPr lang="en-US" sz="2400" b="1">
                          <a:latin typeface="Aptos" panose="020B0004020202020204" pitchFamily="34" charset="0"/>
                        </a:rPr>
                        <a:t>%</a:t>
                      </a:r>
                      <a:endParaRPr lang="en-US" sz="2400">
                        <a:latin typeface="Aptos" panose="020B0004020202020204" pitchFamily="34" charset="0"/>
                      </a:endParaRPr>
                    </a:p>
                  </a:txBody>
                  <a:tcPr anchor="ctr"/>
                </a:tc>
                <a:extLst>
                  <a:ext uri="{0D108BD9-81ED-4DB2-BD59-A6C34878D82A}">
                    <a16:rowId xmlns:a16="http://schemas.microsoft.com/office/drawing/2014/main" val="1438595110"/>
                  </a:ext>
                </a:extLst>
              </a:tr>
              <a:tr h="0">
                <a:tc>
                  <a:txBody>
                    <a:bodyPr/>
                    <a:lstStyle/>
                    <a:p>
                      <a:pPr>
                        <a:buNone/>
                      </a:pPr>
                      <a:r>
                        <a:rPr lang="en-US" sz="2400">
                          <a:latin typeface="Aptos" panose="020B0004020202020204" pitchFamily="34" charset="0"/>
                        </a:rPr>
                        <a:t>1</a:t>
                      </a:r>
                    </a:p>
                  </a:txBody>
                  <a:tcPr anchor="ctr"/>
                </a:tc>
                <a:tc>
                  <a:txBody>
                    <a:bodyPr/>
                    <a:lstStyle/>
                    <a:p>
                      <a:pPr>
                        <a:buNone/>
                      </a:pPr>
                      <a:r>
                        <a:rPr lang="en-US" sz="2400">
                          <a:latin typeface="Aptos" panose="020B0004020202020204" pitchFamily="34" charset="0"/>
                        </a:rPr>
                        <a:t>Aira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dirty="0">
                          <a:latin typeface="Aptos" panose="020B0004020202020204" pitchFamily="34" charset="0"/>
                        </a:rPr>
                        <a:t>11043099</a:t>
                      </a:r>
                    </a:p>
                  </a:txBody>
                  <a:tcPr anchor="ctr"/>
                </a:tc>
                <a:tc>
                  <a:txBody>
                    <a:bodyPr/>
                    <a:lstStyle/>
                    <a:p>
                      <a:pPr>
                        <a:buNone/>
                      </a:pPr>
                      <a:r>
                        <a:rPr lang="en-US" sz="2400" b="0" dirty="0">
                          <a:latin typeface="Aptos" panose="020B0004020202020204" pitchFamily="34" charset="0"/>
                        </a:rPr>
                        <a:t>545250</a:t>
                      </a:r>
                      <a:endParaRPr lang="en-IN" sz="2400" b="0" dirty="0">
                        <a:latin typeface="Aptos" panose="020B0004020202020204" pitchFamily="34" charset="0"/>
                      </a:endParaRPr>
                    </a:p>
                  </a:txBody>
                  <a:tcPr anchor="ctr"/>
                </a:tc>
                <a:tc>
                  <a:txBody>
                    <a:bodyPr/>
                    <a:lstStyle/>
                    <a:p>
                      <a:pPr>
                        <a:buNone/>
                      </a:pPr>
                      <a:r>
                        <a:rPr lang="en-US" sz="2400" dirty="0">
                          <a:latin typeface="Aptos" panose="020B0004020202020204" pitchFamily="34" charset="0"/>
                        </a:rPr>
                        <a:t>267581</a:t>
                      </a:r>
                    </a:p>
                  </a:txBody>
                  <a:tcPr anchor="ctr"/>
                </a:tc>
                <a:tc>
                  <a:txBody>
                    <a:bodyPr/>
                    <a:lstStyle/>
                    <a:p>
                      <a:pPr algn="l" fontAlgn="b">
                        <a:buNone/>
                      </a:pPr>
                      <a:r>
                        <a:rPr lang="en-IN" sz="2400" b="0" i="0" u="none" strike="noStrike" dirty="0">
                          <a:solidFill>
                            <a:srgbClr val="000000"/>
                          </a:solidFill>
                          <a:effectLst/>
                          <a:latin typeface="Aptos" panose="020B0004020202020204" pitchFamily="34" charset="0"/>
                        </a:rPr>
                        <a:t>49%</a:t>
                      </a:r>
                    </a:p>
                  </a:txBody>
                  <a:tcPr marL="9525" marR="9525" marT="9525" marB="0" anchor="b"/>
                </a:tc>
                <a:extLst>
                  <a:ext uri="{0D108BD9-81ED-4DB2-BD59-A6C34878D82A}">
                    <a16:rowId xmlns:a16="http://schemas.microsoft.com/office/drawing/2014/main" val="3848798013"/>
                  </a:ext>
                </a:extLst>
              </a:tr>
              <a:tr h="0">
                <a:tc>
                  <a:txBody>
                    <a:bodyPr/>
                    <a:lstStyle/>
                    <a:p>
                      <a:pPr>
                        <a:buNone/>
                      </a:pPr>
                      <a:r>
                        <a:rPr lang="en-US" sz="2400">
                          <a:latin typeface="Aptos" panose="020B0004020202020204" pitchFamily="34" charset="0"/>
                        </a:rPr>
                        <a:t>2</a:t>
                      </a:r>
                    </a:p>
                  </a:txBody>
                  <a:tcPr anchor="ctr"/>
                </a:tc>
                <a:tc>
                  <a:txBody>
                    <a:bodyPr/>
                    <a:lstStyle/>
                    <a:p>
                      <a:pPr>
                        <a:buNone/>
                      </a:pPr>
                      <a:r>
                        <a:rPr lang="en-US" sz="2400">
                          <a:latin typeface="Aptos" panose="020B0004020202020204" pitchFamily="34" charset="0"/>
                        </a:rPr>
                        <a:t>Arnikhana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dirty="0">
                          <a:latin typeface="Aptos" panose="020B0004020202020204" pitchFamily="34" charset="0"/>
                        </a:rPr>
                        <a:t>817575</a:t>
                      </a:r>
                    </a:p>
                  </a:txBody>
                  <a:tcPr anchor="ctr"/>
                </a:tc>
                <a:tc>
                  <a:txBody>
                    <a:bodyPr/>
                    <a:lstStyle/>
                    <a:p>
                      <a:pPr>
                        <a:buNone/>
                      </a:pPr>
                      <a:r>
                        <a:rPr lang="en-US" sz="2400" b="0" dirty="0">
                          <a:latin typeface="Aptos" panose="020B0004020202020204" pitchFamily="34" charset="0"/>
                        </a:rPr>
                        <a:t>42500</a:t>
                      </a:r>
                      <a:endParaRPr lang="en-IN" sz="2400" b="0" dirty="0">
                        <a:latin typeface="Aptos" panose="020B0004020202020204" pitchFamily="34" charset="0"/>
                      </a:endParaRPr>
                    </a:p>
                  </a:txBody>
                  <a:tcPr anchor="ctr"/>
                </a:tc>
                <a:tc>
                  <a:txBody>
                    <a:bodyPr/>
                    <a:lstStyle/>
                    <a:p>
                      <a:pPr>
                        <a:buNone/>
                      </a:pPr>
                      <a:r>
                        <a:rPr lang="en-US" sz="2400" dirty="0">
                          <a:latin typeface="Aptos" panose="020B0004020202020204" pitchFamily="34" charset="0"/>
                        </a:rPr>
                        <a:t>27457</a:t>
                      </a:r>
                    </a:p>
                  </a:txBody>
                  <a:tcPr anchor="ctr"/>
                </a:tc>
                <a:tc>
                  <a:txBody>
                    <a:bodyPr/>
                    <a:lstStyle/>
                    <a:p>
                      <a:pPr algn="l" fontAlgn="b">
                        <a:buNone/>
                      </a:pPr>
                      <a:r>
                        <a:rPr lang="en-IN" sz="2400" b="0" i="0" u="none" strike="noStrike" dirty="0">
                          <a:solidFill>
                            <a:srgbClr val="000000"/>
                          </a:solidFill>
                          <a:effectLst/>
                          <a:latin typeface="Aptos" panose="020B0004020202020204" pitchFamily="34" charset="0"/>
                        </a:rPr>
                        <a:t>65%</a:t>
                      </a:r>
                    </a:p>
                  </a:txBody>
                  <a:tcPr marL="9525" marR="9525" marT="9525" marB="0" anchor="b"/>
                </a:tc>
                <a:extLst>
                  <a:ext uri="{0D108BD9-81ED-4DB2-BD59-A6C34878D82A}">
                    <a16:rowId xmlns:a16="http://schemas.microsoft.com/office/drawing/2014/main" val="1140998764"/>
                  </a:ext>
                </a:extLst>
              </a:tr>
              <a:tr h="0">
                <a:tc>
                  <a:txBody>
                    <a:bodyPr/>
                    <a:lstStyle/>
                    <a:p>
                      <a:pPr>
                        <a:buNone/>
                      </a:pPr>
                      <a:r>
                        <a:rPr lang="en-US" sz="2400">
                          <a:latin typeface="Aptos" panose="020B0004020202020204" pitchFamily="34" charset="0"/>
                        </a:rPr>
                        <a:t>3</a:t>
                      </a:r>
                    </a:p>
                  </a:txBody>
                  <a:tcPr anchor="ctr"/>
                </a:tc>
                <a:tc>
                  <a:txBody>
                    <a:bodyPr/>
                    <a:lstStyle/>
                    <a:p>
                      <a:pPr>
                        <a:buNone/>
                      </a:pPr>
                      <a:r>
                        <a:rPr lang="en-US" sz="2400">
                          <a:latin typeface="Aptos" panose="020B0004020202020204" pitchFamily="34" charset="0"/>
                        </a:rPr>
                        <a:t>Hargaon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dirty="0">
                          <a:latin typeface="Aptos" panose="020B0004020202020204" pitchFamily="34" charset="0"/>
                        </a:rPr>
                        <a:t> 1116670</a:t>
                      </a:r>
                    </a:p>
                  </a:txBody>
                  <a:tcPr anchor="ctr"/>
                </a:tc>
                <a:tc>
                  <a:txBody>
                    <a:bodyPr/>
                    <a:lstStyle/>
                    <a:p>
                      <a:pPr>
                        <a:buNone/>
                      </a:pPr>
                      <a:r>
                        <a:rPr lang="en-US" sz="2400" b="0" dirty="0">
                          <a:latin typeface="Aptos" panose="020B0004020202020204" pitchFamily="34" charset="0"/>
                        </a:rPr>
                        <a:t>52100</a:t>
                      </a:r>
                      <a:endParaRPr lang="en-IN" sz="2400" b="0" dirty="0">
                        <a:latin typeface="Aptos" panose="020B0004020202020204" pitchFamily="34" charset="0"/>
                      </a:endParaRPr>
                    </a:p>
                  </a:txBody>
                  <a:tcPr anchor="ctr"/>
                </a:tc>
                <a:tc>
                  <a:txBody>
                    <a:bodyPr/>
                    <a:lstStyle/>
                    <a:p>
                      <a:pPr>
                        <a:buNone/>
                      </a:pPr>
                      <a:r>
                        <a:rPr lang="en-US" sz="2400" dirty="0">
                          <a:latin typeface="Aptos" panose="020B0004020202020204" pitchFamily="34" charset="0"/>
                        </a:rPr>
                        <a:t>32967</a:t>
                      </a:r>
                    </a:p>
                  </a:txBody>
                  <a:tcPr anchor="ctr"/>
                </a:tc>
                <a:tc>
                  <a:txBody>
                    <a:bodyPr/>
                    <a:lstStyle/>
                    <a:p>
                      <a:pPr algn="l" fontAlgn="b">
                        <a:buNone/>
                      </a:pPr>
                      <a:r>
                        <a:rPr lang="en-IN" sz="2400" b="0" i="0" u="none" strike="noStrike" dirty="0">
                          <a:solidFill>
                            <a:srgbClr val="000000"/>
                          </a:solidFill>
                          <a:effectLst/>
                          <a:latin typeface="Aptos" panose="020B0004020202020204" pitchFamily="34" charset="0"/>
                        </a:rPr>
                        <a:t>63%</a:t>
                      </a:r>
                    </a:p>
                  </a:txBody>
                  <a:tcPr marL="9525" marR="9525" marT="9525" marB="0" anchor="b"/>
                </a:tc>
                <a:extLst>
                  <a:ext uri="{0D108BD9-81ED-4DB2-BD59-A6C34878D82A}">
                    <a16:rowId xmlns:a16="http://schemas.microsoft.com/office/drawing/2014/main" val="993246053"/>
                  </a:ext>
                </a:extLst>
              </a:tr>
              <a:tr h="0">
                <a:tc>
                  <a:txBody>
                    <a:bodyPr/>
                    <a:lstStyle/>
                    <a:p>
                      <a:pPr>
                        <a:buNone/>
                      </a:pPr>
                      <a:r>
                        <a:rPr lang="en-US" sz="2400">
                          <a:latin typeface="Aptos" panose="020B0004020202020204" pitchFamily="34" charset="0"/>
                        </a:rPr>
                        <a:t>4</a:t>
                      </a:r>
                    </a:p>
                  </a:txBody>
                  <a:tcPr anchor="ctr"/>
                </a:tc>
                <a:tc>
                  <a:txBody>
                    <a:bodyPr/>
                    <a:lstStyle/>
                    <a:p>
                      <a:pPr>
                        <a:buNone/>
                      </a:pPr>
                      <a:r>
                        <a:rPr lang="en-US" sz="2400">
                          <a:latin typeface="Aptos" panose="020B0004020202020204" pitchFamily="34" charset="0"/>
                        </a:rPr>
                        <a:t>Lakhimpur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dirty="0">
                          <a:latin typeface="Aptos" panose="020B0004020202020204" pitchFamily="34" charset="0"/>
                        </a:rPr>
                        <a:t>1178775</a:t>
                      </a:r>
                    </a:p>
                  </a:txBody>
                  <a:tcPr anchor="ctr"/>
                </a:tc>
                <a:tc>
                  <a:txBody>
                    <a:bodyPr/>
                    <a:lstStyle/>
                    <a:p>
                      <a:pPr>
                        <a:buNone/>
                      </a:pPr>
                      <a:r>
                        <a:rPr lang="en-US" sz="2400" b="0" dirty="0">
                          <a:latin typeface="Aptos" panose="020B0004020202020204" pitchFamily="34" charset="0"/>
                        </a:rPr>
                        <a:t>41600</a:t>
                      </a:r>
                      <a:endParaRPr lang="en-IN" sz="2400" b="0" dirty="0">
                        <a:latin typeface="Aptos" panose="020B0004020202020204" pitchFamily="34" charset="0"/>
                      </a:endParaRPr>
                    </a:p>
                  </a:txBody>
                  <a:tcPr anchor="ctr"/>
                </a:tc>
                <a:tc>
                  <a:txBody>
                    <a:bodyPr/>
                    <a:lstStyle/>
                    <a:p>
                      <a:pPr>
                        <a:buNone/>
                      </a:pPr>
                      <a:r>
                        <a:rPr lang="en-US" sz="2400" dirty="0">
                          <a:latin typeface="Aptos" panose="020B0004020202020204" pitchFamily="34" charset="0"/>
                        </a:rPr>
                        <a:t>32205</a:t>
                      </a:r>
                    </a:p>
                  </a:txBody>
                  <a:tcPr anchor="ctr"/>
                </a:tc>
                <a:tc>
                  <a:txBody>
                    <a:bodyPr/>
                    <a:lstStyle/>
                    <a:p>
                      <a:pPr algn="l" fontAlgn="b">
                        <a:buNone/>
                      </a:pPr>
                      <a:r>
                        <a:rPr lang="en-IN" sz="2400" b="0" i="0" u="none" strike="noStrike" dirty="0">
                          <a:solidFill>
                            <a:srgbClr val="000000"/>
                          </a:solidFill>
                          <a:effectLst/>
                          <a:latin typeface="Aptos" panose="020B0004020202020204" pitchFamily="34" charset="0"/>
                        </a:rPr>
                        <a:t>77%</a:t>
                      </a:r>
                    </a:p>
                  </a:txBody>
                  <a:tcPr marL="9525" marR="9525" marT="9525" marB="0" anchor="b"/>
                </a:tc>
                <a:extLst>
                  <a:ext uri="{0D108BD9-81ED-4DB2-BD59-A6C34878D82A}">
                    <a16:rowId xmlns:a16="http://schemas.microsoft.com/office/drawing/2014/main" val="822097758"/>
                  </a:ext>
                </a:extLst>
              </a:tr>
              <a:tr h="0">
                <a:tc>
                  <a:txBody>
                    <a:bodyPr/>
                    <a:lstStyle/>
                    <a:p>
                      <a:pPr>
                        <a:buNone/>
                      </a:pPr>
                      <a:r>
                        <a:rPr lang="en-US" sz="2400">
                          <a:latin typeface="Aptos" panose="020B0004020202020204" pitchFamily="34" charset="0"/>
                        </a:rPr>
                        <a:t>5</a:t>
                      </a:r>
                    </a:p>
                  </a:txBody>
                  <a:tcPr anchor="ctr"/>
                </a:tc>
                <a:tc>
                  <a:txBody>
                    <a:bodyPr/>
                    <a:lstStyle/>
                    <a:p>
                      <a:pPr>
                        <a:buNone/>
                      </a:pPr>
                      <a:r>
                        <a:rPr lang="en-US" sz="2400">
                          <a:latin typeface="Aptos" panose="020B0004020202020204" pitchFamily="34" charset="0"/>
                        </a:rPr>
                        <a:t>Nanpara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dirty="0">
                          <a:latin typeface="Aptos" panose="020B0004020202020204" pitchFamily="34" charset="0"/>
                        </a:rPr>
                        <a:t>1580402</a:t>
                      </a:r>
                    </a:p>
                  </a:txBody>
                  <a:tcPr anchor="ctr"/>
                </a:tc>
                <a:tc>
                  <a:txBody>
                    <a:bodyPr/>
                    <a:lstStyle/>
                    <a:p>
                      <a:pPr>
                        <a:buNone/>
                      </a:pPr>
                      <a:r>
                        <a:rPr lang="en-US" sz="2400" b="0" dirty="0">
                          <a:latin typeface="Aptos" panose="020B0004020202020204" pitchFamily="34" charset="0"/>
                        </a:rPr>
                        <a:t>52200</a:t>
                      </a:r>
                      <a:endParaRPr lang="en-IN" sz="2400" b="0" dirty="0">
                        <a:latin typeface="Aptos" panose="020B0004020202020204" pitchFamily="34" charset="0"/>
                      </a:endParaRPr>
                    </a:p>
                  </a:txBody>
                  <a:tcPr anchor="ctr"/>
                </a:tc>
                <a:tc>
                  <a:txBody>
                    <a:bodyPr/>
                    <a:lstStyle/>
                    <a:p>
                      <a:pPr>
                        <a:buNone/>
                      </a:pPr>
                      <a:r>
                        <a:rPr lang="en-US" sz="2400" dirty="0">
                          <a:latin typeface="Aptos" panose="020B0004020202020204" pitchFamily="34" charset="0"/>
                        </a:rPr>
                        <a:t>32642</a:t>
                      </a:r>
                    </a:p>
                  </a:txBody>
                  <a:tcPr anchor="ctr"/>
                </a:tc>
                <a:tc>
                  <a:txBody>
                    <a:bodyPr/>
                    <a:lstStyle/>
                    <a:p>
                      <a:pPr algn="l" fontAlgn="b">
                        <a:buNone/>
                      </a:pPr>
                      <a:r>
                        <a:rPr lang="en-IN" sz="2400" b="0" i="0" u="none" strike="noStrike" dirty="0">
                          <a:solidFill>
                            <a:srgbClr val="000000"/>
                          </a:solidFill>
                          <a:effectLst/>
                          <a:latin typeface="Aptos" panose="020B0004020202020204" pitchFamily="34" charset="0"/>
                        </a:rPr>
                        <a:t>63%</a:t>
                      </a:r>
                    </a:p>
                  </a:txBody>
                  <a:tcPr marL="9525" marR="9525" marT="9525" marB="0" anchor="b"/>
                </a:tc>
                <a:extLst>
                  <a:ext uri="{0D108BD9-81ED-4DB2-BD59-A6C34878D82A}">
                    <a16:rowId xmlns:a16="http://schemas.microsoft.com/office/drawing/2014/main" val="2410064119"/>
                  </a:ext>
                </a:extLst>
              </a:tr>
              <a:tr h="0">
                <a:tc>
                  <a:txBody>
                    <a:bodyPr/>
                    <a:lstStyle/>
                    <a:p>
                      <a:pPr>
                        <a:buNone/>
                      </a:pPr>
                      <a:r>
                        <a:rPr lang="en-US" sz="2400">
                          <a:latin typeface="Aptos" panose="020B0004020202020204" pitchFamily="34" charset="0"/>
                        </a:rPr>
                        <a:t>6</a:t>
                      </a:r>
                    </a:p>
                  </a:txBody>
                  <a:tcPr anchor="ctr"/>
                </a:tc>
                <a:tc>
                  <a:txBody>
                    <a:bodyPr/>
                    <a:lstStyle/>
                    <a:p>
                      <a:pPr>
                        <a:buNone/>
                      </a:pPr>
                      <a:r>
                        <a:rPr lang="en-US" sz="2400">
                          <a:latin typeface="Aptos" panose="020B0004020202020204" pitchFamily="34" charset="0"/>
                        </a:rPr>
                        <a:t>Belrayan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dirty="0">
                          <a:latin typeface="Aptos" panose="020B0004020202020204" pitchFamily="34" charset="0"/>
                        </a:rPr>
                        <a:t>894065</a:t>
                      </a:r>
                    </a:p>
                  </a:txBody>
                  <a:tcPr anchor="ctr"/>
                </a:tc>
                <a:tc>
                  <a:txBody>
                    <a:bodyPr/>
                    <a:lstStyle/>
                    <a:p>
                      <a:pPr>
                        <a:buNone/>
                      </a:pPr>
                      <a:r>
                        <a:rPr lang="en-US" sz="2400" b="0" dirty="0">
                          <a:latin typeface="Aptos" panose="020B0004020202020204" pitchFamily="34" charset="0"/>
                        </a:rPr>
                        <a:t>47100</a:t>
                      </a:r>
                      <a:endParaRPr lang="en-IN" sz="2400" b="0" dirty="0">
                        <a:latin typeface="Aptos" panose="020B0004020202020204" pitchFamily="34" charset="0"/>
                      </a:endParaRPr>
                    </a:p>
                  </a:txBody>
                  <a:tcPr anchor="ctr"/>
                </a:tc>
                <a:tc>
                  <a:txBody>
                    <a:bodyPr/>
                    <a:lstStyle/>
                    <a:p>
                      <a:pPr>
                        <a:buNone/>
                      </a:pPr>
                      <a:r>
                        <a:rPr lang="en-US" sz="2400" dirty="0">
                          <a:latin typeface="Aptos" panose="020B0004020202020204" pitchFamily="34" charset="0"/>
                        </a:rPr>
                        <a:t>29704</a:t>
                      </a:r>
                    </a:p>
                  </a:txBody>
                  <a:tcPr anchor="ctr"/>
                </a:tc>
                <a:tc>
                  <a:txBody>
                    <a:bodyPr/>
                    <a:lstStyle/>
                    <a:p>
                      <a:pPr algn="l" fontAlgn="b">
                        <a:buNone/>
                      </a:pPr>
                      <a:r>
                        <a:rPr lang="en-IN" sz="2400" b="0" i="0" u="none" strike="noStrike" dirty="0">
                          <a:solidFill>
                            <a:srgbClr val="000000"/>
                          </a:solidFill>
                          <a:effectLst/>
                          <a:latin typeface="Aptos" panose="020B0004020202020204" pitchFamily="34" charset="0"/>
                        </a:rPr>
                        <a:t>63%</a:t>
                      </a:r>
                    </a:p>
                  </a:txBody>
                  <a:tcPr marL="9525" marR="9525" marT="9525" marB="0" anchor="b"/>
                </a:tc>
                <a:extLst>
                  <a:ext uri="{0D108BD9-81ED-4DB2-BD59-A6C34878D82A}">
                    <a16:rowId xmlns:a16="http://schemas.microsoft.com/office/drawing/2014/main" val="3664362123"/>
                  </a:ext>
                </a:extLst>
              </a:tr>
              <a:tr h="0">
                <a:tc>
                  <a:txBody>
                    <a:bodyPr/>
                    <a:lstStyle/>
                    <a:p>
                      <a:pPr>
                        <a:buNone/>
                      </a:pPr>
                      <a:r>
                        <a:rPr lang="en-US" sz="2400">
                          <a:latin typeface="Aptos" panose="020B0004020202020204" pitchFamily="34" charset="0"/>
                        </a:rPr>
                        <a:t>7</a:t>
                      </a:r>
                    </a:p>
                  </a:txBody>
                  <a:tcPr anchor="ctr"/>
                </a:tc>
                <a:tc>
                  <a:txBody>
                    <a:bodyPr/>
                    <a:lstStyle/>
                    <a:p>
                      <a:pPr>
                        <a:buNone/>
                      </a:pPr>
                      <a:r>
                        <a:rPr lang="en-US" sz="2400">
                          <a:latin typeface="Aptos" panose="020B0004020202020204" pitchFamily="34" charset="0"/>
                        </a:rPr>
                        <a:t>Mahmoodabad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dirty="0">
                          <a:latin typeface="Aptos" panose="020B0004020202020204" pitchFamily="34" charset="0"/>
                        </a:rPr>
                        <a:t>240315</a:t>
                      </a:r>
                    </a:p>
                  </a:txBody>
                  <a:tcPr anchor="ctr"/>
                </a:tc>
                <a:tc>
                  <a:txBody>
                    <a:bodyPr/>
                    <a:lstStyle/>
                    <a:p>
                      <a:pPr>
                        <a:buNone/>
                      </a:pPr>
                      <a:r>
                        <a:rPr lang="en-US" sz="2400" b="0" dirty="0">
                          <a:latin typeface="Aptos" panose="020B0004020202020204" pitchFamily="34" charset="0"/>
                        </a:rPr>
                        <a:t>9050</a:t>
                      </a:r>
                      <a:endParaRPr lang="en-IN" sz="2400" b="0" dirty="0">
                        <a:latin typeface="Aptos" panose="020B0004020202020204" pitchFamily="34" charset="0"/>
                      </a:endParaRPr>
                    </a:p>
                  </a:txBody>
                  <a:tcPr anchor="ctr"/>
                </a:tc>
                <a:tc>
                  <a:txBody>
                    <a:bodyPr/>
                    <a:lstStyle/>
                    <a:p>
                      <a:pPr>
                        <a:buNone/>
                      </a:pPr>
                      <a:r>
                        <a:rPr lang="en-US" sz="2400" dirty="0">
                          <a:latin typeface="Aptos" panose="020B0004020202020204" pitchFamily="34" charset="0"/>
                        </a:rPr>
                        <a:t>3571</a:t>
                      </a:r>
                    </a:p>
                  </a:txBody>
                  <a:tcPr anchor="ctr"/>
                </a:tc>
                <a:tc>
                  <a:txBody>
                    <a:bodyPr/>
                    <a:lstStyle/>
                    <a:p>
                      <a:pPr algn="l" fontAlgn="b">
                        <a:buNone/>
                      </a:pPr>
                      <a:r>
                        <a:rPr lang="en-IN" sz="2400" b="0" i="0" u="none" strike="noStrike" dirty="0">
                          <a:solidFill>
                            <a:srgbClr val="000000"/>
                          </a:solidFill>
                          <a:effectLst/>
                          <a:latin typeface="Aptos" panose="020B0004020202020204" pitchFamily="34" charset="0"/>
                        </a:rPr>
                        <a:t>39%</a:t>
                      </a:r>
                    </a:p>
                  </a:txBody>
                  <a:tcPr marL="9525" marR="9525" marT="9525" marB="0" anchor="b"/>
                </a:tc>
                <a:extLst>
                  <a:ext uri="{0D108BD9-81ED-4DB2-BD59-A6C34878D82A}">
                    <a16:rowId xmlns:a16="http://schemas.microsoft.com/office/drawing/2014/main" val="2595784179"/>
                  </a:ext>
                </a:extLst>
              </a:tr>
              <a:tr h="0">
                <a:tc>
                  <a:txBody>
                    <a:bodyPr/>
                    <a:lstStyle/>
                    <a:p>
                      <a:pPr>
                        <a:buNone/>
                      </a:pPr>
                      <a:r>
                        <a:rPr lang="en-US" sz="2400" b="1">
                          <a:latin typeface="Aptos" panose="020B0004020202020204" pitchFamily="34" charset="0"/>
                        </a:rPr>
                        <a:t>Total</a:t>
                      </a:r>
                      <a:endParaRPr lang="en-US" sz="2400">
                        <a:latin typeface="Aptos" panose="020B0004020202020204" pitchFamily="34" charset="0"/>
                      </a:endParaRPr>
                    </a:p>
                  </a:txBody>
                  <a:tcPr anchor="ctr"/>
                </a:tc>
                <a:tc>
                  <a:txBody>
                    <a:bodyPr/>
                    <a:lstStyle/>
                    <a:p>
                      <a:pPr>
                        <a:buNone/>
                      </a:pPr>
                      <a:endParaRPr lang="en-US" sz="2400">
                        <a:latin typeface="Aptos" panose="020B00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dirty="0">
                          <a:effectLst/>
                          <a:latin typeface="Aptos" panose="020B0004020202020204" pitchFamily="34" charset="0"/>
                        </a:rPr>
                        <a:t>16870901</a:t>
                      </a:r>
                      <a:endParaRPr lang="en-IN" sz="2400" b="0" dirty="0">
                        <a:latin typeface="Aptos" panose="020B0004020202020204" pitchFamily="34" charset="0"/>
                      </a:endParaRPr>
                    </a:p>
                  </a:txBody>
                  <a:tcPr anchor="ctr"/>
                </a:tc>
                <a:tc>
                  <a:txBody>
                    <a:bodyPr/>
                    <a:lstStyle/>
                    <a:p>
                      <a:pPr>
                        <a:buNone/>
                      </a:pPr>
                      <a:r>
                        <a:rPr lang="en-US" sz="2400" b="0" dirty="0">
                          <a:latin typeface="Aptos" panose="020B0004020202020204" pitchFamily="34" charset="0"/>
                        </a:rPr>
                        <a:t>789800</a:t>
                      </a:r>
                      <a:endParaRPr lang="en-IN" sz="2400" b="0" dirty="0">
                        <a:latin typeface="Aptos" panose="020B0004020202020204" pitchFamily="34" charset="0"/>
                      </a:endParaRPr>
                    </a:p>
                  </a:txBody>
                  <a:tcPr anchor="ctr"/>
                </a:tc>
                <a:tc>
                  <a:txBody>
                    <a:bodyPr/>
                    <a:lstStyle/>
                    <a:p>
                      <a:pPr algn="l" fontAlgn="b">
                        <a:buNone/>
                      </a:pPr>
                      <a:r>
                        <a:rPr lang="en-IN" sz="2400" b="0" i="0" u="none" strike="noStrike" dirty="0">
                          <a:solidFill>
                            <a:srgbClr val="000000"/>
                          </a:solidFill>
                          <a:effectLst/>
                          <a:latin typeface="Aptos" panose="020B0004020202020204" pitchFamily="34" charset="0"/>
                        </a:rPr>
                        <a:t>426127</a:t>
                      </a:r>
                    </a:p>
                  </a:txBody>
                  <a:tcPr marL="9525" marR="9525" marT="9525" marB="0" anchor="b"/>
                </a:tc>
                <a:tc>
                  <a:txBody>
                    <a:bodyPr/>
                    <a:lstStyle/>
                    <a:p>
                      <a:pPr>
                        <a:buNone/>
                      </a:pPr>
                      <a:endParaRPr lang="en-US" sz="2400" dirty="0">
                        <a:latin typeface="Aptos" panose="020B0004020202020204" pitchFamily="34" charset="0"/>
                      </a:endParaRPr>
                    </a:p>
                  </a:txBody>
                  <a:tcPr anchor="ctr"/>
                </a:tc>
                <a:extLst>
                  <a:ext uri="{0D108BD9-81ED-4DB2-BD59-A6C34878D82A}">
                    <a16:rowId xmlns:a16="http://schemas.microsoft.com/office/drawing/2014/main" val="3576970617"/>
                  </a:ext>
                </a:extLst>
              </a:tr>
            </a:tbl>
          </a:graphicData>
        </a:graphic>
      </p:graphicFrame>
      <p:sp>
        <p:nvSpPr>
          <p:cNvPr id="2" name="Slide Number Placeholder 1">
            <a:extLst>
              <a:ext uri="{FF2B5EF4-FFF2-40B4-BE49-F238E27FC236}">
                <a16:creationId xmlns:a16="http://schemas.microsoft.com/office/drawing/2014/main" id="{ABA40554-8F53-1E1D-6BF0-CDFB1341CD5B}"/>
              </a:ext>
            </a:extLst>
          </p:cNvPr>
          <p:cNvSpPr>
            <a:spLocks noGrp="1"/>
          </p:cNvSpPr>
          <p:nvPr>
            <p:ph type="sldNum" sz="quarter" idx="12"/>
          </p:nvPr>
        </p:nvSpPr>
        <p:spPr/>
        <p:txBody>
          <a:bodyPr/>
          <a:lstStyle/>
          <a:p>
            <a:fld id="{B76B49FA-22BB-44F5-8EFA-E5C56FA3907E}" type="slidenum">
              <a:rPr lang="en-US" smtClean="0"/>
              <a:pPr/>
              <a:t>17</a:t>
            </a:fld>
            <a:endParaRPr lang="en-US" dirty="0"/>
          </a:p>
        </p:txBody>
      </p:sp>
    </p:spTree>
    <p:extLst>
      <p:ext uri="{BB962C8B-B14F-4D97-AF65-F5344CB8AC3E}">
        <p14:creationId xmlns:p14="http://schemas.microsoft.com/office/powerpoint/2010/main" val="188535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6AC5D6-29FC-4917-0D88-FD87113C102D}"/>
              </a:ext>
            </a:extLst>
          </p:cNvPr>
          <p:cNvSpPr>
            <a:spLocks noGrp="1"/>
          </p:cNvSpPr>
          <p:nvPr>
            <p:ph type="sldNum" sz="quarter" idx="12"/>
          </p:nvPr>
        </p:nvSpPr>
        <p:spPr/>
        <p:txBody>
          <a:bodyPr/>
          <a:lstStyle/>
          <a:p>
            <a:fld id="{B76B49FA-22BB-44F5-8EFA-E5C56FA3907E}" type="slidenum">
              <a:rPr lang="en-US" smtClean="0"/>
              <a:pPr/>
              <a:t>18</a:t>
            </a:fld>
            <a:endParaRPr lang="en-US" dirty="0"/>
          </a:p>
        </p:txBody>
      </p:sp>
      <p:sp>
        <p:nvSpPr>
          <p:cNvPr id="3" name="Title 2">
            <a:extLst>
              <a:ext uri="{FF2B5EF4-FFF2-40B4-BE49-F238E27FC236}">
                <a16:creationId xmlns:a16="http://schemas.microsoft.com/office/drawing/2014/main" id="{40A27187-C989-DB99-3A8B-066A5C738DFE}"/>
              </a:ext>
            </a:extLst>
          </p:cNvPr>
          <p:cNvSpPr>
            <a:spLocks noGrp="1"/>
          </p:cNvSpPr>
          <p:nvPr>
            <p:ph type="title"/>
          </p:nvPr>
        </p:nvSpPr>
        <p:spPr>
          <a:xfrm>
            <a:off x="152400" y="76200"/>
            <a:ext cx="9906000" cy="609600"/>
          </a:xfrm>
        </p:spPr>
        <p:txBody>
          <a:bodyPr>
            <a:normAutofit/>
          </a:bodyPr>
          <a:lstStyle/>
          <a:p>
            <a:r>
              <a:rPr lang="en-US" dirty="0" err="1">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Purchy</a:t>
            </a:r>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 Failure Reason and Action Taken</a:t>
            </a:r>
            <a:endParaRPr lang="en-US" dirty="0"/>
          </a:p>
        </p:txBody>
      </p:sp>
      <p:graphicFrame>
        <p:nvGraphicFramePr>
          <p:cNvPr id="4" name="Table 3">
            <a:extLst>
              <a:ext uri="{FF2B5EF4-FFF2-40B4-BE49-F238E27FC236}">
                <a16:creationId xmlns:a16="http://schemas.microsoft.com/office/drawing/2014/main" id="{92315E7B-7819-88ED-73CF-61AD37E09027}"/>
              </a:ext>
            </a:extLst>
          </p:cNvPr>
          <p:cNvGraphicFramePr>
            <a:graphicFrameLocks noGrp="1"/>
          </p:cNvGraphicFramePr>
          <p:nvPr/>
        </p:nvGraphicFramePr>
        <p:xfrm>
          <a:off x="137886" y="1676400"/>
          <a:ext cx="11887200" cy="2215959"/>
        </p:xfrm>
        <a:graphic>
          <a:graphicData uri="http://schemas.openxmlformats.org/drawingml/2006/table">
            <a:tbl>
              <a:tblPr firstRow="1" bandRow="1">
                <a:tableStyleId>{F2DE63D5-997A-4646-A377-4702673A728D}</a:tableStyleId>
              </a:tblPr>
              <a:tblGrid>
                <a:gridCol w="1054865">
                  <a:extLst>
                    <a:ext uri="{9D8B030D-6E8A-4147-A177-3AD203B41FA5}">
                      <a16:colId xmlns:a16="http://schemas.microsoft.com/office/drawing/2014/main" val="2921319886"/>
                    </a:ext>
                  </a:extLst>
                </a:gridCol>
                <a:gridCol w="3506835">
                  <a:extLst>
                    <a:ext uri="{9D8B030D-6E8A-4147-A177-3AD203B41FA5}">
                      <a16:colId xmlns:a16="http://schemas.microsoft.com/office/drawing/2014/main" val="2451920687"/>
                    </a:ext>
                  </a:extLst>
                </a:gridCol>
                <a:gridCol w="1872641">
                  <a:extLst>
                    <a:ext uri="{9D8B030D-6E8A-4147-A177-3AD203B41FA5}">
                      <a16:colId xmlns:a16="http://schemas.microsoft.com/office/drawing/2014/main" val="2754547081"/>
                    </a:ext>
                  </a:extLst>
                </a:gridCol>
                <a:gridCol w="5452859">
                  <a:extLst>
                    <a:ext uri="{9D8B030D-6E8A-4147-A177-3AD203B41FA5}">
                      <a16:colId xmlns:a16="http://schemas.microsoft.com/office/drawing/2014/main" val="2433985452"/>
                    </a:ext>
                  </a:extLst>
                </a:gridCol>
              </a:tblGrid>
              <a:tr h="738653">
                <a:tc>
                  <a:txBody>
                    <a:bodyPr/>
                    <a:lstStyle/>
                    <a:p>
                      <a:pPr algn="ctr"/>
                      <a:r>
                        <a:rPr lang="en-US" sz="1800" b="1" dirty="0"/>
                        <a:t>S.No.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t>Particular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t>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t>Action taken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2102661"/>
                  </a:ext>
                </a:extLst>
              </a:tr>
              <a:tr h="738653">
                <a:tc>
                  <a:txBody>
                    <a:bodyPr/>
                    <a:lstStyle/>
                    <a:p>
                      <a:pPr algn="ctr"/>
                      <a:r>
                        <a:rPr lang="en-US" sz="18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dirty="0"/>
                        <a:t>Centre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t>14802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t>Contacted Farmers with </a:t>
                      </a:r>
                      <a:r>
                        <a:rPr lang="en-US" sz="1800" b="0" dirty="0" err="1"/>
                        <a:t>Purchi</a:t>
                      </a:r>
                      <a:r>
                        <a:rPr lang="en-US" sz="1800" b="0" dirty="0"/>
                        <a:t> Failure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14278"/>
                  </a:ext>
                </a:extLst>
              </a:tr>
              <a:tr h="738653">
                <a:tc>
                  <a:txBody>
                    <a:bodyPr/>
                    <a:lstStyle/>
                    <a:p>
                      <a:pPr algn="ctr"/>
                      <a:r>
                        <a:rPr lang="en-US" sz="18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dirty="0"/>
                        <a:t>Gate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7536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Contacted Farmers with </a:t>
                      </a:r>
                      <a:r>
                        <a:rPr lang="en-US" sz="1800" b="0" dirty="0" err="1"/>
                        <a:t>Purchi</a:t>
                      </a:r>
                      <a:r>
                        <a:rPr lang="en-US" sz="1800" b="0" dirty="0"/>
                        <a:t> Failure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5351045"/>
                  </a:ext>
                </a:extLst>
              </a:tr>
            </a:tbl>
          </a:graphicData>
        </a:graphic>
      </p:graphicFrame>
    </p:spTree>
    <p:extLst>
      <p:ext uri="{BB962C8B-B14F-4D97-AF65-F5344CB8AC3E}">
        <p14:creationId xmlns:p14="http://schemas.microsoft.com/office/powerpoint/2010/main" val="365385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EDCE0A-0EB4-F43B-E66F-DE247C7B077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1D5C9CE-5BA5-8BA8-ADB0-C5B05897C133}"/>
              </a:ext>
            </a:extLst>
          </p:cNvPr>
          <p:cNvSpPr>
            <a:spLocks noGrp="1"/>
          </p:cNvSpPr>
          <p:nvPr>
            <p:ph type="title"/>
          </p:nvPr>
        </p:nvSpPr>
        <p:spPr>
          <a:xfrm>
            <a:off x="152400" y="76200"/>
            <a:ext cx="9753600" cy="609600"/>
          </a:xfrm>
        </p:spPr>
        <p:txBody>
          <a:bodyPr vert="horz" lIns="91440" tIns="45720" rIns="91440" bIns="45720" rtlCol="0" anchor="ctr">
            <a:noAutofit/>
          </a:bodyPr>
          <a:lstStyle/>
          <a:p>
            <a:r>
              <a:rPr lang="en-US" sz="2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Comparative Pol in Cane of Neighboring Sugar Factories </a:t>
            </a:r>
            <a:r>
              <a:rPr lang="en-US" sz="20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(Period)</a:t>
            </a:r>
            <a:endParaRPr lang="en-US" sz="2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A99FFFC-3628-74A5-9972-2A702812B35D}"/>
              </a:ext>
            </a:extLst>
          </p:cNvPr>
          <p:cNvSpPr>
            <a:spLocks noGrp="1"/>
          </p:cNvSpPr>
          <p:nvPr>
            <p:ph type="sldNum" sz="quarter" idx="12"/>
          </p:nvPr>
        </p:nvSpPr>
        <p:spPr/>
        <p:txBody>
          <a:bodyPr/>
          <a:lstStyle/>
          <a:p>
            <a:fld id="{B76B49FA-22BB-44F5-8EFA-E5C56FA3907E}" type="slidenum">
              <a:rPr lang="en-US" smtClean="0"/>
              <a:pPr/>
              <a:t>19</a:t>
            </a:fld>
            <a:endParaRPr lang="en-US" dirty="0"/>
          </a:p>
        </p:txBody>
      </p:sp>
    </p:spTree>
    <p:extLst>
      <p:ext uri="{BB962C8B-B14F-4D97-AF65-F5344CB8AC3E}">
        <p14:creationId xmlns:p14="http://schemas.microsoft.com/office/powerpoint/2010/main" val="15643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7DE62-407A-1AAD-711B-ACAA0EAAAA56}"/>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046A1F53-92A8-2930-A75D-51A7A9D68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32" name="Title 1">
            <a:extLst>
              <a:ext uri="{FF2B5EF4-FFF2-40B4-BE49-F238E27FC236}">
                <a16:creationId xmlns:a16="http://schemas.microsoft.com/office/drawing/2014/main" id="{3851E4B1-6856-015B-3DDF-0CD3A73B7F53}"/>
              </a:ext>
            </a:extLst>
          </p:cNvPr>
          <p:cNvSpPr>
            <a:spLocks noGrp="1"/>
          </p:cNvSpPr>
          <p:nvPr>
            <p:ph type="title" idx="4294967295"/>
          </p:nvPr>
        </p:nvSpPr>
        <p:spPr>
          <a:xfrm>
            <a:off x="144463" y="56046"/>
            <a:ext cx="7991475" cy="750888"/>
          </a:xfrm>
          <a:prstGeom prst="rect">
            <a:avLst/>
          </a:prstGeom>
        </p:spPr>
        <p:txBody>
          <a:bodyPr anchor="ctr"/>
          <a:lstStyle/>
          <a:p>
            <a:r>
              <a:rPr lang="en-US" sz="3200" b="1" dirty="0">
                <a:solidFill>
                  <a:srgbClr val="002060"/>
                </a:solidFill>
              </a:rPr>
              <a:t>SPE Weekly Snapshot</a:t>
            </a:r>
            <a:endParaRPr lang="en-US" sz="3200" b="1" dirty="0">
              <a:solidFill>
                <a:srgbClr val="FF0000"/>
              </a:solidFill>
            </a:endParaRPr>
          </a:p>
        </p:txBody>
      </p:sp>
      <p:sp>
        <p:nvSpPr>
          <p:cNvPr id="2" name="Slide Number Placeholder 22">
            <a:extLst>
              <a:ext uri="{FF2B5EF4-FFF2-40B4-BE49-F238E27FC236}">
                <a16:creationId xmlns:a16="http://schemas.microsoft.com/office/drawing/2014/main" id="{A5C87F2C-3AB1-97CB-955B-CF7C009B1188}"/>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4" name="Table 3">
            <a:extLst>
              <a:ext uri="{FF2B5EF4-FFF2-40B4-BE49-F238E27FC236}">
                <a16:creationId xmlns:a16="http://schemas.microsoft.com/office/drawing/2014/main" id="{53BDD5B7-F09F-AFD8-FAC8-04A741D89307}"/>
              </a:ext>
            </a:extLst>
          </p:cNvPr>
          <p:cNvGraphicFramePr>
            <a:graphicFrameLocks noGrp="1"/>
          </p:cNvGraphicFramePr>
          <p:nvPr>
            <p:extLst>
              <p:ext uri="{D42A27DB-BD31-4B8C-83A1-F6EECF244321}">
                <p14:modId xmlns:p14="http://schemas.microsoft.com/office/powerpoint/2010/main" val="4166369752"/>
              </p:ext>
            </p:extLst>
          </p:nvPr>
        </p:nvGraphicFramePr>
        <p:xfrm>
          <a:off x="76200" y="914400"/>
          <a:ext cx="5867401" cy="5569218"/>
        </p:xfrm>
        <a:graphic>
          <a:graphicData uri="http://schemas.openxmlformats.org/drawingml/2006/table">
            <a:tbl>
              <a:tblPr firstRow="1" bandRow="1">
                <a:tableStyleId>{17292A2E-F333-43FB-9621-5CBBE7FDCDCB}</a:tableStyleId>
              </a:tblPr>
              <a:tblGrid>
                <a:gridCol w="1676400">
                  <a:extLst>
                    <a:ext uri="{9D8B030D-6E8A-4147-A177-3AD203B41FA5}">
                      <a16:colId xmlns:a16="http://schemas.microsoft.com/office/drawing/2014/main" val="242691244"/>
                    </a:ext>
                  </a:extLst>
                </a:gridCol>
                <a:gridCol w="1447800">
                  <a:extLst>
                    <a:ext uri="{9D8B030D-6E8A-4147-A177-3AD203B41FA5}">
                      <a16:colId xmlns:a16="http://schemas.microsoft.com/office/drawing/2014/main" val="2397359096"/>
                    </a:ext>
                  </a:extLst>
                </a:gridCol>
                <a:gridCol w="1371600">
                  <a:extLst>
                    <a:ext uri="{9D8B030D-6E8A-4147-A177-3AD203B41FA5}">
                      <a16:colId xmlns:a16="http://schemas.microsoft.com/office/drawing/2014/main" val="1664924683"/>
                    </a:ext>
                  </a:extLst>
                </a:gridCol>
                <a:gridCol w="1371601">
                  <a:extLst>
                    <a:ext uri="{9D8B030D-6E8A-4147-A177-3AD203B41FA5}">
                      <a16:colId xmlns:a16="http://schemas.microsoft.com/office/drawing/2014/main" val="713690685"/>
                    </a:ext>
                  </a:extLst>
                </a:gridCol>
              </a:tblGrid>
              <a:tr h="618802">
                <a:tc>
                  <a:txBody>
                    <a:bodyPr/>
                    <a:lstStyle/>
                    <a:p>
                      <a:pPr algn="l"/>
                      <a:r>
                        <a:rPr lang="en-US" sz="1400" dirty="0">
                          <a:solidFill>
                            <a:srgbClr val="002060"/>
                          </a:solidFill>
                          <a:latin typeface="Segoe UI" panose="020B0502040204020203" pitchFamily="34" charset="0"/>
                          <a:cs typeface="Segoe UI" panose="020B0502040204020203" pitchFamily="34" charset="0"/>
                        </a:rPr>
                        <a:t>Production Parameters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618802">
                <a:tc>
                  <a:txBody>
                    <a:bodyPr/>
                    <a:lstStyle/>
                    <a:p>
                      <a:pPr algn="l"/>
                      <a:r>
                        <a:rPr lang="en-US" sz="1400" dirty="0">
                          <a:latin typeface="Segoe UI" panose="020B0502040204020203" pitchFamily="34" charset="0"/>
                          <a:cs typeface="Segoe UI" panose="020B0502040204020203" pitchFamily="34" charset="0"/>
                        </a:rPr>
                        <a:t>Total Sugarcane Crush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4.25</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endParaRPr lang="en-US" sz="2000" b="1" i="0" u="none" strike="noStrike" dirty="0">
                        <a:solidFill>
                          <a:srgbClr val="00B050"/>
                        </a:solidFill>
                        <a:effectLst/>
                        <a:latin typeface="Segoe UI" panose="020B0502040204020203" pitchFamily="34" charset="0"/>
                      </a:endParaRP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4.25</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68042621"/>
                  </a:ext>
                </a:extLst>
              </a:tr>
              <a:tr h="618802">
                <a:tc>
                  <a:txBody>
                    <a:bodyPr/>
                    <a:lstStyle/>
                    <a:p>
                      <a:pPr algn="l"/>
                      <a:r>
                        <a:rPr lang="en-US" sz="1400" dirty="0">
                          <a:latin typeface="Segoe UI" panose="020B0502040204020203" pitchFamily="34" charset="0"/>
                          <a:cs typeface="Segoe UI" panose="020B0502040204020203" pitchFamily="34" charset="0"/>
                        </a:rPr>
                        <a:t>Sugar Recovery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9.00%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endParaRPr lang="en-US" sz="2000" b="1" i="0" u="none" strike="noStrike" dirty="0">
                        <a:solidFill>
                          <a:srgbClr val="00B050"/>
                        </a:solidFill>
                        <a:effectLst/>
                        <a:latin typeface="Segoe UI" panose="020B0502040204020203" pitchFamily="34" charset="0"/>
                      </a:endParaRP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9.00%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618802">
                <a:tc>
                  <a:txBody>
                    <a:bodyPr/>
                    <a:lstStyle/>
                    <a:p>
                      <a:pPr algn="l"/>
                      <a:r>
                        <a:rPr lang="en-US" sz="1400" dirty="0">
                          <a:latin typeface="Segoe UI" panose="020B0502040204020203" pitchFamily="34" charset="0"/>
                          <a:cs typeface="Segoe UI" panose="020B0502040204020203" pitchFamily="34" charset="0"/>
                        </a:rPr>
                        <a:t>Cane for Syrup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0.87</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endParaRPr lang="en-US" sz="2000" b="1" i="0" u="none" strike="noStrike" dirty="0">
                        <a:solidFill>
                          <a:srgbClr val="00B050"/>
                        </a:solidFill>
                        <a:effectLst/>
                        <a:latin typeface="Segoe UI" panose="020B0502040204020203" pitchFamily="34" charset="0"/>
                      </a:endParaRP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0.87</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618802">
                <a:tc>
                  <a:txBody>
                    <a:bodyPr/>
                    <a:lstStyle/>
                    <a:p>
                      <a:pPr algn="l"/>
                      <a:r>
                        <a:rPr lang="en-US" sz="1400" dirty="0">
                          <a:latin typeface="Segoe UI" panose="020B0502040204020203" pitchFamily="34" charset="0"/>
                          <a:cs typeface="Segoe UI" panose="020B0502040204020203" pitchFamily="34" charset="0"/>
                        </a:rPr>
                        <a:t>Sugar Produced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0.12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endParaRPr lang="en-US" sz="2000" b="1" i="0" u="none" strike="noStrike" dirty="0">
                        <a:solidFill>
                          <a:srgbClr val="00B050"/>
                        </a:solidFill>
                        <a:effectLst/>
                        <a:latin typeface="Segoe UI" panose="020B0502040204020203" pitchFamily="34" charset="0"/>
                      </a:endParaRP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0.12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618802">
                <a:tc>
                  <a:txBody>
                    <a:bodyPr/>
                    <a:lstStyle/>
                    <a:p>
                      <a:pPr algn="l"/>
                      <a:r>
                        <a:rPr lang="en-US" sz="1400" dirty="0">
                          <a:latin typeface="Segoe UI" panose="020B0502040204020203" pitchFamily="34" charset="0"/>
                          <a:cs typeface="Segoe UI" panose="020B0502040204020203" pitchFamily="34" charset="0"/>
                        </a:rPr>
                        <a:t>Ethanol Produced (LL)</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1.86</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1.38</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9.60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451406"/>
                  </a:ext>
                </a:extLst>
              </a:tr>
              <a:tr h="618802">
                <a:tc>
                  <a:txBody>
                    <a:bodyPr/>
                    <a:lstStyle/>
                    <a:p>
                      <a:pPr algn="l"/>
                      <a:r>
                        <a:rPr lang="en-US" sz="1400" dirty="0">
                          <a:latin typeface="Segoe UI" panose="020B0502040204020203" pitchFamily="34" charset="0"/>
                          <a:cs typeface="Segoe UI" panose="020B0502040204020203" pitchFamily="34" charset="0"/>
                        </a:rPr>
                        <a:t>Power Generation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44.69</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endParaRPr lang="en-US" sz="2000" b="1" i="0" u="none" strike="noStrike" dirty="0">
                        <a:solidFill>
                          <a:srgbClr val="00B050"/>
                        </a:solidFill>
                        <a:effectLst/>
                        <a:latin typeface="Segoe UI" panose="020B0502040204020203" pitchFamily="34" charset="0"/>
                      </a:endParaRP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44.69</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4337206"/>
                  </a:ext>
                </a:extLst>
              </a:tr>
              <a:tr h="618802">
                <a:tc>
                  <a:txBody>
                    <a:bodyPr/>
                    <a:lstStyle/>
                    <a:p>
                      <a:pPr algn="l"/>
                      <a:r>
                        <a:rPr lang="en-US" sz="1400" dirty="0">
                          <a:latin typeface="Segoe UI" panose="020B0502040204020203" pitchFamily="34" charset="0"/>
                          <a:cs typeface="Segoe UI" panose="020B0502040204020203" pitchFamily="34" charset="0"/>
                        </a:rPr>
                        <a:t>Power Export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29.80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endParaRPr lang="en-US" sz="2000" b="1" i="0" u="none" strike="noStrike" dirty="0">
                        <a:solidFill>
                          <a:srgbClr val="00B050"/>
                        </a:solidFill>
                        <a:effectLst/>
                        <a:latin typeface="Segoe UI" panose="020B0502040204020203" pitchFamily="34" charset="0"/>
                      </a:endParaRP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29.80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7307069"/>
                  </a:ext>
                </a:extLst>
              </a:tr>
              <a:tr h="618802">
                <a:tc>
                  <a:txBody>
                    <a:bodyPr/>
                    <a:lstStyle/>
                    <a:p>
                      <a:pPr algn="l"/>
                      <a:r>
                        <a:rPr lang="en-US" sz="1400" dirty="0">
                          <a:latin typeface="Segoe UI" panose="020B0502040204020203" pitchFamily="34" charset="0"/>
                          <a:cs typeface="Segoe UI" panose="020B0502040204020203" pitchFamily="34" charset="0"/>
                        </a:rPr>
                        <a:t>Cane Payment (Cr)</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endParaRPr lang="en-US" sz="2000" b="1" i="0" u="none" strike="noStrike" kern="1200" dirty="0">
                        <a:solidFill>
                          <a:srgbClr val="00B050"/>
                        </a:solidFill>
                        <a:effectLst/>
                        <a:latin typeface="Segoe UI" panose="020B0502040204020203" pitchFamily="34" charset="0"/>
                        <a:ea typeface="+mn-ea"/>
                        <a:cs typeface="+mn-cs"/>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dirty="0">
                          <a:solidFill>
                            <a:srgbClr val="00B050"/>
                          </a:solidFill>
                          <a:effectLst/>
                          <a:latin typeface="Segoe UI" panose="020B0502040204020203" pitchFamily="34" charset="0"/>
                          <a:ea typeface="+mn-ea"/>
                          <a:cs typeface="+mn-cs"/>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05195882"/>
                  </a:ext>
                </a:extLst>
              </a:tr>
            </a:tbl>
          </a:graphicData>
        </a:graphic>
      </p:graphicFrame>
      <p:graphicFrame>
        <p:nvGraphicFramePr>
          <p:cNvPr id="5" name="Table 4">
            <a:extLst>
              <a:ext uri="{FF2B5EF4-FFF2-40B4-BE49-F238E27FC236}">
                <a16:creationId xmlns:a16="http://schemas.microsoft.com/office/drawing/2014/main" id="{A54EA00A-D667-4A10-A215-A387787F942A}"/>
              </a:ext>
            </a:extLst>
          </p:cNvPr>
          <p:cNvGraphicFramePr>
            <a:graphicFrameLocks noGrp="1"/>
          </p:cNvGraphicFramePr>
          <p:nvPr>
            <p:extLst>
              <p:ext uri="{D42A27DB-BD31-4B8C-83A1-F6EECF244321}">
                <p14:modId xmlns:p14="http://schemas.microsoft.com/office/powerpoint/2010/main" val="2907914511"/>
              </p:ext>
            </p:extLst>
          </p:nvPr>
        </p:nvGraphicFramePr>
        <p:xfrm>
          <a:off x="6096000" y="914400"/>
          <a:ext cx="6019008" cy="5599783"/>
        </p:xfrm>
        <a:graphic>
          <a:graphicData uri="http://schemas.openxmlformats.org/drawingml/2006/table">
            <a:tbl>
              <a:tblPr firstRow="1" bandRow="1">
                <a:tableStyleId>{17292A2E-F333-43FB-9621-5CBBE7FDCDCB}</a:tableStyleId>
              </a:tblPr>
              <a:tblGrid>
                <a:gridCol w="1447800">
                  <a:extLst>
                    <a:ext uri="{9D8B030D-6E8A-4147-A177-3AD203B41FA5}">
                      <a16:colId xmlns:a16="http://schemas.microsoft.com/office/drawing/2014/main" val="242691244"/>
                    </a:ext>
                  </a:extLst>
                </a:gridCol>
                <a:gridCol w="1600200">
                  <a:extLst>
                    <a:ext uri="{9D8B030D-6E8A-4147-A177-3AD203B41FA5}">
                      <a16:colId xmlns:a16="http://schemas.microsoft.com/office/drawing/2014/main" val="2397359096"/>
                    </a:ext>
                  </a:extLst>
                </a:gridCol>
                <a:gridCol w="1415845">
                  <a:extLst>
                    <a:ext uri="{9D8B030D-6E8A-4147-A177-3AD203B41FA5}">
                      <a16:colId xmlns:a16="http://schemas.microsoft.com/office/drawing/2014/main" val="4123136069"/>
                    </a:ext>
                  </a:extLst>
                </a:gridCol>
                <a:gridCol w="1555163">
                  <a:extLst>
                    <a:ext uri="{9D8B030D-6E8A-4147-A177-3AD203B41FA5}">
                      <a16:colId xmlns:a16="http://schemas.microsoft.com/office/drawing/2014/main" val="325306318"/>
                    </a:ext>
                  </a:extLst>
                </a:gridCol>
              </a:tblGrid>
              <a:tr h="662515">
                <a:tc>
                  <a:txBody>
                    <a:bodyPr/>
                    <a:lstStyle/>
                    <a:p>
                      <a:pPr algn="l"/>
                      <a:r>
                        <a:rPr lang="en-US" sz="16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700958">
                <a:tc>
                  <a:txBody>
                    <a:bodyPr/>
                    <a:lstStyle/>
                    <a:p>
                      <a:pPr algn="l"/>
                      <a:r>
                        <a:rPr lang="en-US" sz="1400" dirty="0">
                          <a:latin typeface="Segoe UI" panose="020B0502040204020203" pitchFamily="34" charset="0"/>
                          <a:cs typeface="Segoe UI" panose="020B0502040204020203" pitchFamily="34" charset="0"/>
                        </a:rPr>
                        <a:t>Season Days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6</a:t>
                      </a:r>
                      <a:endParaRPr lang="en-US" sz="2000"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US" sz="2000"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6</a:t>
                      </a:r>
                      <a:endParaRPr lang="en-US" sz="2000"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68042621"/>
                  </a:ext>
                </a:extLst>
              </a:tr>
              <a:tr h="700958">
                <a:tc>
                  <a:txBody>
                    <a:bodyPr/>
                    <a:lstStyle/>
                    <a:p>
                      <a:pPr algn="l"/>
                      <a:r>
                        <a:rPr lang="en-US" sz="1400" dirty="0">
                          <a:latin typeface="Segoe UI" panose="020B0502040204020203" pitchFamily="34" charset="0"/>
                          <a:cs typeface="Segoe UI" panose="020B0502040204020203" pitchFamily="34" charset="0"/>
                        </a:rPr>
                        <a:t>Milling </a:t>
                      </a:r>
                    </a:p>
                    <a:p>
                      <a:pPr algn="l"/>
                      <a:r>
                        <a:rPr lang="en-US" sz="1400" dirty="0">
                          <a:latin typeface="Segoe UI" panose="020B0502040204020203" pitchFamily="34" charset="0"/>
                          <a:cs typeface="Segoe UI" panose="020B0502040204020203" pitchFamily="34" charset="0"/>
                        </a:rPr>
                        <a:t>PUF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70.90</a:t>
                      </a:r>
                      <a:r>
                        <a:rPr lang="en-US" sz="2000" dirty="0">
                          <a:latin typeface="Segoe UI" panose="020B0502040204020203" pitchFamily="34" charset="0"/>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US" sz="2000"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dirty="0">
                          <a:solidFill>
                            <a:srgbClr val="002060"/>
                          </a:solidFill>
                          <a:latin typeface="Segoe UI" panose="020B0502040204020203" pitchFamily="34" charset="0"/>
                          <a:cs typeface="Segoe UI" panose="020B0502040204020203" pitchFamily="34" charset="0"/>
                        </a:rPr>
                        <a:t>70.90</a:t>
                      </a:r>
                      <a:r>
                        <a:rPr lang="en-US" sz="2000" dirty="0">
                          <a:latin typeface="Segoe UI" panose="020B0502040204020203" pitchFamily="34" charset="0"/>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700958">
                <a:tc>
                  <a:txBody>
                    <a:bodyPr/>
                    <a:lstStyle/>
                    <a:p>
                      <a:pPr algn="l"/>
                      <a:r>
                        <a:rPr lang="en-US" sz="1400" dirty="0">
                          <a:latin typeface="Segoe UI" panose="020B0502040204020203" pitchFamily="34" charset="0"/>
                          <a:cs typeface="Segoe UI" panose="020B0502040204020203" pitchFamily="34" charset="0"/>
                        </a:rPr>
                        <a:t>Sugar Bagging (Nos.)</a:t>
                      </a:r>
                      <a:r>
                        <a:rPr lang="en-US" sz="1400" dirty="0">
                          <a:solidFill>
                            <a:srgbClr val="002060"/>
                          </a:solidFill>
                          <a:latin typeface="Segoe UI" panose="020B0502040204020203" pitchFamily="34" charset="0"/>
                          <a:cs typeface="Segoe UI" panose="020B0502040204020203" pitchFamily="34" charset="0"/>
                        </a:rPr>
                        <a:t> Actual/Capacity</a:t>
                      </a:r>
                      <a:endParaRPr lang="en-US" sz="1400"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59015/ 56580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002060"/>
                          </a:solidFill>
                          <a:latin typeface="Segoe UI" panose="020B0502040204020203" pitchFamily="34" charset="0"/>
                          <a:cs typeface="Segoe UI" panose="020B0502040204020203" pitchFamily="34" charset="0"/>
                        </a:rPr>
                        <a:t> 64056/ 58862</a:t>
                      </a:r>
                    </a:p>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326138/</a:t>
                      </a:r>
                    </a:p>
                    <a:p>
                      <a:pPr algn="ctr"/>
                      <a:r>
                        <a:rPr lang="en-US" sz="1600" dirty="0">
                          <a:solidFill>
                            <a:srgbClr val="002060"/>
                          </a:solidFill>
                          <a:latin typeface="Segoe UI" panose="020B0502040204020203" pitchFamily="34" charset="0"/>
                          <a:cs typeface="Segoe UI" panose="020B0502040204020203" pitchFamily="34" charset="0"/>
                        </a:rPr>
                        <a:t>330405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4185130"/>
                  </a:ext>
                </a:extLst>
              </a:tr>
              <a:tr h="700958">
                <a:tc>
                  <a:txBody>
                    <a:bodyPr/>
                    <a:lstStyle/>
                    <a:p>
                      <a:pPr algn="l"/>
                      <a:r>
                        <a:rPr lang="en-US" sz="1400" dirty="0">
                          <a:latin typeface="Segoe UI" panose="020B0502040204020203" pitchFamily="34" charset="0"/>
                          <a:cs typeface="Segoe UI" panose="020B0502040204020203" pitchFamily="34" charset="0"/>
                        </a:rPr>
                        <a:t>Power </a:t>
                      </a:r>
                    </a:p>
                    <a:p>
                      <a:pPr algn="l"/>
                      <a:r>
                        <a:rPr lang="en-US" sz="1400" dirty="0">
                          <a:latin typeface="Segoe UI" panose="020B0502040204020203" pitchFamily="34" charset="0"/>
                          <a:cs typeface="Segoe UI" panose="020B0502040204020203" pitchFamily="34" charset="0"/>
                        </a:rPr>
                        <a:t>PUF</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77.59 </a:t>
                      </a:r>
                      <a:r>
                        <a:rPr lang="en-US" sz="2000" b="1" kern="1200" noProof="0" dirty="0">
                          <a:solidFill>
                            <a:srgbClr val="002060"/>
                          </a:solidFill>
                          <a:latin typeface="Segoe UI" panose="020B0502040204020203" pitchFamily="34" charset="0"/>
                          <a:ea typeface="+mn-ea"/>
                          <a:cs typeface="Segoe UI" panose="020B0502040204020203" pitchFamily="34" charset="0"/>
                        </a:rPr>
                        <a:t>%</a:t>
                      </a:r>
                      <a:endParaRPr lang="en-US" sz="2000" b="1" kern="1200" dirty="0">
                        <a:solidFill>
                          <a:srgbClr val="002060"/>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endParaRPr lang="en-US" sz="2000" b="1" kern="1200" dirty="0">
                        <a:solidFill>
                          <a:srgbClr val="002060"/>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77.59 %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700958">
                <a:tc>
                  <a:txBody>
                    <a:bodyPr/>
                    <a:lstStyle/>
                    <a:p>
                      <a:pPr algn="l"/>
                      <a:r>
                        <a:rPr lang="en-US" sz="1400" dirty="0">
                          <a:latin typeface="Segoe UI" panose="020B0502040204020203" pitchFamily="34" charset="0"/>
                          <a:cs typeface="Segoe UI" panose="020B0502040204020203" pitchFamily="34" charset="0"/>
                        </a:rPr>
                        <a:t>Distillery PUF</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100.72%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76.82%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rgbClr val="002060"/>
                          </a:solidFill>
                          <a:latin typeface="Segoe UI" panose="020B0502040204020203" pitchFamily="34" charset="0"/>
                          <a:ea typeface="+mn-ea"/>
                          <a:cs typeface="Segoe UI" panose="020B0502040204020203" pitchFamily="34" charset="0"/>
                        </a:rPr>
                        <a:t>71.95%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451406"/>
                  </a:ext>
                </a:extLst>
              </a:tr>
              <a:tr h="700958">
                <a:tc>
                  <a:txBody>
                    <a:bodyPr/>
                    <a:lstStyle/>
                    <a:p>
                      <a:pPr algn="l"/>
                      <a:r>
                        <a:rPr lang="en-US" sz="1400" dirty="0">
                          <a:latin typeface="Segoe UI" panose="020B0502040204020203" pitchFamily="34" charset="0"/>
                          <a:cs typeface="Segoe UI" panose="020B0502040204020203" pitchFamily="34" charset="0"/>
                        </a:rPr>
                        <a:t>Total Pol Losses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1.88%</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endParaRPr lang="en-US" sz="2000" b="1" i="0" u="none" strike="noStrike" dirty="0">
                        <a:solidFill>
                          <a:srgbClr val="E46C0A"/>
                        </a:solidFill>
                        <a:effectLst/>
                        <a:latin typeface="Segoe UI" panose="020B0502040204020203" pitchFamily="34" charset="0"/>
                      </a:endParaRP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1.88%</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4337206"/>
                  </a:ext>
                </a:extLst>
              </a:tr>
              <a:tr h="700958">
                <a:tc>
                  <a:txBody>
                    <a:bodyPr/>
                    <a:lstStyle/>
                    <a:p>
                      <a:pPr algn="l"/>
                      <a:r>
                        <a:rPr lang="en-US" sz="1400" dirty="0">
                          <a:latin typeface="Segoe UI" panose="020B0502040204020203" pitchFamily="34" charset="0"/>
                          <a:cs typeface="Segoe UI" panose="020B0502040204020203" pitchFamily="34" charset="0"/>
                        </a:rPr>
                        <a:t>Bagasse Moisture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50.52%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endParaRPr lang="en-US" sz="2000" b="1" i="0" u="none" strike="noStrike" dirty="0">
                        <a:solidFill>
                          <a:srgbClr val="E46C0A"/>
                        </a:solidFill>
                        <a:effectLst/>
                        <a:latin typeface="Segoe UI" panose="020B0502040204020203" pitchFamily="34" charset="0"/>
                      </a:endParaRP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E46C0A"/>
                          </a:solidFill>
                          <a:effectLst/>
                          <a:latin typeface="Segoe UI" panose="020B0502040204020203" pitchFamily="34" charset="0"/>
                        </a:rPr>
                        <a:t>50.52%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7307069"/>
                  </a:ext>
                </a:extLst>
              </a:tr>
            </a:tbl>
          </a:graphicData>
        </a:graphic>
      </p:graphicFrame>
    </p:spTree>
    <p:extLst>
      <p:ext uri="{BB962C8B-B14F-4D97-AF65-F5344CB8AC3E}">
        <p14:creationId xmlns:p14="http://schemas.microsoft.com/office/powerpoint/2010/main" val="15388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11A4687-504C-5315-21AC-2C5B57F030D9}"/>
              </a:ext>
            </a:extLst>
          </p:cNvPr>
          <p:cNvSpPr>
            <a:spLocks noGrp="1"/>
          </p:cNvSpPr>
          <p:nvPr>
            <p:ph type="title"/>
          </p:nvPr>
        </p:nvSpPr>
        <p:spPr>
          <a:xfrm>
            <a:off x="152400" y="76200"/>
            <a:ext cx="9067800" cy="609600"/>
          </a:xfrm>
        </p:spPr>
        <p:txBody>
          <a:bodyPr>
            <a:no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CANE LOADER PERFORMANCE </a:t>
            </a:r>
          </a:p>
        </p:txBody>
      </p:sp>
      <p:graphicFrame>
        <p:nvGraphicFramePr>
          <p:cNvPr id="2" name="Table 1">
            <a:extLst>
              <a:ext uri="{FF2B5EF4-FFF2-40B4-BE49-F238E27FC236}">
                <a16:creationId xmlns:a16="http://schemas.microsoft.com/office/drawing/2014/main" id="{B9FD307B-3644-74F5-3999-8A6135164692}"/>
              </a:ext>
            </a:extLst>
          </p:cNvPr>
          <p:cNvGraphicFramePr>
            <a:graphicFrameLocks noGrp="1"/>
          </p:cNvGraphicFramePr>
          <p:nvPr/>
        </p:nvGraphicFramePr>
        <p:xfrm>
          <a:off x="304800" y="1066800"/>
          <a:ext cx="11277600" cy="3474720"/>
        </p:xfrm>
        <a:graphic>
          <a:graphicData uri="http://schemas.openxmlformats.org/drawingml/2006/table">
            <a:tbl>
              <a:tblPr/>
              <a:tblGrid>
                <a:gridCol w="990600">
                  <a:extLst>
                    <a:ext uri="{9D8B030D-6E8A-4147-A177-3AD203B41FA5}">
                      <a16:colId xmlns:a16="http://schemas.microsoft.com/office/drawing/2014/main" val="3824346950"/>
                    </a:ext>
                  </a:extLst>
                </a:gridCol>
                <a:gridCol w="2768600">
                  <a:extLst>
                    <a:ext uri="{9D8B030D-6E8A-4147-A177-3AD203B41FA5}">
                      <a16:colId xmlns:a16="http://schemas.microsoft.com/office/drawing/2014/main" val="1016316246"/>
                    </a:ext>
                  </a:extLst>
                </a:gridCol>
                <a:gridCol w="1879600">
                  <a:extLst>
                    <a:ext uri="{9D8B030D-6E8A-4147-A177-3AD203B41FA5}">
                      <a16:colId xmlns:a16="http://schemas.microsoft.com/office/drawing/2014/main" val="714108985"/>
                    </a:ext>
                  </a:extLst>
                </a:gridCol>
                <a:gridCol w="1879600">
                  <a:extLst>
                    <a:ext uri="{9D8B030D-6E8A-4147-A177-3AD203B41FA5}">
                      <a16:colId xmlns:a16="http://schemas.microsoft.com/office/drawing/2014/main" val="765838244"/>
                    </a:ext>
                  </a:extLst>
                </a:gridCol>
                <a:gridCol w="1879600">
                  <a:extLst>
                    <a:ext uri="{9D8B030D-6E8A-4147-A177-3AD203B41FA5}">
                      <a16:colId xmlns:a16="http://schemas.microsoft.com/office/drawing/2014/main" val="1837761809"/>
                    </a:ext>
                  </a:extLst>
                </a:gridCol>
                <a:gridCol w="1879600">
                  <a:extLst>
                    <a:ext uri="{9D8B030D-6E8A-4147-A177-3AD203B41FA5}">
                      <a16:colId xmlns:a16="http://schemas.microsoft.com/office/drawing/2014/main" val="2557720439"/>
                    </a:ext>
                  </a:extLst>
                </a:gridCol>
              </a:tblGrid>
              <a:tr h="0">
                <a:tc>
                  <a:txBody>
                    <a:bodyPr/>
                    <a:lstStyle/>
                    <a:p>
                      <a:pPr>
                        <a:buNone/>
                      </a:pPr>
                      <a:r>
                        <a:rPr lang="en-US" b="1" dirty="0">
                          <a:latin typeface="Aptos" panose="020B0004020202020204" pitchFamily="34" charset="0"/>
                        </a:rPr>
                        <a:t>S. No.</a:t>
                      </a:r>
                      <a:endParaRPr lang="en-US"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a:latin typeface="Aptos" panose="020B0004020202020204" pitchFamily="34" charset="0"/>
                        </a:rPr>
                        <a:t>Name of Center</a:t>
                      </a:r>
                      <a:endParaRPr lang="en-US">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latin typeface="Aptos" panose="020B0004020202020204" pitchFamily="34" charset="0"/>
                        </a:rPr>
                        <a:t>Owner/Transporter Name</a:t>
                      </a:r>
                      <a:endParaRPr lang="en-US"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latin typeface="Aptos" panose="020B0004020202020204" pitchFamily="34" charset="0"/>
                        </a:rPr>
                        <a:t>Total Non-Working (</a:t>
                      </a:r>
                      <a:r>
                        <a:rPr lang="en-US" b="1" dirty="0" err="1">
                          <a:latin typeface="Aptos" panose="020B0004020202020204" pitchFamily="34" charset="0"/>
                        </a:rPr>
                        <a:t>hrs</a:t>
                      </a:r>
                      <a:r>
                        <a:rPr lang="en-US" b="1" dirty="0">
                          <a:latin typeface="Aptos" panose="020B0004020202020204" pitchFamily="34" charset="0"/>
                        </a:rPr>
                        <a:t>-min)</a:t>
                      </a:r>
                      <a:endParaRPr lang="en-US"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a:latin typeface="Aptos" panose="020B0004020202020204" pitchFamily="34" charset="0"/>
                        </a:rPr>
                        <a:t>Reason for Not Working</a:t>
                      </a:r>
                      <a:endParaRPr lang="en-US">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latin typeface="Aptos" panose="020B0004020202020204" pitchFamily="34" charset="0"/>
                        </a:rPr>
                        <a:t>Action Taken</a:t>
                      </a:r>
                      <a:endParaRPr lang="en-US"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2171883"/>
                  </a:ext>
                </a:extLst>
              </a:tr>
              <a:tr h="0">
                <a:tc>
                  <a:txBody>
                    <a:bodyPr/>
                    <a:lstStyle/>
                    <a:p>
                      <a:pPr>
                        <a:buNone/>
                      </a:pPr>
                      <a:r>
                        <a:rPr lang="en-US" dirty="0">
                          <a:latin typeface="Aptos" panose="020B00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Nakaha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err="1">
                          <a:latin typeface="Aptos" panose="020B0004020202020204" pitchFamily="34" charset="0"/>
                        </a:rPr>
                        <a:t>Rachspal</a:t>
                      </a:r>
                      <a:r>
                        <a:rPr lang="en-US" dirty="0">
                          <a:latin typeface="Aptos" panose="020B0004020202020204" pitchFamily="34" charset="0"/>
                        </a:rPr>
                        <a:t> Singh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Spindle nut bolt broken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Repaired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0058369"/>
                  </a:ext>
                </a:extLst>
              </a:tr>
              <a:tr h="0">
                <a:tc>
                  <a:txBody>
                    <a:bodyPr/>
                    <a:lstStyle/>
                    <a:p>
                      <a:pPr>
                        <a:buNone/>
                      </a:pPr>
                      <a:r>
                        <a:rPr lang="en-US" dirty="0">
                          <a:latin typeface="Aptos" panose="020B00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err="1">
                          <a:latin typeface="Aptos" panose="020B0004020202020204" pitchFamily="34" charset="0"/>
                        </a:rPr>
                        <a:t>Dandoori</a:t>
                      </a:r>
                      <a:endParaRPr lang="en-US"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Islam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0B0004020202020204" pitchFamily="34" charset="0"/>
                        </a:rPr>
                        <a:t>Spindle nut bolt broken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Repaired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455708"/>
                  </a:ext>
                </a:extLst>
              </a:tr>
              <a:tr h="0">
                <a:tc>
                  <a:txBody>
                    <a:bodyPr/>
                    <a:lstStyle/>
                    <a:p>
                      <a:pPr>
                        <a:buNone/>
                      </a:pPr>
                      <a:r>
                        <a:rPr lang="en-US" dirty="0">
                          <a:latin typeface="Aptos" panose="020B00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err="1">
                          <a:latin typeface="Aptos" panose="020B0004020202020204" pitchFamily="34" charset="0"/>
                        </a:rPr>
                        <a:t>Mangaudhiya</a:t>
                      </a:r>
                      <a:r>
                        <a:rPr lang="en-US" dirty="0">
                          <a:latin typeface="Aptos" panose="020B0004020202020204" pitchFamily="34" charset="0"/>
                        </a:rPr>
                        <a:t> 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err="1">
                          <a:latin typeface="Aptos" panose="020B0004020202020204" pitchFamily="34" charset="0"/>
                        </a:rPr>
                        <a:t>Premkant</a:t>
                      </a:r>
                      <a:r>
                        <a:rPr lang="en-US" dirty="0">
                          <a:latin typeface="Aptos" panose="020B0004020202020204" pitchFamily="34" charset="0"/>
                        </a:rPr>
                        <a:t> Verma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Clutch plate damage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Clutch Plate replaced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067671"/>
                  </a:ext>
                </a:extLst>
              </a:tr>
              <a:tr h="0">
                <a:tc>
                  <a:txBody>
                    <a:bodyPr/>
                    <a:lstStyle/>
                    <a:p>
                      <a:pPr>
                        <a:buNone/>
                      </a:pPr>
                      <a:r>
                        <a:rPr lang="en-US" dirty="0">
                          <a:latin typeface="Aptos" panose="020B00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err="1">
                          <a:latin typeface="Aptos" panose="020B0004020202020204" pitchFamily="34" charset="0"/>
                        </a:rPr>
                        <a:t>Beersinghpur</a:t>
                      </a:r>
                      <a:endParaRPr lang="en-US"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Devraj Awasthi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0B0004020202020204" pitchFamily="34" charset="0"/>
                        </a:rPr>
                        <a:t>Spindle broken</a:t>
                      </a:r>
                    </a:p>
                    <a:p>
                      <a:pPr>
                        <a:buNone/>
                      </a:pPr>
                      <a:endParaRPr lang="en-US"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Aptos" panose="020B0004020202020204" pitchFamily="34" charset="0"/>
                        </a:rPr>
                        <a:t>Repaired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1729382"/>
                  </a:ext>
                </a:extLst>
              </a:tr>
            </a:tbl>
          </a:graphicData>
        </a:graphic>
      </p:graphicFrame>
      <p:sp>
        <p:nvSpPr>
          <p:cNvPr id="3" name="Slide Number Placeholder 2">
            <a:extLst>
              <a:ext uri="{FF2B5EF4-FFF2-40B4-BE49-F238E27FC236}">
                <a16:creationId xmlns:a16="http://schemas.microsoft.com/office/drawing/2014/main" id="{6B586EAD-DABA-6AAA-E373-F5B0C85DECFF}"/>
              </a:ext>
            </a:extLst>
          </p:cNvPr>
          <p:cNvSpPr>
            <a:spLocks noGrp="1"/>
          </p:cNvSpPr>
          <p:nvPr>
            <p:ph type="sldNum" sz="quarter" idx="12"/>
          </p:nvPr>
        </p:nvSpPr>
        <p:spPr/>
        <p:txBody>
          <a:bodyPr/>
          <a:lstStyle/>
          <a:p>
            <a:fld id="{B76B49FA-22BB-44F5-8EFA-E5C56FA3907E}" type="slidenum">
              <a:rPr lang="en-US" smtClean="0"/>
              <a:pPr/>
              <a:t>20</a:t>
            </a:fld>
            <a:endParaRPr lang="en-US" dirty="0"/>
          </a:p>
        </p:txBody>
      </p:sp>
    </p:spTree>
    <p:extLst>
      <p:ext uri="{BB962C8B-B14F-4D97-AF65-F5344CB8AC3E}">
        <p14:creationId xmlns:p14="http://schemas.microsoft.com/office/powerpoint/2010/main" val="1957474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96D5-22E5-8F9B-0D04-44166D2A14F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E3EF33E9-9691-D85C-703B-606449200983}"/>
              </a:ext>
            </a:extLst>
          </p:cNvPr>
          <p:cNvSpPr>
            <a:spLocks noGrp="1"/>
          </p:cNvSpPr>
          <p:nvPr>
            <p:ph type="title"/>
          </p:nvPr>
        </p:nvSpPr>
        <p:spPr>
          <a:xfrm>
            <a:off x="152400" y="76200"/>
            <a:ext cx="6045200" cy="609600"/>
          </a:xfrm>
        </p:spPr>
        <p:txBody>
          <a:bodyPr>
            <a:no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TRANSPORTER’S PERFORMANCE</a:t>
            </a:r>
          </a:p>
        </p:txBody>
      </p:sp>
      <p:graphicFrame>
        <p:nvGraphicFramePr>
          <p:cNvPr id="3" name="Table 2">
            <a:extLst>
              <a:ext uri="{FF2B5EF4-FFF2-40B4-BE49-F238E27FC236}">
                <a16:creationId xmlns:a16="http://schemas.microsoft.com/office/drawing/2014/main" id="{FE56A6FC-4F7D-167D-1E3B-37156172213B}"/>
              </a:ext>
            </a:extLst>
          </p:cNvPr>
          <p:cNvGraphicFramePr>
            <a:graphicFrameLocks noGrp="1"/>
          </p:cNvGraphicFramePr>
          <p:nvPr/>
        </p:nvGraphicFramePr>
        <p:xfrm>
          <a:off x="685800" y="1371600"/>
          <a:ext cx="10515600" cy="1402080"/>
        </p:xfrm>
        <a:graphic>
          <a:graphicData uri="http://schemas.openxmlformats.org/drawingml/2006/table">
            <a:tbl>
              <a:tblPr/>
              <a:tblGrid>
                <a:gridCol w="990600">
                  <a:extLst>
                    <a:ext uri="{9D8B030D-6E8A-4147-A177-3AD203B41FA5}">
                      <a16:colId xmlns:a16="http://schemas.microsoft.com/office/drawing/2014/main" val="819429914"/>
                    </a:ext>
                  </a:extLst>
                </a:gridCol>
                <a:gridCol w="3215640">
                  <a:extLst>
                    <a:ext uri="{9D8B030D-6E8A-4147-A177-3AD203B41FA5}">
                      <a16:colId xmlns:a16="http://schemas.microsoft.com/office/drawing/2014/main" val="3776429071"/>
                    </a:ext>
                  </a:extLst>
                </a:gridCol>
                <a:gridCol w="2103120">
                  <a:extLst>
                    <a:ext uri="{9D8B030D-6E8A-4147-A177-3AD203B41FA5}">
                      <a16:colId xmlns:a16="http://schemas.microsoft.com/office/drawing/2014/main" val="1704726588"/>
                    </a:ext>
                  </a:extLst>
                </a:gridCol>
                <a:gridCol w="2103120">
                  <a:extLst>
                    <a:ext uri="{9D8B030D-6E8A-4147-A177-3AD203B41FA5}">
                      <a16:colId xmlns:a16="http://schemas.microsoft.com/office/drawing/2014/main" val="1561355480"/>
                    </a:ext>
                  </a:extLst>
                </a:gridCol>
                <a:gridCol w="2103120">
                  <a:extLst>
                    <a:ext uri="{9D8B030D-6E8A-4147-A177-3AD203B41FA5}">
                      <a16:colId xmlns:a16="http://schemas.microsoft.com/office/drawing/2014/main" val="2871990204"/>
                    </a:ext>
                  </a:extLst>
                </a:gridCol>
              </a:tblGrid>
              <a:tr h="487680">
                <a:tc>
                  <a:txBody>
                    <a:bodyPr/>
                    <a:lstStyle/>
                    <a:p>
                      <a:pPr>
                        <a:buNone/>
                      </a:pPr>
                      <a:r>
                        <a:rPr lang="en-US" b="1"/>
                        <a:t>S. No.</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t>Name of Transporter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t>Issue Reported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t>Reason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t>Action Taken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7314977"/>
                  </a:ext>
                </a:extLst>
              </a:tr>
              <a:tr h="487680">
                <a:tc>
                  <a:txBody>
                    <a:bodyPr/>
                    <a:lstStyle/>
                    <a:p>
                      <a:pPr>
                        <a:buNone/>
                      </a:pP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JTC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Truck unavailability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Due to road tax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All required trucks shall be made available by 2</a:t>
                      </a:r>
                      <a:r>
                        <a:rPr lang="en-US" baseline="30000" dirty="0"/>
                        <a:t>nd</a:t>
                      </a:r>
                      <a:r>
                        <a:rPr lang="en-US" dirty="0"/>
                        <a:t> Nov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8941610"/>
                  </a:ext>
                </a:extLst>
              </a:tr>
            </a:tbl>
          </a:graphicData>
        </a:graphic>
      </p:graphicFrame>
      <p:sp>
        <p:nvSpPr>
          <p:cNvPr id="2" name="Slide Number Placeholder 1">
            <a:extLst>
              <a:ext uri="{FF2B5EF4-FFF2-40B4-BE49-F238E27FC236}">
                <a16:creationId xmlns:a16="http://schemas.microsoft.com/office/drawing/2014/main" id="{72594FC2-0E7A-3B91-2669-04899EF5301E}"/>
              </a:ext>
            </a:extLst>
          </p:cNvPr>
          <p:cNvSpPr>
            <a:spLocks noGrp="1"/>
          </p:cNvSpPr>
          <p:nvPr>
            <p:ph type="sldNum" sz="quarter" idx="12"/>
          </p:nvPr>
        </p:nvSpPr>
        <p:spPr/>
        <p:txBody>
          <a:bodyPr/>
          <a:lstStyle/>
          <a:p>
            <a:fld id="{B76B49FA-22BB-44F5-8EFA-E5C56FA3907E}" type="slidenum">
              <a:rPr lang="en-US" smtClean="0"/>
              <a:pPr/>
              <a:t>21</a:t>
            </a:fld>
            <a:endParaRPr lang="en-US" dirty="0"/>
          </a:p>
        </p:txBody>
      </p:sp>
    </p:spTree>
    <p:extLst>
      <p:ext uri="{BB962C8B-B14F-4D97-AF65-F5344CB8AC3E}">
        <p14:creationId xmlns:p14="http://schemas.microsoft.com/office/powerpoint/2010/main" val="163929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9EE8C6-CF60-AFE4-2165-0570397DE1E1}"/>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2FF4FDF-1A24-128A-79A1-548929B7AB16}"/>
              </a:ext>
            </a:extLst>
          </p:cNvPr>
          <p:cNvSpPr>
            <a:spLocks noGrp="1"/>
          </p:cNvSpPr>
          <p:nvPr>
            <p:ph type="title"/>
          </p:nvPr>
        </p:nvSpPr>
        <p:spPr>
          <a:xfrm>
            <a:off x="152400" y="76200"/>
            <a:ext cx="6045200" cy="609600"/>
          </a:xfrm>
        </p:spPr>
        <p:txBody>
          <a:bodyPr>
            <a:no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ROAD SAFETY</a:t>
            </a:r>
          </a:p>
        </p:txBody>
      </p:sp>
      <p:graphicFrame>
        <p:nvGraphicFramePr>
          <p:cNvPr id="21" name="Table 20">
            <a:extLst>
              <a:ext uri="{FF2B5EF4-FFF2-40B4-BE49-F238E27FC236}">
                <a16:creationId xmlns:a16="http://schemas.microsoft.com/office/drawing/2014/main" id="{2AC23BA5-CD81-1F69-0634-418E045054D8}"/>
              </a:ext>
            </a:extLst>
          </p:cNvPr>
          <p:cNvGraphicFramePr>
            <a:graphicFrameLocks noGrp="1"/>
          </p:cNvGraphicFramePr>
          <p:nvPr/>
        </p:nvGraphicFramePr>
        <p:xfrm>
          <a:off x="685800" y="1371600"/>
          <a:ext cx="10515600" cy="1778000"/>
        </p:xfrm>
        <a:graphic>
          <a:graphicData uri="http://schemas.openxmlformats.org/drawingml/2006/table">
            <a:tbl>
              <a:tblPr>
                <a:tableStyleId>{8799B23B-EC83-4686-B30A-512413B5E67A}</a:tableStyleId>
              </a:tblPr>
              <a:tblGrid>
                <a:gridCol w="1314450">
                  <a:extLst>
                    <a:ext uri="{9D8B030D-6E8A-4147-A177-3AD203B41FA5}">
                      <a16:colId xmlns:a16="http://schemas.microsoft.com/office/drawing/2014/main" val="146728942"/>
                    </a:ext>
                  </a:extLst>
                </a:gridCol>
                <a:gridCol w="1314450">
                  <a:extLst>
                    <a:ext uri="{9D8B030D-6E8A-4147-A177-3AD203B41FA5}">
                      <a16:colId xmlns:a16="http://schemas.microsoft.com/office/drawing/2014/main" val="2321495052"/>
                    </a:ext>
                  </a:extLst>
                </a:gridCol>
                <a:gridCol w="1314450">
                  <a:extLst>
                    <a:ext uri="{9D8B030D-6E8A-4147-A177-3AD203B41FA5}">
                      <a16:colId xmlns:a16="http://schemas.microsoft.com/office/drawing/2014/main" val="2473251086"/>
                    </a:ext>
                  </a:extLst>
                </a:gridCol>
                <a:gridCol w="1314450">
                  <a:extLst>
                    <a:ext uri="{9D8B030D-6E8A-4147-A177-3AD203B41FA5}">
                      <a16:colId xmlns:a16="http://schemas.microsoft.com/office/drawing/2014/main" val="1361909107"/>
                    </a:ext>
                  </a:extLst>
                </a:gridCol>
                <a:gridCol w="1314450">
                  <a:extLst>
                    <a:ext uri="{9D8B030D-6E8A-4147-A177-3AD203B41FA5}">
                      <a16:colId xmlns:a16="http://schemas.microsoft.com/office/drawing/2014/main" val="2634684162"/>
                    </a:ext>
                  </a:extLst>
                </a:gridCol>
                <a:gridCol w="1314450">
                  <a:extLst>
                    <a:ext uri="{9D8B030D-6E8A-4147-A177-3AD203B41FA5}">
                      <a16:colId xmlns:a16="http://schemas.microsoft.com/office/drawing/2014/main" val="319029772"/>
                    </a:ext>
                  </a:extLst>
                </a:gridCol>
                <a:gridCol w="1314450">
                  <a:extLst>
                    <a:ext uri="{9D8B030D-6E8A-4147-A177-3AD203B41FA5}">
                      <a16:colId xmlns:a16="http://schemas.microsoft.com/office/drawing/2014/main" val="4228696856"/>
                    </a:ext>
                  </a:extLst>
                </a:gridCol>
                <a:gridCol w="1314450">
                  <a:extLst>
                    <a:ext uri="{9D8B030D-6E8A-4147-A177-3AD203B41FA5}">
                      <a16:colId xmlns:a16="http://schemas.microsoft.com/office/drawing/2014/main" val="2427231506"/>
                    </a:ext>
                  </a:extLst>
                </a:gridCol>
              </a:tblGrid>
              <a:tr h="0">
                <a:tc>
                  <a:txBody>
                    <a:bodyPr/>
                    <a:lstStyle/>
                    <a:p>
                      <a:pPr rtl="0">
                        <a:buNone/>
                      </a:pPr>
                      <a:r>
                        <a:rPr lang="en-US" b="1">
                          <a:solidFill>
                            <a:srgbClr val="1B1C1D"/>
                          </a:solidFill>
                          <a:effectLst/>
                        </a:rPr>
                        <a:t>S. No.</a:t>
                      </a:r>
                      <a:endParaRPr lang="en-US">
                        <a:solidFill>
                          <a:srgbClr val="1B1C1D"/>
                        </a:solidFill>
                        <a:effectLst/>
                        <a:latin typeface="Google Sans Text"/>
                      </a:endParaRPr>
                    </a:p>
                  </a:txBody>
                  <a:tcPr marL="76200" marR="76200" marT="50800" marB="50800" anchor="ctr"/>
                </a:tc>
                <a:tc>
                  <a:txBody>
                    <a:bodyPr/>
                    <a:lstStyle/>
                    <a:p>
                      <a:pPr rtl="0">
                        <a:buNone/>
                      </a:pPr>
                      <a:r>
                        <a:rPr lang="en-US" b="1">
                          <a:solidFill>
                            <a:srgbClr val="1B1C1D"/>
                          </a:solidFill>
                          <a:effectLst/>
                        </a:rPr>
                        <a:t>Truck No.</a:t>
                      </a:r>
                      <a:endParaRPr lang="en-US">
                        <a:solidFill>
                          <a:srgbClr val="1B1C1D"/>
                        </a:solidFill>
                        <a:effectLst/>
                        <a:latin typeface="Google Sans Text"/>
                      </a:endParaRPr>
                    </a:p>
                  </a:txBody>
                  <a:tcPr marL="76200" marR="76200" marT="50800" marB="50800" anchor="ctr"/>
                </a:tc>
                <a:tc>
                  <a:txBody>
                    <a:bodyPr/>
                    <a:lstStyle/>
                    <a:p>
                      <a:pPr rtl="0">
                        <a:buNone/>
                      </a:pPr>
                      <a:r>
                        <a:rPr lang="en-US" b="1">
                          <a:solidFill>
                            <a:srgbClr val="1B1C1D"/>
                          </a:solidFill>
                          <a:effectLst/>
                        </a:rPr>
                        <a:t>Date of Accident</a:t>
                      </a:r>
                      <a:endParaRPr lang="en-US">
                        <a:solidFill>
                          <a:srgbClr val="1B1C1D"/>
                        </a:solidFill>
                        <a:effectLst/>
                        <a:latin typeface="Google Sans Text"/>
                      </a:endParaRPr>
                    </a:p>
                  </a:txBody>
                  <a:tcPr marL="76200" marR="76200" marT="50800" marB="50800" anchor="ctr"/>
                </a:tc>
                <a:tc>
                  <a:txBody>
                    <a:bodyPr/>
                    <a:lstStyle/>
                    <a:p>
                      <a:pPr rtl="0">
                        <a:buNone/>
                      </a:pPr>
                      <a:r>
                        <a:rPr lang="en-US" b="1">
                          <a:solidFill>
                            <a:srgbClr val="1B1C1D"/>
                          </a:solidFill>
                          <a:effectLst/>
                        </a:rPr>
                        <a:t>Location</a:t>
                      </a:r>
                      <a:endParaRPr lang="en-US">
                        <a:solidFill>
                          <a:srgbClr val="1B1C1D"/>
                        </a:solidFill>
                        <a:effectLst/>
                        <a:latin typeface="Google Sans Text"/>
                      </a:endParaRPr>
                    </a:p>
                  </a:txBody>
                  <a:tcPr marL="76200" marR="76200" marT="50800" marB="50800" anchor="ctr"/>
                </a:tc>
                <a:tc>
                  <a:txBody>
                    <a:bodyPr/>
                    <a:lstStyle/>
                    <a:p>
                      <a:pPr rtl="0">
                        <a:buNone/>
                      </a:pPr>
                      <a:r>
                        <a:rPr lang="en-US" b="1">
                          <a:solidFill>
                            <a:srgbClr val="1B1C1D"/>
                          </a:solidFill>
                          <a:effectLst/>
                        </a:rPr>
                        <a:t>Reason</a:t>
                      </a:r>
                      <a:endParaRPr lang="en-US">
                        <a:solidFill>
                          <a:srgbClr val="1B1C1D"/>
                        </a:solidFill>
                        <a:effectLst/>
                        <a:latin typeface="Google Sans Text"/>
                      </a:endParaRPr>
                    </a:p>
                  </a:txBody>
                  <a:tcPr marL="76200" marR="76200" marT="50800" marB="50800" anchor="ctr"/>
                </a:tc>
                <a:tc>
                  <a:txBody>
                    <a:bodyPr/>
                    <a:lstStyle/>
                    <a:p>
                      <a:pPr rtl="0">
                        <a:buNone/>
                      </a:pPr>
                      <a:r>
                        <a:rPr lang="en-US" b="1" dirty="0">
                          <a:solidFill>
                            <a:srgbClr val="1B1C1D"/>
                          </a:solidFill>
                          <a:effectLst/>
                        </a:rPr>
                        <a:t>Casualty if any</a:t>
                      </a:r>
                      <a:endParaRPr lang="en-US" dirty="0">
                        <a:solidFill>
                          <a:srgbClr val="1B1C1D"/>
                        </a:solidFill>
                        <a:effectLst/>
                        <a:latin typeface="Google Sans Text"/>
                      </a:endParaRPr>
                    </a:p>
                  </a:txBody>
                  <a:tcPr marL="76200" marR="76200" marT="50800" marB="50800" anchor="ctr"/>
                </a:tc>
                <a:tc>
                  <a:txBody>
                    <a:bodyPr/>
                    <a:lstStyle/>
                    <a:p>
                      <a:pPr rtl="0">
                        <a:buNone/>
                      </a:pPr>
                      <a:r>
                        <a:rPr lang="en-US" b="1">
                          <a:solidFill>
                            <a:srgbClr val="1B1C1D"/>
                          </a:solidFill>
                          <a:effectLst/>
                        </a:rPr>
                        <a:t>Action Taken</a:t>
                      </a:r>
                      <a:endParaRPr lang="en-US">
                        <a:solidFill>
                          <a:srgbClr val="1B1C1D"/>
                        </a:solidFill>
                        <a:effectLst/>
                        <a:latin typeface="Google Sans Text"/>
                      </a:endParaRPr>
                    </a:p>
                  </a:txBody>
                  <a:tcPr marL="76200" marR="76200" marT="50800" marB="50800" anchor="ctr"/>
                </a:tc>
                <a:tc>
                  <a:txBody>
                    <a:bodyPr/>
                    <a:lstStyle/>
                    <a:p>
                      <a:pPr rtl="0">
                        <a:buNone/>
                      </a:pPr>
                      <a:r>
                        <a:rPr lang="en-US" b="1">
                          <a:solidFill>
                            <a:srgbClr val="1B1C1D"/>
                          </a:solidFill>
                          <a:effectLst/>
                        </a:rPr>
                        <a:t>Photo</a:t>
                      </a:r>
                      <a:endParaRPr lang="en-US">
                        <a:solidFill>
                          <a:srgbClr val="1B1C1D"/>
                        </a:solidFill>
                        <a:effectLst/>
                        <a:latin typeface="Google Sans Text"/>
                      </a:endParaRPr>
                    </a:p>
                  </a:txBody>
                  <a:tcPr marL="76200" marR="76200" marT="50800" marB="50800" anchor="ctr"/>
                </a:tc>
                <a:extLst>
                  <a:ext uri="{0D108BD9-81ED-4DB2-BD59-A6C34878D82A}">
                    <a16:rowId xmlns:a16="http://schemas.microsoft.com/office/drawing/2014/main" val="1174416044"/>
                  </a:ext>
                </a:extLst>
              </a:tr>
              <a:tr h="0">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extLst>
                  <a:ext uri="{0D108BD9-81ED-4DB2-BD59-A6C34878D82A}">
                    <a16:rowId xmlns:a16="http://schemas.microsoft.com/office/drawing/2014/main" val="3928886255"/>
                  </a:ext>
                </a:extLst>
              </a:tr>
              <a:tr h="0">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dirty="0">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extLst>
                  <a:ext uri="{0D108BD9-81ED-4DB2-BD59-A6C34878D82A}">
                    <a16:rowId xmlns:a16="http://schemas.microsoft.com/office/drawing/2014/main" val="49030333"/>
                  </a:ext>
                </a:extLst>
              </a:tr>
              <a:tr h="0">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dirty="0">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a:solidFill>
                          <a:srgbClr val="1B1C1D"/>
                        </a:solidFill>
                        <a:effectLst/>
                        <a:latin typeface="Google Sans Text"/>
                      </a:endParaRPr>
                    </a:p>
                  </a:txBody>
                  <a:tcPr marL="76200" marR="76200" marT="50800" marB="50800" anchor="ctr"/>
                </a:tc>
                <a:tc>
                  <a:txBody>
                    <a:bodyPr/>
                    <a:lstStyle/>
                    <a:p>
                      <a:pPr rtl="0">
                        <a:buNone/>
                      </a:pPr>
                      <a:endParaRPr lang="en-US" dirty="0">
                        <a:solidFill>
                          <a:srgbClr val="1B1C1D"/>
                        </a:solidFill>
                        <a:effectLst/>
                        <a:latin typeface="Google Sans Text"/>
                      </a:endParaRPr>
                    </a:p>
                  </a:txBody>
                  <a:tcPr marL="76200" marR="76200" marT="50800" marB="50800" anchor="ctr"/>
                </a:tc>
                <a:extLst>
                  <a:ext uri="{0D108BD9-81ED-4DB2-BD59-A6C34878D82A}">
                    <a16:rowId xmlns:a16="http://schemas.microsoft.com/office/drawing/2014/main" val="314271004"/>
                  </a:ext>
                </a:extLst>
              </a:tr>
            </a:tbl>
          </a:graphicData>
        </a:graphic>
      </p:graphicFrame>
      <p:sp>
        <p:nvSpPr>
          <p:cNvPr id="2" name="Slide Number Placeholder 1">
            <a:extLst>
              <a:ext uri="{FF2B5EF4-FFF2-40B4-BE49-F238E27FC236}">
                <a16:creationId xmlns:a16="http://schemas.microsoft.com/office/drawing/2014/main" id="{7A08CE49-F949-9E85-8FD5-DE3B9D601130}"/>
              </a:ext>
            </a:extLst>
          </p:cNvPr>
          <p:cNvSpPr>
            <a:spLocks noGrp="1"/>
          </p:cNvSpPr>
          <p:nvPr>
            <p:ph type="sldNum" sz="quarter" idx="12"/>
          </p:nvPr>
        </p:nvSpPr>
        <p:spPr/>
        <p:txBody>
          <a:bodyPr/>
          <a:lstStyle/>
          <a:p>
            <a:fld id="{B76B49FA-22BB-44F5-8EFA-E5C56FA3907E}" type="slidenum">
              <a:rPr lang="en-US" smtClean="0"/>
              <a:pPr/>
              <a:t>22</a:t>
            </a:fld>
            <a:endParaRPr lang="en-US" dirty="0"/>
          </a:p>
        </p:txBody>
      </p:sp>
    </p:spTree>
    <p:extLst>
      <p:ext uri="{BB962C8B-B14F-4D97-AF65-F5344CB8AC3E}">
        <p14:creationId xmlns:p14="http://schemas.microsoft.com/office/powerpoint/2010/main" val="3609371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47150-FA4E-AB3D-B5B6-A1882CCE9DD7}"/>
              </a:ext>
            </a:extLst>
          </p:cNvPr>
          <p:cNvSpPr>
            <a:spLocks noGrp="1"/>
          </p:cNvSpPr>
          <p:nvPr>
            <p:ph type="sldNum" sz="quarter" idx="12"/>
          </p:nvPr>
        </p:nvSpPr>
        <p:spPr/>
        <p:txBody>
          <a:bodyPr/>
          <a:lstStyle/>
          <a:p>
            <a:fld id="{B76B49FA-22BB-44F5-8EFA-E5C56FA3907E}" type="slidenum">
              <a:rPr lang="en-US" smtClean="0"/>
              <a:pPr/>
              <a:t>23</a:t>
            </a:fld>
            <a:endParaRPr lang="en-US" dirty="0"/>
          </a:p>
        </p:txBody>
      </p:sp>
      <p:sp>
        <p:nvSpPr>
          <p:cNvPr id="3" name="Title 2">
            <a:extLst>
              <a:ext uri="{FF2B5EF4-FFF2-40B4-BE49-F238E27FC236}">
                <a16:creationId xmlns:a16="http://schemas.microsoft.com/office/drawing/2014/main" id="{E610AFB7-2E28-625E-14DD-1CB268282925}"/>
              </a:ext>
            </a:extLst>
          </p:cNvPr>
          <p:cNvSpPr>
            <a:spLocks noGrp="1"/>
          </p:cNvSpPr>
          <p:nvPr>
            <p:ph type="title"/>
          </p:nvPr>
        </p:nvSpPr>
        <p:spPr/>
        <p:txBody>
          <a:bodyPr/>
          <a:lstStyle/>
          <a:p>
            <a:r>
              <a:rPr lang="en-US" dirty="0"/>
              <a:t>Call Center Update</a:t>
            </a:r>
          </a:p>
        </p:txBody>
      </p:sp>
      <p:sp>
        <p:nvSpPr>
          <p:cNvPr id="5" name="TextBox 4">
            <a:extLst>
              <a:ext uri="{FF2B5EF4-FFF2-40B4-BE49-F238E27FC236}">
                <a16:creationId xmlns:a16="http://schemas.microsoft.com/office/drawing/2014/main" id="{D19D6CE9-EC53-C266-C91C-56382204BDCB}"/>
              </a:ext>
            </a:extLst>
          </p:cNvPr>
          <p:cNvSpPr txBox="1"/>
          <p:nvPr/>
        </p:nvSpPr>
        <p:spPr>
          <a:xfrm>
            <a:off x="269489" y="1703262"/>
            <a:ext cx="7464038" cy="830997"/>
          </a:xfrm>
          <a:prstGeom prst="rect">
            <a:avLst/>
          </a:prstGeom>
          <a:noFill/>
        </p:spPr>
        <p:txBody>
          <a:bodyPr wrap="square" rtlCol="0">
            <a:spAutoFit/>
          </a:bodyPr>
          <a:lstStyle/>
          <a:p>
            <a:pPr marL="457200" indent="-457200">
              <a:buFont typeface="Arial" panose="020B0604020202020204" pitchFamily="34" charset="0"/>
              <a:buChar char="•"/>
            </a:pPr>
            <a:r>
              <a:rPr lang="en-US" sz="2400" b="1" dirty="0"/>
              <a:t>Implemented call </a:t>
            </a:r>
            <a:r>
              <a:rPr lang="en-US" sz="2400" b="1" dirty="0" err="1"/>
              <a:t>centre</a:t>
            </a:r>
            <a:r>
              <a:rPr lang="en-US" sz="2400" b="1" dirty="0"/>
              <a:t> in cane office premises </a:t>
            </a:r>
          </a:p>
          <a:p>
            <a:pPr marL="457200" indent="-457200">
              <a:buFont typeface="Arial" panose="020B0604020202020204" pitchFamily="34" charset="0"/>
              <a:buChar char="•"/>
            </a:pPr>
            <a:r>
              <a:rPr lang="en-US" sz="2400" b="1" dirty="0"/>
              <a:t>Banners at all 107 </a:t>
            </a:r>
            <a:r>
              <a:rPr lang="en-US" sz="2400" b="1" dirty="0" err="1"/>
              <a:t>centres</a:t>
            </a:r>
            <a:r>
              <a:rPr lang="en-US" sz="2400" b="1" dirty="0"/>
              <a:t> displayed </a:t>
            </a:r>
            <a:endParaRPr lang="en-IN" sz="2400" b="1" dirty="0"/>
          </a:p>
        </p:txBody>
      </p:sp>
      <p:pic>
        <p:nvPicPr>
          <p:cNvPr id="1026" name="Picture 2">
            <a:extLst>
              <a:ext uri="{FF2B5EF4-FFF2-40B4-BE49-F238E27FC236}">
                <a16:creationId xmlns:a16="http://schemas.microsoft.com/office/drawing/2014/main" id="{47976E5E-8F4B-0CA0-2850-56540019A5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0" y="967059"/>
            <a:ext cx="3997711" cy="5330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DF1B7043-7428-65C3-55A1-2775627E3B8B}"/>
              </a:ext>
            </a:extLst>
          </p:cNvPr>
          <p:cNvGraphicFramePr>
            <a:graphicFrameLocks noGrp="1"/>
          </p:cNvGraphicFramePr>
          <p:nvPr/>
        </p:nvGraphicFramePr>
        <p:xfrm>
          <a:off x="269489" y="2994287"/>
          <a:ext cx="7086600" cy="2189480"/>
        </p:xfrm>
        <a:graphic>
          <a:graphicData uri="http://schemas.openxmlformats.org/drawingml/2006/table">
            <a:tbl>
              <a:tblPr firstRow="1" bandRow="1">
                <a:tableStyleId>{5C22544A-7EE6-4342-B048-85BDC9FD1C3A}</a:tableStyleId>
              </a:tblPr>
              <a:tblGrid>
                <a:gridCol w="797311">
                  <a:extLst>
                    <a:ext uri="{9D8B030D-6E8A-4147-A177-3AD203B41FA5}">
                      <a16:colId xmlns:a16="http://schemas.microsoft.com/office/drawing/2014/main" val="3914167038"/>
                    </a:ext>
                  </a:extLst>
                </a:gridCol>
                <a:gridCol w="2037329">
                  <a:extLst>
                    <a:ext uri="{9D8B030D-6E8A-4147-A177-3AD203B41FA5}">
                      <a16:colId xmlns:a16="http://schemas.microsoft.com/office/drawing/2014/main" val="1319815095"/>
                    </a:ext>
                  </a:extLst>
                </a:gridCol>
                <a:gridCol w="1417320">
                  <a:extLst>
                    <a:ext uri="{9D8B030D-6E8A-4147-A177-3AD203B41FA5}">
                      <a16:colId xmlns:a16="http://schemas.microsoft.com/office/drawing/2014/main" val="4173449103"/>
                    </a:ext>
                  </a:extLst>
                </a:gridCol>
                <a:gridCol w="1417320">
                  <a:extLst>
                    <a:ext uri="{9D8B030D-6E8A-4147-A177-3AD203B41FA5}">
                      <a16:colId xmlns:a16="http://schemas.microsoft.com/office/drawing/2014/main" val="762482872"/>
                    </a:ext>
                  </a:extLst>
                </a:gridCol>
                <a:gridCol w="1417320">
                  <a:extLst>
                    <a:ext uri="{9D8B030D-6E8A-4147-A177-3AD203B41FA5}">
                      <a16:colId xmlns:a16="http://schemas.microsoft.com/office/drawing/2014/main" val="4104740757"/>
                    </a:ext>
                  </a:extLst>
                </a:gridCol>
              </a:tblGrid>
              <a:tr h="1094740">
                <a:tc>
                  <a:txBody>
                    <a:bodyPr/>
                    <a:lstStyle/>
                    <a:p>
                      <a:r>
                        <a:rPr lang="en-US" dirty="0"/>
                        <a:t>S. No</a:t>
                      </a:r>
                      <a:endParaRPr lang="en-IN" dirty="0"/>
                    </a:p>
                  </a:txBody>
                  <a:tcPr/>
                </a:tc>
                <a:tc>
                  <a:txBody>
                    <a:bodyPr/>
                    <a:lstStyle/>
                    <a:p>
                      <a:r>
                        <a:rPr lang="en-US" dirty="0"/>
                        <a:t>Issue</a:t>
                      </a:r>
                      <a:endParaRPr lang="en-IN" dirty="0"/>
                    </a:p>
                  </a:txBody>
                  <a:tcPr/>
                </a:tc>
                <a:tc>
                  <a:txBody>
                    <a:bodyPr/>
                    <a:lstStyle/>
                    <a:p>
                      <a:r>
                        <a:rPr lang="en-US" dirty="0"/>
                        <a:t>Centre</a:t>
                      </a:r>
                      <a:endParaRPr lang="en-IN" dirty="0"/>
                    </a:p>
                  </a:txBody>
                  <a:tcPr/>
                </a:tc>
                <a:tc>
                  <a:txBody>
                    <a:bodyPr/>
                    <a:lstStyle/>
                    <a:p>
                      <a:r>
                        <a:rPr lang="en-US" dirty="0"/>
                        <a:t>Action taken </a:t>
                      </a:r>
                      <a:endParaRPr lang="en-IN" dirty="0"/>
                    </a:p>
                  </a:txBody>
                  <a:tcPr/>
                </a:tc>
                <a:tc>
                  <a:txBody>
                    <a:bodyPr/>
                    <a:lstStyle/>
                    <a:p>
                      <a:r>
                        <a:rPr lang="en-US" dirty="0"/>
                        <a:t>Status</a:t>
                      </a:r>
                    </a:p>
                    <a:p>
                      <a:endParaRPr lang="en-IN" dirty="0"/>
                    </a:p>
                  </a:txBody>
                  <a:tcPr/>
                </a:tc>
                <a:extLst>
                  <a:ext uri="{0D108BD9-81ED-4DB2-BD59-A6C34878D82A}">
                    <a16:rowId xmlns:a16="http://schemas.microsoft.com/office/drawing/2014/main" val="3514541245"/>
                  </a:ext>
                </a:extLst>
              </a:tr>
              <a:tr h="1094740">
                <a:tc>
                  <a:txBody>
                    <a:bodyPr/>
                    <a:lstStyle/>
                    <a:p>
                      <a:r>
                        <a:rPr lang="en-US" dirty="0"/>
                        <a:t>1.</a:t>
                      </a:r>
                      <a:endParaRPr lang="en-IN" dirty="0"/>
                    </a:p>
                  </a:txBody>
                  <a:tcPr/>
                </a:tc>
                <a:tc>
                  <a:txBody>
                    <a:bodyPr/>
                    <a:lstStyle/>
                    <a:p>
                      <a:r>
                        <a:rPr lang="en-US" dirty="0"/>
                        <a:t>Cane Unloading</a:t>
                      </a:r>
                      <a:endParaRPr lang="en-IN" dirty="0"/>
                    </a:p>
                  </a:txBody>
                  <a:tcPr/>
                </a:tc>
                <a:tc>
                  <a:txBody>
                    <a:bodyPr/>
                    <a:lstStyle/>
                    <a:p>
                      <a:r>
                        <a:rPr lang="en-US" dirty="0" err="1"/>
                        <a:t>Dhorara</a:t>
                      </a:r>
                      <a:r>
                        <a:rPr lang="en-US" dirty="0"/>
                        <a:t> II</a:t>
                      </a:r>
                      <a:endParaRPr lang="en-IN" dirty="0"/>
                    </a:p>
                  </a:txBody>
                  <a:tcPr/>
                </a:tc>
                <a:tc>
                  <a:txBody>
                    <a:bodyPr/>
                    <a:lstStyle/>
                    <a:p>
                      <a:r>
                        <a:rPr lang="en-US" dirty="0"/>
                        <a:t>Same day resolution</a:t>
                      </a:r>
                      <a:endParaRPr lang="en-IN" dirty="0"/>
                    </a:p>
                  </a:txBody>
                  <a:tcPr/>
                </a:tc>
                <a:tc>
                  <a:txBody>
                    <a:bodyPr/>
                    <a:lstStyle/>
                    <a:p>
                      <a:r>
                        <a:rPr lang="en-US" dirty="0"/>
                        <a:t>Solved </a:t>
                      </a:r>
                      <a:endParaRPr lang="en-IN" dirty="0"/>
                    </a:p>
                  </a:txBody>
                  <a:tcPr/>
                </a:tc>
                <a:extLst>
                  <a:ext uri="{0D108BD9-81ED-4DB2-BD59-A6C34878D82A}">
                    <a16:rowId xmlns:a16="http://schemas.microsoft.com/office/drawing/2014/main" val="1975891975"/>
                  </a:ext>
                </a:extLst>
              </a:tr>
            </a:tbl>
          </a:graphicData>
        </a:graphic>
      </p:graphicFrame>
    </p:spTree>
    <p:extLst>
      <p:ext uri="{BB962C8B-B14F-4D97-AF65-F5344CB8AC3E}">
        <p14:creationId xmlns:p14="http://schemas.microsoft.com/office/powerpoint/2010/main" val="2333334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94E9DD4-C593-3A92-A510-B74D1849ADBD}"/>
              </a:ext>
            </a:extLst>
          </p:cNvPr>
          <p:cNvSpPr>
            <a:spLocks noGrp="1"/>
          </p:cNvSpPr>
          <p:nvPr>
            <p:ph type="title"/>
          </p:nvPr>
        </p:nvSpPr>
        <p:spPr>
          <a:xfrm>
            <a:off x="152400" y="76200"/>
            <a:ext cx="6045200" cy="609600"/>
          </a:xfrm>
        </p:spPr>
        <p:txBody>
          <a:bodyPr vert="horz" lIns="91440" tIns="45720" rIns="91440" bIns="45720" rtlCol="0" anchor="ctr">
            <a:normAutofit/>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KOLHU AND CRUSHERS</a:t>
            </a:r>
          </a:p>
        </p:txBody>
      </p:sp>
      <p:graphicFrame>
        <p:nvGraphicFramePr>
          <p:cNvPr id="5" name="Table 4">
            <a:extLst>
              <a:ext uri="{FF2B5EF4-FFF2-40B4-BE49-F238E27FC236}">
                <a16:creationId xmlns:a16="http://schemas.microsoft.com/office/drawing/2014/main" id="{E7A3E82F-0A07-E537-DF47-4EF83F200327}"/>
              </a:ext>
            </a:extLst>
          </p:cNvPr>
          <p:cNvGraphicFramePr>
            <a:graphicFrameLocks noGrp="1"/>
          </p:cNvGraphicFramePr>
          <p:nvPr/>
        </p:nvGraphicFramePr>
        <p:xfrm>
          <a:off x="152399" y="914400"/>
          <a:ext cx="11811000" cy="5638800"/>
        </p:xfrm>
        <a:graphic>
          <a:graphicData uri="http://schemas.openxmlformats.org/drawingml/2006/table">
            <a:tbl>
              <a:tblPr firstRow="1" bandRow="1">
                <a:tableStyleId>{0505E3EF-67EA-436B-97B2-0124C06EBD24}</a:tableStyleId>
              </a:tblPr>
              <a:tblGrid>
                <a:gridCol w="1476375">
                  <a:extLst>
                    <a:ext uri="{9D8B030D-6E8A-4147-A177-3AD203B41FA5}">
                      <a16:colId xmlns:a16="http://schemas.microsoft.com/office/drawing/2014/main" val="2320940629"/>
                    </a:ext>
                  </a:extLst>
                </a:gridCol>
                <a:gridCol w="1476375">
                  <a:extLst>
                    <a:ext uri="{9D8B030D-6E8A-4147-A177-3AD203B41FA5}">
                      <a16:colId xmlns:a16="http://schemas.microsoft.com/office/drawing/2014/main" val="4264097479"/>
                    </a:ext>
                  </a:extLst>
                </a:gridCol>
                <a:gridCol w="1476375">
                  <a:extLst>
                    <a:ext uri="{9D8B030D-6E8A-4147-A177-3AD203B41FA5}">
                      <a16:colId xmlns:a16="http://schemas.microsoft.com/office/drawing/2014/main" val="540749834"/>
                    </a:ext>
                  </a:extLst>
                </a:gridCol>
                <a:gridCol w="1010151">
                  <a:extLst>
                    <a:ext uri="{9D8B030D-6E8A-4147-A177-3AD203B41FA5}">
                      <a16:colId xmlns:a16="http://schemas.microsoft.com/office/drawing/2014/main" val="1234044275"/>
                    </a:ext>
                  </a:extLst>
                </a:gridCol>
                <a:gridCol w="1799725">
                  <a:extLst>
                    <a:ext uri="{9D8B030D-6E8A-4147-A177-3AD203B41FA5}">
                      <a16:colId xmlns:a16="http://schemas.microsoft.com/office/drawing/2014/main" val="809414120"/>
                    </a:ext>
                  </a:extLst>
                </a:gridCol>
                <a:gridCol w="1143000">
                  <a:extLst>
                    <a:ext uri="{9D8B030D-6E8A-4147-A177-3AD203B41FA5}">
                      <a16:colId xmlns:a16="http://schemas.microsoft.com/office/drawing/2014/main" val="2101478983"/>
                    </a:ext>
                  </a:extLst>
                </a:gridCol>
                <a:gridCol w="1905000">
                  <a:extLst>
                    <a:ext uri="{9D8B030D-6E8A-4147-A177-3AD203B41FA5}">
                      <a16:colId xmlns:a16="http://schemas.microsoft.com/office/drawing/2014/main" val="1895022459"/>
                    </a:ext>
                  </a:extLst>
                </a:gridCol>
                <a:gridCol w="1523999">
                  <a:extLst>
                    <a:ext uri="{9D8B030D-6E8A-4147-A177-3AD203B41FA5}">
                      <a16:colId xmlns:a16="http://schemas.microsoft.com/office/drawing/2014/main" val="446504827"/>
                    </a:ext>
                  </a:extLst>
                </a:gridCol>
              </a:tblGrid>
              <a:tr h="841275">
                <a:tc rowSpan="2">
                  <a:txBody>
                    <a:bodyPr/>
                    <a:lstStyle/>
                    <a:p>
                      <a:pPr algn="ctr"/>
                      <a:r>
                        <a:rPr lang="en-US" sz="2200" b="1" dirty="0"/>
                        <a:t>Particulars</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algn="ctr" defTabSz="914400" rtl="0" eaLnBrk="1" latinLnBrk="0" hangingPunct="1"/>
                      <a:r>
                        <a:rPr lang="en-US" sz="2200" b="1" kern="1200" dirty="0">
                          <a:solidFill>
                            <a:schemeClr val="tx1"/>
                          </a:solidFill>
                        </a:rPr>
                        <a:t>Total (No’s)</a:t>
                      </a:r>
                      <a:endParaRPr lang="en-IN" sz="22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200" b="1" dirty="0"/>
                        <a:t>Rate/ Qtl. (Rs.)</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t>Running (No’s</a:t>
                      </a:r>
                      <a:r>
                        <a:rPr lang="en-IN" sz="22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tc>
                <a:tc gridSpan="2">
                  <a:txBody>
                    <a:bodyPr/>
                    <a:lstStyle/>
                    <a:p>
                      <a:pPr algn="ctr"/>
                      <a:r>
                        <a:rPr lang="en-US" sz="2200" b="1" dirty="0"/>
                        <a:t>Crushing (Qtls.)</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N" dirty="0"/>
                    </a:p>
                  </a:txBody>
                  <a:tcPr anchor="ctr"/>
                </a:tc>
                <a:tc rowSpan="2">
                  <a:txBody>
                    <a:bodyPr/>
                    <a:lstStyle/>
                    <a:p>
                      <a:pPr algn="ctr"/>
                      <a:r>
                        <a:rPr lang="en-US" sz="2200" b="1" dirty="0"/>
                        <a:t>Recovery (%)</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1994597"/>
                  </a:ext>
                </a:extLst>
              </a:tr>
              <a:tr h="1210842">
                <a:tc vMerge="1">
                  <a:txBody>
                    <a:bodyPr/>
                    <a:lstStyle/>
                    <a:p>
                      <a:endParaRPr lang="en-IN" dirty="0"/>
                    </a:p>
                  </a:txBody>
                  <a:tcPr/>
                </a:tc>
                <a:tc vMerge="1">
                  <a:txBody>
                    <a:bodyPr/>
                    <a:lstStyle/>
                    <a:p>
                      <a:pPr marL="0" algn="ctr" defTabSz="914400" rtl="0" eaLnBrk="1" latinLnBrk="0" hangingPunct="1"/>
                      <a:endParaRPr lang="en-IN" sz="1800" b="1" kern="1200" dirty="0">
                        <a:solidFill>
                          <a:schemeClr val="lt1"/>
                        </a:solidFill>
                        <a:latin typeface="+mn-lt"/>
                        <a:ea typeface="+mn-ea"/>
                        <a:cs typeface="+mn-cs"/>
                      </a:endParaRPr>
                    </a:p>
                  </a:txBody>
                  <a:tcPr/>
                </a:tc>
                <a:tc vMerge="1">
                  <a:txBody>
                    <a:bodyPr/>
                    <a:lstStyle/>
                    <a:p>
                      <a:endParaRPr lang="en-IN" dirty="0"/>
                    </a:p>
                  </a:txBody>
                  <a:tcPr/>
                </a:tc>
                <a:tc>
                  <a:txBody>
                    <a:bodyPr/>
                    <a:lstStyle/>
                    <a:p>
                      <a:pPr algn="ctr"/>
                      <a:r>
                        <a:rPr lang="en-US" sz="2200" b="1" dirty="0"/>
                        <a:t>This</a:t>
                      </a:r>
                      <a:r>
                        <a:rPr lang="en-US" sz="2200" b="1" baseline="0" dirty="0"/>
                        <a:t> week</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To Date</a:t>
                      </a:r>
                      <a:r>
                        <a:rPr lang="en-US" sz="2000" b="1" baseline="0" dirty="0"/>
                        <a:t>  </a:t>
                      </a:r>
                    </a:p>
                    <a:p>
                      <a:pPr algn="ctr"/>
                      <a:r>
                        <a:rPr lang="en-US" sz="2000" b="1" dirty="0"/>
                        <a:t> </a:t>
                      </a:r>
                      <a:r>
                        <a:rPr lang="en-US" sz="1800" b="1" dirty="0"/>
                        <a:t>(01.11.25)</a:t>
                      </a:r>
                      <a:endParaRPr lang="en-I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dirty="0"/>
                        <a:t>This</a:t>
                      </a:r>
                      <a:r>
                        <a:rPr lang="en-US" sz="2200" b="1" baseline="0" dirty="0"/>
                        <a:t> week</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To Date</a:t>
                      </a:r>
                      <a:r>
                        <a:rPr lang="en-US" sz="2000" b="1" baseline="0" dirty="0"/>
                        <a:t>  </a:t>
                      </a:r>
                    </a:p>
                    <a:p>
                      <a:pPr algn="ctr"/>
                      <a:r>
                        <a:rPr lang="en-US" sz="1800" b="1" dirty="0"/>
                        <a:t>(01.11.25)</a:t>
                      </a:r>
                      <a:endParaRPr lang="en-IN"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tc>
                <a:extLst>
                  <a:ext uri="{0D108BD9-81ED-4DB2-BD59-A6C34878D82A}">
                    <a16:rowId xmlns:a16="http://schemas.microsoft.com/office/drawing/2014/main" val="2938968623"/>
                  </a:ext>
                </a:extLst>
              </a:tr>
              <a:tr h="1382918">
                <a:tc>
                  <a:txBody>
                    <a:bodyPr/>
                    <a:lstStyle/>
                    <a:p>
                      <a:r>
                        <a:rPr lang="en-US" sz="2200" dirty="0" err="1"/>
                        <a:t>Kolhu</a:t>
                      </a:r>
                      <a:r>
                        <a:rPr lang="en-US" sz="2200" dirty="0"/>
                        <a:t> </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t>192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290-310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187</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65450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86625</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9.50%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7612365"/>
                  </a:ext>
                </a:extLst>
              </a:tr>
              <a:tr h="1382918">
                <a:tc rowSpan="2">
                  <a:txBody>
                    <a:bodyPr/>
                    <a:lstStyle/>
                    <a:p>
                      <a:r>
                        <a:rPr lang="en-US" sz="2200" dirty="0"/>
                        <a:t>Crushers</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14</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NA</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NA</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581977"/>
                  </a:ext>
                </a:extLst>
              </a:tr>
              <a:tr h="820847">
                <a:tc vMerge="1">
                  <a:txBody>
                    <a:bodyPr/>
                    <a:lstStyle/>
                    <a:p>
                      <a:endParaRPr lang="en-IN" sz="2200" dirty="0"/>
                    </a:p>
                  </a:txBody>
                  <a:tcPr anchor="ctr">
                    <a:solidFill>
                      <a:srgbClr val="FFFFCC"/>
                    </a:solidFill>
                  </a:tcPr>
                </a:tc>
                <a:tc gridSpan="7">
                  <a:txBody>
                    <a:bodyPr/>
                    <a:lstStyle/>
                    <a:p>
                      <a:pPr algn="l"/>
                      <a:endParaRPr lang="en-US" sz="2200" b="1" dirty="0">
                        <a:solidFill>
                          <a:schemeClr val="accent6">
                            <a:lumMod val="50000"/>
                          </a:schemeClr>
                        </a:solidFill>
                      </a:endParaRPr>
                    </a:p>
                    <a:p>
                      <a:pPr algn="l"/>
                      <a:endParaRPr lang="en-IN" sz="2200"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N" sz="2200" dirty="0"/>
                    </a:p>
                  </a:txBody>
                  <a:tcPr anchor="ctr">
                    <a:solidFill>
                      <a:srgbClr val="FFFFCC"/>
                    </a:solidFill>
                  </a:tcPr>
                </a:tc>
                <a:tc hMerge="1">
                  <a:txBody>
                    <a:bodyPr/>
                    <a:lstStyle/>
                    <a:p>
                      <a:pPr algn="ctr"/>
                      <a:endParaRPr lang="en-IN" sz="2200" dirty="0"/>
                    </a:p>
                  </a:txBody>
                  <a:tcPr anchor="ctr">
                    <a:solidFill>
                      <a:srgbClr val="FFFFCC"/>
                    </a:solidFill>
                  </a:tcPr>
                </a:tc>
                <a:tc hMerge="1">
                  <a:txBody>
                    <a:bodyPr/>
                    <a:lstStyle/>
                    <a:p>
                      <a:pPr algn="ctr"/>
                      <a:endParaRPr lang="en-IN" sz="2200" dirty="0"/>
                    </a:p>
                  </a:txBody>
                  <a:tcPr anchor="ctr">
                    <a:solidFill>
                      <a:srgbClr val="FFFFCC"/>
                    </a:solidFill>
                  </a:tcPr>
                </a:tc>
                <a:tc hMerge="1">
                  <a:txBody>
                    <a:bodyPr/>
                    <a:lstStyle/>
                    <a:p>
                      <a:pPr algn="ctr"/>
                      <a:endParaRPr lang="en-IN" sz="2200" dirty="0"/>
                    </a:p>
                  </a:txBody>
                  <a:tcPr anchor="ctr">
                    <a:solidFill>
                      <a:srgbClr val="FFFFCC"/>
                    </a:solidFill>
                  </a:tcPr>
                </a:tc>
                <a:tc hMerge="1">
                  <a:txBody>
                    <a:bodyPr/>
                    <a:lstStyle/>
                    <a:p>
                      <a:pPr algn="ctr"/>
                      <a:endParaRPr lang="en-IN" sz="2200" dirty="0"/>
                    </a:p>
                  </a:txBody>
                  <a:tcPr anchor="ctr">
                    <a:solidFill>
                      <a:srgbClr val="FFFFCC"/>
                    </a:solidFill>
                  </a:tcPr>
                </a:tc>
                <a:tc hMerge="1">
                  <a:txBody>
                    <a:bodyPr/>
                    <a:lstStyle/>
                    <a:p>
                      <a:pPr algn="ctr"/>
                      <a:endParaRPr lang="en-IN" sz="2200" dirty="0"/>
                    </a:p>
                  </a:txBody>
                  <a:tcPr anchor="ctr">
                    <a:solidFill>
                      <a:srgbClr val="FFFFCC"/>
                    </a:solidFill>
                  </a:tcPr>
                </a:tc>
                <a:extLst>
                  <a:ext uri="{0D108BD9-81ED-4DB2-BD59-A6C34878D82A}">
                    <a16:rowId xmlns:a16="http://schemas.microsoft.com/office/drawing/2014/main" val="674257022"/>
                  </a:ext>
                </a:extLst>
              </a:tr>
            </a:tbl>
          </a:graphicData>
        </a:graphic>
      </p:graphicFrame>
      <p:sp>
        <p:nvSpPr>
          <p:cNvPr id="2" name="Slide Number Placeholder 1">
            <a:extLst>
              <a:ext uri="{FF2B5EF4-FFF2-40B4-BE49-F238E27FC236}">
                <a16:creationId xmlns:a16="http://schemas.microsoft.com/office/drawing/2014/main" id="{D4F5B897-B9DB-4560-4EF4-D86A5FF4DF64}"/>
              </a:ext>
            </a:extLst>
          </p:cNvPr>
          <p:cNvSpPr>
            <a:spLocks noGrp="1"/>
          </p:cNvSpPr>
          <p:nvPr>
            <p:ph type="sldNum" sz="quarter" idx="12"/>
          </p:nvPr>
        </p:nvSpPr>
        <p:spPr/>
        <p:txBody>
          <a:bodyPr/>
          <a:lstStyle/>
          <a:p>
            <a:fld id="{B76B49FA-22BB-44F5-8EFA-E5C56FA3907E}" type="slidenum">
              <a:rPr lang="en-US" smtClean="0"/>
              <a:pPr/>
              <a:t>24</a:t>
            </a:fld>
            <a:endParaRPr lang="en-US" dirty="0"/>
          </a:p>
        </p:txBody>
      </p:sp>
    </p:spTree>
    <p:extLst>
      <p:ext uri="{BB962C8B-B14F-4D97-AF65-F5344CB8AC3E}">
        <p14:creationId xmlns:p14="http://schemas.microsoft.com/office/powerpoint/2010/main" val="228524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9C9BC6E-CF44-3A0D-3EDB-D940E61DBB8E}"/>
              </a:ext>
            </a:extLst>
          </p:cNvPr>
          <p:cNvSpPr>
            <a:spLocks noGrp="1"/>
          </p:cNvSpPr>
          <p:nvPr>
            <p:ph type="title"/>
          </p:nvPr>
        </p:nvSpPr>
        <p:spPr>
          <a:xfrm>
            <a:off x="152400" y="76200"/>
            <a:ext cx="9525000" cy="609600"/>
          </a:xfrm>
        </p:spPr>
        <p:txBody>
          <a:bodyPr vert="horz" lIns="91440" tIns="45720" rIns="91440" bIns="45720" rtlCol="0" anchor="ctr">
            <a:normAutofit fontScale="90000"/>
          </a:bodyPr>
          <a:lstStyle/>
          <a:p>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Comparative Payment Figures of Neighboring Mills </a:t>
            </a:r>
            <a:r>
              <a:rPr lang="en-US" sz="28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(As on 01.01.2025)</a:t>
            </a:r>
            <a:endPar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3BB640FA-CB25-6B50-8108-880EA7E82D71}"/>
              </a:ext>
            </a:extLst>
          </p:cNvPr>
          <p:cNvGraphicFramePr>
            <a:graphicFrameLocks noGrp="1"/>
          </p:cNvGraphicFramePr>
          <p:nvPr/>
        </p:nvGraphicFramePr>
        <p:xfrm>
          <a:off x="228600" y="914398"/>
          <a:ext cx="11658599" cy="5486401"/>
        </p:xfrm>
        <a:graphic>
          <a:graphicData uri="http://schemas.openxmlformats.org/drawingml/2006/table">
            <a:tbl>
              <a:tblPr firstRow="1" bandRow="1">
                <a:tableStyleId>{F5AB1C69-6EDB-4FF4-983F-18BD219EF322}</a:tableStyleId>
              </a:tblPr>
              <a:tblGrid>
                <a:gridCol w="3352800">
                  <a:extLst>
                    <a:ext uri="{9D8B030D-6E8A-4147-A177-3AD203B41FA5}">
                      <a16:colId xmlns:a16="http://schemas.microsoft.com/office/drawing/2014/main" val="3282449628"/>
                    </a:ext>
                  </a:extLst>
                </a:gridCol>
                <a:gridCol w="2895600">
                  <a:extLst>
                    <a:ext uri="{9D8B030D-6E8A-4147-A177-3AD203B41FA5}">
                      <a16:colId xmlns:a16="http://schemas.microsoft.com/office/drawing/2014/main" val="3070812688"/>
                    </a:ext>
                  </a:extLst>
                </a:gridCol>
                <a:gridCol w="2895600">
                  <a:extLst>
                    <a:ext uri="{9D8B030D-6E8A-4147-A177-3AD203B41FA5}">
                      <a16:colId xmlns:a16="http://schemas.microsoft.com/office/drawing/2014/main" val="2888024413"/>
                    </a:ext>
                  </a:extLst>
                </a:gridCol>
                <a:gridCol w="2514599">
                  <a:extLst>
                    <a:ext uri="{9D8B030D-6E8A-4147-A177-3AD203B41FA5}">
                      <a16:colId xmlns:a16="http://schemas.microsoft.com/office/drawing/2014/main" val="2215561537"/>
                    </a:ext>
                  </a:extLst>
                </a:gridCol>
              </a:tblGrid>
              <a:tr h="697712">
                <a:tc>
                  <a:txBody>
                    <a:bodyPr/>
                    <a:lstStyle/>
                    <a:p>
                      <a:pPr algn="ctr"/>
                      <a:r>
                        <a:rPr lang="en-US" sz="2800" dirty="0"/>
                        <a:t>Name of Factory</a:t>
                      </a:r>
                      <a:endParaRPr lang="en-IN" sz="2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Date of Start</a:t>
                      </a:r>
                      <a:endParaRPr lang="en-IN" sz="2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Payment Up to</a:t>
                      </a:r>
                      <a:endParaRPr lang="en-IN" sz="2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Remarks</a:t>
                      </a:r>
                      <a:endParaRPr lang="en-IN" sz="2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8307982"/>
                  </a:ext>
                </a:extLst>
              </a:tr>
              <a:tr h="763747">
                <a:tc>
                  <a:txBody>
                    <a:bodyPr/>
                    <a:lstStyle/>
                    <a:p>
                      <a:pPr algn="l"/>
                      <a:r>
                        <a:rPr lang="en-US" sz="2800" dirty="0"/>
                        <a:t>Aira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26.10.2024</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dirty="0"/>
                        <a:t>Nil</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000" b="1" dirty="0">
                        <a:solidFill>
                          <a:srgbClr val="FF0000"/>
                        </a:solidFill>
                        <a:highlight>
                          <a:srgbClr val="FFFF00"/>
                        </a:highligh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9734019"/>
                  </a:ext>
                </a:extLst>
              </a:tr>
              <a:tr h="572644">
                <a:tc>
                  <a:txBody>
                    <a:bodyPr/>
                    <a:lstStyle/>
                    <a:p>
                      <a:pPr algn="l"/>
                      <a:r>
                        <a:rPr lang="en-US" sz="2800" dirty="0"/>
                        <a:t>Ajbapur</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31.10.2024</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Nil</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0638012"/>
                  </a:ext>
                </a:extLst>
              </a:tr>
              <a:tr h="572644">
                <a:tc>
                  <a:txBody>
                    <a:bodyPr/>
                    <a:lstStyle/>
                    <a:p>
                      <a:pPr algn="l"/>
                      <a:r>
                        <a:rPr lang="en-US" sz="2800" dirty="0"/>
                        <a:t>Kumbhi</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31.10.2024</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Nil</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6625481"/>
                  </a:ext>
                </a:extLst>
              </a:tr>
              <a:tr h="572644">
                <a:tc>
                  <a:txBody>
                    <a:bodyPr/>
                    <a:lstStyle/>
                    <a:p>
                      <a:pPr algn="l"/>
                      <a:r>
                        <a:rPr lang="en-US" sz="2800" dirty="0"/>
                        <a:t>Gularia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01.11.2024</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Nil</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6347679"/>
                  </a:ext>
                </a:extLst>
              </a:tr>
              <a:tr h="5726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dirty="0"/>
                        <a:t>Belrayan</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26.11.2024</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Nil</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Tentative</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72644">
                <a:tc>
                  <a:txBody>
                    <a:bodyPr/>
                    <a:lstStyle/>
                    <a:p>
                      <a:pPr algn="l"/>
                      <a:r>
                        <a:rPr lang="en-US" sz="2800" dirty="0"/>
                        <a:t>Gola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09.11.2024</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Nil</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Tentative</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8094222"/>
                  </a:ext>
                </a:extLst>
              </a:tr>
              <a:tr h="572644">
                <a:tc>
                  <a:txBody>
                    <a:bodyPr/>
                    <a:lstStyle/>
                    <a:p>
                      <a:pPr algn="l"/>
                      <a:r>
                        <a:rPr lang="en-US" sz="2800" dirty="0"/>
                        <a:t>Pallia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21.11.2024</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Nil</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Tentative</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073128"/>
                  </a:ext>
                </a:extLst>
              </a:tr>
              <a:tr h="589078">
                <a:tc>
                  <a:txBody>
                    <a:bodyPr/>
                    <a:lstStyle/>
                    <a:p>
                      <a:pPr algn="l"/>
                      <a:r>
                        <a:rPr lang="en-US" sz="2800" dirty="0"/>
                        <a:t>Khambharkhera</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08.11.2024</a:t>
                      </a:r>
                      <a:endParaRPr lang="en-IN"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Nil</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Tentative</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424092"/>
                  </a:ext>
                </a:extLst>
              </a:tr>
            </a:tbl>
          </a:graphicData>
        </a:graphic>
      </p:graphicFrame>
      <p:sp>
        <p:nvSpPr>
          <p:cNvPr id="2" name="Slide Number Placeholder 1">
            <a:extLst>
              <a:ext uri="{FF2B5EF4-FFF2-40B4-BE49-F238E27FC236}">
                <a16:creationId xmlns:a16="http://schemas.microsoft.com/office/drawing/2014/main" id="{C010DAB9-F226-572F-6593-0EA2E0AE05D2}"/>
              </a:ext>
            </a:extLst>
          </p:cNvPr>
          <p:cNvSpPr>
            <a:spLocks noGrp="1"/>
          </p:cNvSpPr>
          <p:nvPr>
            <p:ph type="sldNum" sz="quarter" idx="12"/>
          </p:nvPr>
        </p:nvSpPr>
        <p:spPr/>
        <p:txBody>
          <a:bodyPr/>
          <a:lstStyle/>
          <a:p>
            <a:fld id="{B76B49FA-22BB-44F5-8EFA-E5C56FA3907E}" type="slidenum">
              <a:rPr lang="en-US" smtClean="0"/>
              <a:pPr/>
              <a:t>25</a:t>
            </a:fld>
            <a:endParaRPr lang="en-US" dirty="0"/>
          </a:p>
        </p:txBody>
      </p:sp>
    </p:spTree>
    <p:extLst>
      <p:ext uri="{BB962C8B-B14F-4D97-AF65-F5344CB8AC3E}">
        <p14:creationId xmlns:p14="http://schemas.microsoft.com/office/powerpoint/2010/main" val="2488177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B404D8-54A9-C56C-21A0-2030906102E7}"/>
              </a:ext>
            </a:extLst>
          </p:cNvPr>
          <p:cNvSpPr>
            <a:spLocks noGrp="1"/>
          </p:cNvSpPr>
          <p:nvPr>
            <p:ph type="sldNum" sz="quarter" idx="12"/>
          </p:nvPr>
        </p:nvSpPr>
        <p:spPr/>
        <p:txBody>
          <a:bodyPr/>
          <a:lstStyle/>
          <a:p>
            <a:fld id="{B76B49FA-22BB-44F5-8EFA-E5C56FA3907E}" type="slidenum">
              <a:rPr lang="en-US" smtClean="0"/>
              <a:pPr/>
              <a:t>26</a:t>
            </a:fld>
            <a:endParaRPr lang="en-US" dirty="0"/>
          </a:p>
        </p:txBody>
      </p:sp>
      <p:sp>
        <p:nvSpPr>
          <p:cNvPr id="3" name="Title 2">
            <a:extLst>
              <a:ext uri="{FF2B5EF4-FFF2-40B4-BE49-F238E27FC236}">
                <a16:creationId xmlns:a16="http://schemas.microsoft.com/office/drawing/2014/main" id="{37F1AE24-763D-2EE5-6E5D-48EE8C5D556F}"/>
              </a:ext>
            </a:extLst>
          </p:cNvPr>
          <p:cNvSpPr>
            <a:spLocks noGrp="1"/>
          </p:cNvSpPr>
          <p:nvPr>
            <p:ph type="title"/>
          </p:nvPr>
        </p:nvSpPr>
        <p:spPr>
          <a:xfrm>
            <a:off x="152400" y="76200"/>
            <a:ext cx="8763000" cy="609600"/>
          </a:xfrm>
        </p:spPr>
        <p:txBody>
          <a:bodyPr>
            <a:normAutofit/>
          </a:bodyPr>
          <a:lstStyle/>
          <a:p>
            <a:r>
              <a:rPr lang="en-US" dirty="0"/>
              <a:t>Other ongoing activities of the Department</a:t>
            </a:r>
          </a:p>
        </p:txBody>
      </p:sp>
    </p:spTree>
    <p:extLst>
      <p:ext uri="{BB962C8B-B14F-4D97-AF65-F5344CB8AC3E}">
        <p14:creationId xmlns:p14="http://schemas.microsoft.com/office/powerpoint/2010/main" val="2891050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xfrm>
            <a:off x="7152640" y="2068809"/>
            <a:ext cx="4200700" cy="724343"/>
          </a:xfrm>
          <a:prstGeom prst="rect">
            <a:avLst/>
          </a:prstGeom>
        </p:spPr>
        <p:txBody>
          <a:bodyPr>
            <a:normAutofit/>
          </a:bodyPr>
          <a:lstStyle/>
          <a:p>
            <a:pPr marL="0" indent="0" algn="ctr">
              <a:buNone/>
            </a:pPr>
            <a:r>
              <a:rPr lang="en-US" sz="4000" b="1"/>
              <a:t>ENGINEERING  </a:t>
            </a:r>
          </a:p>
          <a:p>
            <a:pPr marL="0" indent="0" algn="ctr">
              <a:buNone/>
            </a:pPr>
            <a:endParaRPr lang="en-US" b="1"/>
          </a:p>
          <a:p>
            <a:pPr marL="0" indent="0" algn="ctr">
              <a:buNone/>
            </a:pPr>
            <a:endParaRPr lang="en-US" b="1"/>
          </a:p>
        </p:txBody>
      </p:sp>
      <p:pic>
        <p:nvPicPr>
          <p:cNvPr id="4" name="Picture 4">
            <a:extLst>
              <a:ext uri="{FF2B5EF4-FFF2-40B4-BE49-F238E27FC236}">
                <a16:creationId xmlns:a16="http://schemas.microsoft.com/office/drawing/2014/main" id="{2B75D1EF-7C02-BEB2-AB00-066331C06686}"/>
              </a:ext>
            </a:extLst>
          </p:cNvPr>
          <p:cNvPicPr>
            <a:picLocks noChangeAspect="1"/>
          </p:cNvPicPr>
          <p:nvPr/>
        </p:nvPicPr>
        <p:blipFill rotWithShape="1">
          <a:blip r:embed="rId3">
            <a:extLst>
              <a:ext uri="{28A0092B-C50C-407E-A947-70E740481C1C}">
                <a14:useLocalDpi xmlns:a14="http://schemas.microsoft.com/office/drawing/2010/main" val="0"/>
              </a:ext>
            </a:extLst>
          </a:blip>
          <a:srcRect r="37971"/>
          <a:stretch/>
        </p:blipFill>
        <p:spPr bwMode="auto">
          <a:xfrm>
            <a:off x="0" y="0"/>
            <a:ext cx="51816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41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18AE0-0CF4-39D0-DC3A-2A88B1A796F8}"/>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C654B2CA-CBD1-F179-32B4-A51FA53D7B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096B0BAF-836E-128A-D3AD-5C8E6DDC572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A0136D04-D1FA-8C0D-E274-A6512C5C096E}"/>
              </a:ext>
            </a:extLst>
          </p:cNvPr>
          <p:cNvGraphicFramePr>
            <a:graphicFrameLocks noGrp="1"/>
          </p:cNvGraphicFramePr>
          <p:nvPr/>
        </p:nvGraphicFramePr>
        <p:xfrm>
          <a:off x="533401" y="965769"/>
          <a:ext cx="11219842" cy="5273040"/>
        </p:xfrm>
        <a:graphic>
          <a:graphicData uri="http://schemas.openxmlformats.org/drawingml/2006/table">
            <a:tbl>
              <a:tblPr firstRow="1" bandRow="1">
                <a:tableStyleId>{17292A2E-F333-43FB-9621-5CBBE7FDCDCB}</a:tableStyleId>
              </a:tblPr>
              <a:tblGrid>
                <a:gridCol w="730205">
                  <a:extLst>
                    <a:ext uri="{9D8B030D-6E8A-4147-A177-3AD203B41FA5}">
                      <a16:colId xmlns:a16="http://schemas.microsoft.com/office/drawing/2014/main" val="1134127867"/>
                    </a:ext>
                  </a:extLst>
                </a:gridCol>
                <a:gridCol w="3947039">
                  <a:extLst>
                    <a:ext uri="{9D8B030D-6E8A-4147-A177-3AD203B41FA5}">
                      <a16:colId xmlns:a16="http://schemas.microsoft.com/office/drawing/2014/main" val="242691244"/>
                    </a:ext>
                  </a:extLst>
                </a:gridCol>
                <a:gridCol w="1769212">
                  <a:extLst>
                    <a:ext uri="{9D8B030D-6E8A-4147-A177-3AD203B41FA5}">
                      <a16:colId xmlns:a16="http://schemas.microsoft.com/office/drawing/2014/main" val="1421071108"/>
                    </a:ext>
                  </a:extLst>
                </a:gridCol>
                <a:gridCol w="1769212">
                  <a:extLst>
                    <a:ext uri="{9D8B030D-6E8A-4147-A177-3AD203B41FA5}">
                      <a16:colId xmlns:a16="http://schemas.microsoft.com/office/drawing/2014/main" val="2397359096"/>
                    </a:ext>
                  </a:extLst>
                </a:gridCol>
                <a:gridCol w="1501310">
                  <a:extLst>
                    <a:ext uri="{9D8B030D-6E8A-4147-A177-3AD203B41FA5}">
                      <a16:colId xmlns:a16="http://schemas.microsoft.com/office/drawing/2014/main" val="4129526585"/>
                    </a:ext>
                  </a:extLst>
                </a:gridCol>
                <a:gridCol w="1502864">
                  <a:extLst>
                    <a:ext uri="{9D8B030D-6E8A-4147-A177-3AD203B41FA5}">
                      <a16:colId xmlns:a16="http://schemas.microsoft.com/office/drawing/2014/main" val="2389135580"/>
                    </a:ext>
                  </a:extLst>
                </a:gridCol>
              </a:tblGrid>
              <a:tr h="246413">
                <a:tc>
                  <a:txBody>
                    <a:bodyPr/>
                    <a:lstStyle/>
                    <a:p>
                      <a:pPr algn="ctr"/>
                      <a:r>
                        <a:rPr lang="en-US" sz="1600" dirty="0">
                          <a:solidFill>
                            <a:srgbClr val="002060"/>
                          </a:solidFill>
                          <a:latin typeface="Segoe UI" panose="020B0502040204020203" pitchFamily="34" charset="0"/>
                          <a:cs typeface="Segoe UI" panose="020B0502040204020203" pitchFamily="34" charset="0"/>
                        </a:rPr>
                        <a:t>S.No.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a:r>
                        <a:rPr lang="en-US" sz="1600" dirty="0">
                          <a:solidFill>
                            <a:srgbClr val="002060"/>
                          </a:solidFill>
                          <a:latin typeface="Segoe UI" panose="020B0502040204020203" pitchFamily="34" charset="0"/>
                          <a:cs typeface="Segoe UI" panose="020B0502040204020203" pitchFamily="34" charset="0"/>
                        </a:rPr>
                        <a:t>Capacity Utilization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1" kern="1200" dirty="0">
                          <a:solidFill>
                            <a:srgbClr val="002060"/>
                          </a:solidFill>
                          <a:latin typeface="Segoe UI" panose="020B0502040204020203" pitchFamily="34" charset="0"/>
                          <a:ea typeface="+mn-ea"/>
                          <a:cs typeface="Segoe UI" panose="020B0502040204020203" pitchFamily="34" charset="0"/>
                        </a:rPr>
                        <a:t>Target 2025-26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1" kern="1200" dirty="0">
                          <a:solidFill>
                            <a:srgbClr val="002060"/>
                          </a:solidFill>
                          <a:latin typeface="Segoe UI" panose="020B0502040204020203" pitchFamily="34" charset="0"/>
                          <a:ea typeface="+mn-ea"/>
                          <a:cs typeface="Segoe UI" panose="020B0502040204020203" pitchFamily="34" charset="0"/>
                        </a:rPr>
                        <a:t>Current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1" kern="1200" dirty="0">
                          <a:solidFill>
                            <a:srgbClr val="002060"/>
                          </a:solidFill>
                          <a:latin typeface="Segoe UI" panose="020B0502040204020203" pitchFamily="34" charset="0"/>
                          <a:ea typeface="+mn-ea"/>
                          <a:cs typeface="Segoe UI" panose="020B0502040204020203" pitchFamily="34" charset="0"/>
                        </a:rPr>
                        <a:t>Last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1" kern="1200" dirty="0">
                          <a:solidFill>
                            <a:srgbClr val="002060"/>
                          </a:solidFill>
                          <a:latin typeface="Segoe UI" panose="020B0502040204020203" pitchFamily="34" charset="0"/>
                          <a:ea typeface="+mn-ea"/>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246413">
                <a:tc>
                  <a:txBody>
                    <a:bodyPr/>
                    <a:lstStyle/>
                    <a:p>
                      <a:pPr algn="ctr"/>
                      <a:r>
                        <a:rPr lang="en-US" sz="160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Cane Crushed (LQ) (192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IN" sz="1600" b="1" i="0" u="none" strike="noStrike" kern="1200" dirty="0">
                          <a:solidFill>
                            <a:srgbClr val="00B0F0"/>
                          </a:solidFill>
                          <a:effectLst/>
                          <a:latin typeface="Segoe UI" panose="020B0502040204020203" pitchFamily="34" charset="0"/>
                          <a:ea typeface="+mn-ea"/>
                          <a:cs typeface="+mn-cs"/>
                        </a:rPr>
                        <a:t>179.00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chemeClr val="tx1"/>
                          </a:solidFill>
                          <a:effectLst/>
                          <a:latin typeface="Segoe UI" panose="020B0502040204020203" pitchFamily="34" charset="0"/>
                        </a:rPr>
                        <a:t>4.254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rgbClr val="009A46"/>
                          </a:solidFill>
                          <a:effectLst/>
                          <a:latin typeface="Segoe UI" panose="020B0502040204020203" pitchFamily="34" charset="0"/>
                        </a:rPr>
                        <a: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chemeClr val="tx1"/>
                          </a:solidFill>
                          <a:effectLst/>
                          <a:latin typeface="Segoe UI" panose="020B0502040204020203" pitchFamily="34" charset="0"/>
                        </a:rPr>
                        <a:t>4.254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812070"/>
                  </a:ext>
                </a:extLst>
              </a:tr>
              <a:tr h="291215">
                <a:tc>
                  <a:txBody>
                    <a:bodyPr/>
                    <a:lstStyle/>
                    <a:p>
                      <a:pPr algn="ctr"/>
                      <a:r>
                        <a:rPr lang="en-US" sz="1600" dirty="0">
                          <a:latin typeface="Segoe UI" panose="020B0502040204020203" pitchFamily="34" charset="0"/>
                          <a:cs typeface="Segoe UI" panose="020B0502040204020203"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Hours </a:t>
                      </a:r>
                      <a:r>
                        <a:rPr lang="en-US" sz="1600" b="0" i="0" u="none" strike="noStrike" kern="1200" dirty="0">
                          <a:solidFill>
                            <a:srgbClr val="000000"/>
                          </a:solidFill>
                          <a:effectLst/>
                          <a:latin typeface="Segoe UI" panose="020B0502040204020203" pitchFamily="34" charset="0"/>
                          <a:ea typeface="+mn-ea"/>
                          <a:cs typeface="Segoe UI" panose="020B0502040204020203" pitchFamily="34" charset="0"/>
                        </a:rPr>
                        <a:t>Utilized (%)</a:t>
                      </a:r>
                      <a:endParaRPr lang="en-IN" sz="16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i="0" u="none" strike="noStrike" kern="1200" dirty="0">
                          <a:solidFill>
                            <a:srgbClr val="00B0F0"/>
                          </a:solidFill>
                          <a:effectLst/>
                          <a:latin typeface="Segoe UI" panose="020B0502040204020203" pitchFamily="34" charset="0"/>
                          <a:ea typeface="+mn-ea"/>
                          <a:cs typeface="+mn-cs"/>
                        </a:rPr>
                        <a:t>99.17</a:t>
                      </a:r>
                      <a:endParaRPr lang="en-US" sz="1600" b="1" i="0" u="none" strike="noStrike" kern="1200" dirty="0">
                        <a:solidFill>
                          <a:srgbClr val="00B0F0"/>
                        </a:solidFill>
                        <a:effectLst/>
                        <a:latin typeface="Segoe UI"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98.68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98.68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7629181"/>
                  </a:ext>
                </a:extLst>
              </a:tr>
              <a:tr h="291215">
                <a:tc>
                  <a:txBody>
                    <a:bodyPr/>
                    <a:lstStyle/>
                    <a:p>
                      <a:pPr algn="ctr"/>
                      <a:r>
                        <a:rPr lang="en-US" sz="1600" dirty="0">
                          <a:latin typeface="Segoe UI" panose="020B0502040204020203" pitchFamily="34" charset="0"/>
                          <a:cs typeface="Segoe UI" panose="020B0502040204020203"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Downtime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B0F0"/>
                          </a:solidFill>
                          <a:effectLst/>
                          <a:latin typeface="Segoe UI" panose="020B0502040204020203" pitchFamily="34" charset="0"/>
                          <a:ea typeface="+mn-ea"/>
                          <a:cs typeface="+mn-cs"/>
                        </a:rPr>
                        <a:t>72.00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1.54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1.54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5225471"/>
                  </a:ext>
                </a:extLst>
              </a:tr>
              <a:tr h="291215">
                <a:tc>
                  <a:txBody>
                    <a:bodyPr/>
                    <a:lstStyle/>
                    <a:p>
                      <a:pPr algn="ctr"/>
                      <a:r>
                        <a:rPr lang="en-US" sz="1600" dirty="0">
                          <a:latin typeface="Segoe UI" panose="020B0502040204020203" pitchFamily="34" charset="0"/>
                          <a:cs typeface="Segoe UI" panose="020B0502040204020203"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Planned Stoppage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B0F0"/>
                          </a:solidFill>
                          <a:effectLst/>
                          <a:latin typeface="Segoe UI" panose="020B0502040204020203" pitchFamily="34" charset="0"/>
                          <a:ea typeface="+mn-ea"/>
                          <a:cs typeface="+mn-cs"/>
                        </a:rPr>
                        <a:t>48.00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FF0000"/>
                          </a:solidFill>
                          <a:effectLst/>
                          <a:latin typeface="Segoe UI" panose="020B0502040204020203" pitchFamily="34" charset="0"/>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2994462"/>
                  </a:ext>
                </a:extLst>
              </a:tr>
              <a:tr h="291215">
                <a:tc>
                  <a:txBody>
                    <a:bodyPr/>
                    <a:lstStyle/>
                    <a:p>
                      <a:pPr algn="ctr"/>
                      <a:r>
                        <a:rPr lang="en-US" sz="1600" dirty="0">
                          <a:latin typeface="Segoe UI" panose="020B0502040204020203" pitchFamily="34" charset="0"/>
                          <a:cs typeface="Segoe UI" panose="020B0502040204020203"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Forced Shutdown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B0F0"/>
                          </a:solidFill>
                          <a:effectLst/>
                          <a:latin typeface="Segoe UI" panose="020B0502040204020203" pitchFamily="34" charset="0"/>
                          <a:ea typeface="+mn-ea"/>
                          <a:cs typeface="+mn-cs"/>
                        </a:rPr>
                        <a:t>24.00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1.30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FF0000"/>
                          </a:solidFill>
                          <a:effectLst/>
                          <a:latin typeface="Segoe UI" panose="020B0502040204020203" pitchFamily="34" charset="0"/>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1.54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4564970"/>
                  </a:ext>
                </a:extLst>
              </a:tr>
              <a:tr h="425623">
                <a:tc>
                  <a:txBody>
                    <a:bodyPr/>
                    <a:lstStyle/>
                    <a:p>
                      <a:pPr algn="ctr"/>
                      <a:r>
                        <a:rPr lang="en-US" sz="1600" dirty="0">
                          <a:latin typeface="Segoe UI" panose="020B0502040204020203" pitchFamily="34" charset="0"/>
                          <a:cs typeface="Segoe UI" panose="020B0502040204020203"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in Uptime @ 1 LQ / Day Base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1" u="none" strike="noStrike" dirty="0">
                          <a:solidFill>
                            <a:srgbClr val="00B0F0"/>
                          </a:solidFill>
                          <a:effectLst/>
                          <a:latin typeface="Segoe UI" panose="020B0502040204020203" pitchFamily="34" charset="0"/>
                          <a:cs typeface="Segoe UI" panose="020B0502040204020203" pitchFamily="34" charset="0"/>
                        </a:rPr>
                        <a:t>94.71</a:t>
                      </a:r>
                      <a:endParaRPr lang="en-IN" sz="1600" b="1" i="0" u="none" strike="noStrike" dirty="0">
                        <a:solidFill>
                          <a:srgbClr val="00B0F0"/>
                        </a:solidFill>
                        <a:effectLst/>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71.85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9A46"/>
                          </a:solidFill>
                          <a:effectLst/>
                          <a:latin typeface="Segoe UI" panose="020B0502040204020203" pitchFamily="34" charset="0"/>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kern="1200" dirty="0">
                          <a:solidFill>
                            <a:schemeClr val="tx1"/>
                          </a:solidFill>
                          <a:effectLst/>
                          <a:latin typeface="Segoe UI" panose="020B0502040204020203" pitchFamily="34" charset="0"/>
                          <a:ea typeface="+mn-ea"/>
                          <a:cs typeface="+mn-cs"/>
                        </a:rPr>
                        <a:t>71.85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2451406"/>
                  </a:ext>
                </a:extLst>
              </a:tr>
              <a:tr h="291215">
                <a:tc>
                  <a:txBody>
                    <a:bodyPr/>
                    <a:lstStyle/>
                    <a:p>
                      <a:pPr algn="ctr"/>
                      <a:r>
                        <a:rPr lang="en-US" sz="1600" dirty="0">
                          <a:latin typeface="Segoe UI" panose="020B0502040204020203" pitchFamily="34" charset="0"/>
                          <a:cs typeface="Segoe UI" panose="020B0502040204020203"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incl. Stoppage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u="none" strike="noStrike" kern="1200" dirty="0">
                          <a:solidFill>
                            <a:srgbClr val="00B0F0"/>
                          </a:solidFill>
                          <a:effectLst/>
                          <a:latin typeface="Segoe UI" panose="020B0502040204020203" pitchFamily="34" charset="0"/>
                          <a:ea typeface="+mn-ea"/>
                          <a:cs typeface="Segoe UI" panose="020B0502040204020203" pitchFamily="34" charset="0"/>
                        </a:rPr>
                        <a:t>93.22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chemeClr val="tx1"/>
                          </a:solidFill>
                          <a:effectLst/>
                          <a:latin typeface="Segoe UI" panose="020B0502040204020203" pitchFamily="34" charset="0"/>
                          <a:ea typeface="+mn-ea"/>
                          <a:cs typeface="+mn-cs"/>
                        </a:rPr>
                        <a:t>70.90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9A46"/>
                          </a:solidFill>
                          <a:effectLst/>
                          <a:latin typeface="Segoe UI" panose="020B0502040204020203" pitchFamily="34" charset="0"/>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kern="1200" dirty="0">
                          <a:solidFill>
                            <a:schemeClr val="tx1"/>
                          </a:solidFill>
                          <a:effectLst/>
                          <a:latin typeface="Segoe UI" panose="020B0502040204020203" pitchFamily="34" charset="0"/>
                          <a:ea typeface="+mn-ea"/>
                          <a:cs typeface="+mn-cs"/>
                        </a:rPr>
                        <a:t>70.90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5320552"/>
                  </a:ext>
                </a:extLst>
              </a:tr>
              <a:tr h="291215">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rgbClr val="00B0F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rgbClr val="00206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rgbClr val="00206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4053413"/>
                  </a:ext>
                </a:extLst>
              </a:tr>
              <a:tr h="291215">
                <a:tc>
                  <a:txBody>
                    <a:bodyPr/>
                    <a:lstStyle/>
                    <a:p>
                      <a:pPr algn="ctr"/>
                      <a:r>
                        <a:rPr lang="en-US" sz="160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Pol % Bagasse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kern="1200" dirty="0">
                          <a:solidFill>
                            <a:srgbClr val="00B0F0"/>
                          </a:solidFill>
                          <a:latin typeface="Segoe UI" panose="020B0502040204020203" pitchFamily="34" charset="0"/>
                          <a:ea typeface="+mn-ea"/>
                          <a:cs typeface="Segoe UI" panose="020B0502040204020203" pitchFamily="34" charset="0"/>
                        </a:rPr>
                        <a:t>1.65 - 1.70</a:t>
                      </a:r>
                      <a:endParaRPr lang="en-US" sz="1600" b="1" kern="1200" dirty="0">
                        <a:solidFill>
                          <a:srgbClr val="00B0F0"/>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1.96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009A46"/>
                          </a:solidFill>
                          <a:latin typeface="Segoe UI" panose="020B0502040204020203" pitchFamily="34" charset="0"/>
                          <a:cs typeface="Segoe UI" panose="020B0502040204020203"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1.96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337206"/>
                  </a:ext>
                </a:extLst>
              </a:tr>
              <a:tr h="246413">
                <a:tc>
                  <a:txBody>
                    <a:bodyPr/>
                    <a:lstStyle/>
                    <a:p>
                      <a:pPr algn="ctr"/>
                      <a:r>
                        <a:rPr lang="en-US" sz="1600" dirty="0">
                          <a:latin typeface="Segoe UI" panose="020B0502040204020203" pitchFamily="34" charset="0"/>
                          <a:cs typeface="Segoe UI" panose="020B0502040204020203"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Moisture % Bagasse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rgbClr val="00B0F0"/>
                          </a:solidFill>
                          <a:latin typeface="Segoe UI" panose="020B0502040204020203" pitchFamily="34" charset="0"/>
                          <a:ea typeface="+mn-ea"/>
                          <a:cs typeface="Segoe UI" panose="020B0502040204020203" pitchFamily="34" charset="0"/>
                        </a:rPr>
                        <a:t>49 - 49.5</a:t>
                      </a:r>
                      <a:endParaRPr lang="en-US" sz="1600" b="1" kern="1200" dirty="0">
                        <a:solidFill>
                          <a:srgbClr val="00B0F0"/>
                        </a:solidFill>
                        <a:latin typeface="Segoe UI" panose="020B0502040204020203" pitchFamily="34" charset="0"/>
                        <a:ea typeface="+mn-ea"/>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chemeClr val="tx1"/>
                          </a:solidFill>
                          <a:effectLst/>
                          <a:latin typeface="Segoe UI" panose="020B0502040204020203" pitchFamily="34" charset="0"/>
                        </a:rPr>
                        <a:t>50.52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rgbClr val="009A46"/>
                          </a:solidFill>
                          <a:effectLst/>
                          <a:latin typeface="Segoe UI" panose="020B0502040204020203" pitchFamily="34" charset="0"/>
                        </a:rPr>
                        <a: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dirty="0">
                          <a:solidFill>
                            <a:schemeClr val="tx1"/>
                          </a:solidFill>
                          <a:effectLst/>
                          <a:latin typeface="Segoe UI" panose="020B0502040204020203" pitchFamily="34" charset="0"/>
                        </a:rPr>
                        <a:t>50.52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7307069"/>
                  </a:ext>
                </a:extLst>
              </a:tr>
              <a:tr h="291215">
                <a:tc>
                  <a:txBody>
                    <a:bodyPr/>
                    <a:lstStyle/>
                    <a:p>
                      <a:pPr algn="ctr"/>
                      <a:endParaRPr lang="en-US" sz="16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Consumption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endParaRPr lang="en-US" sz="1600" b="1" kern="1200" dirty="0">
                        <a:solidFill>
                          <a:srgbClr val="00B0F0"/>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chemeClr val="tx2"/>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95211199"/>
                  </a:ext>
                </a:extLst>
              </a:tr>
              <a:tr h="291215">
                <a:tc>
                  <a:txBody>
                    <a:bodyPr/>
                    <a:lstStyle/>
                    <a:p>
                      <a:pPr algn="ctr"/>
                      <a:r>
                        <a:rPr lang="en-US" sz="1600" dirty="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Steam Consumption (KG/</a:t>
                      </a:r>
                      <a:r>
                        <a:rPr lang="en-US" sz="1600" dirty="0" err="1">
                          <a:latin typeface="Segoe UI" panose="020B0502040204020203" pitchFamily="34" charset="0"/>
                          <a:cs typeface="Segoe UI" panose="020B0502040204020203" pitchFamily="34" charset="0"/>
                        </a:rPr>
                        <a:t>Qtl</a:t>
                      </a:r>
                      <a:r>
                        <a:rPr lang="en-US" sz="1600" dirty="0">
                          <a:latin typeface="Segoe UI" panose="020B0502040204020203" pitchFamily="34" charset="0"/>
                          <a:cs typeface="Segoe UI" panose="020B0502040204020203" pitchFamily="34" charset="0"/>
                        </a:rPr>
                        <a:t> Cane)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600" b="1" kern="1200" dirty="0">
                          <a:solidFill>
                            <a:srgbClr val="00B0F0"/>
                          </a:solidFill>
                          <a:latin typeface="Segoe UI" panose="020B0502040204020203" pitchFamily="34" charset="0"/>
                          <a:ea typeface="+mn-ea"/>
                          <a:cs typeface="Segoe UI" panose="020B0502040204020203" pitchFamily="34" charset="0"/>
                        </a:rPr>
                        <a:t>5.0-6.0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4.90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009A46"/>
                          </a:solidFill>
                          <a:latin typeface="Segoe UI" panose="020B0502040204020203" pitchFamily="34" charset="0"/>
                          <a:cs typeface="Segoe UI" panose="020B0502040204020203"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4.90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9307552"/>
                  </a:ext>
                </a:extLst>
              </a:tr>
              <a:tr h="291215">
                <a:tc>
                  <a:txBody>
                    <a:bodyPr/>
                    <a:lstStyle/>
                    <a:p>
                      <a:pPr algn="ctr"/>
                      <a:r>
                        <a:rPr lang="en-US" sz="1600" dirty="0">
                          <a:latin typeface="Segoe UI" panose="020B0502040204020203" pitchFamily="34" charset="0"/>
                          <a:cs typeface="Segoe UI" panose="020B0502040204020203"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Power Consumption (</a:t>
                      </a:r>
                      <a:r>
                        <a:rPr lang="en-US" sz="1600" u="none" strike="noStrike" dirty="0">
                          <a:effectLst/>
                          <a:latin typeface="Segoe UI" panose="020B0502040204020203" pitchFamily="34" charset="0"/>
                          <a:cs typeface="Segoe UI" panose="020B0502040204020203" pitchFamily="34" charset="0"/>
                        </a:rPr>
                        <a:t>KW/T Cane) </a:t>
                      </a:r>
                      <a:endParaRPr lang="en-US" sz="16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rgbClr val="00B0F0"/>
                          </a:solidFill>
                          <a:latin typeface="Segoe UI" panose="020B0502040204020203" pitchFamily="34" charset="0"/>
                          <a:ea typeface="+mn-ea"/>
                          <a:cs typeface="Segoe UI" panose="020B0502040204020203" pitchFamily="34" charset="0"/>
                        </a:rPr>
                        <a:t>31.5 - 32</a:t>
                      </a:r>
                      <a:endParaRPr lang="en-US" sz="1600" b="1" kern="1200" dirty="0">
                        <a:solidFill>
                          <a:srgbClr val="00B0F0"/>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Segoe UI" panose="020B0502040204020203" pitchFamily="34" charset="0"/>
                          <a:cs typeface="Segoe UI" panose="020B0502040204020203" pitchFamily="34" charset="0"/>
                        </a:rPr>
                        <a:t>32.61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009A46"/>
                          </a:solidFill>
                          <a:latin typeface="Segoe UI" panose="020B0502040204020203" pitchFamily="34" charset="0"/>
                          <a:cs typeface="Segoe UI" panose="020B0502040204020203"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32.61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84434"/>
                  </a:ext>
                </a:extLst>
              </a:tr>
              <a:tr h="291215">
                <a:tc>
                  <a:txBody>
                    <a:bodyPr/>
                    <a:lstStyle/>
                    <a:p>
                      <a:pPr algn="ctr"/>
                      <a:r>
                        <a:rPr lang="en-US" sz="1600" dirty="0">
                          <a:latin typeface="Segoe UI" panose="020B0502040204020203" pitchFamily="34" charset="0"/>
                          <a:cs typeface="Segoe UI" panose="020B0502040204020203"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Lubricant Consumption (Kg/100 Qtl Cane)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dirty="0">
                          <a:solidFill>
                            <a:srgbClr val="00B0F0"/>
                          </a:solidFill>
                          <a:latin typeface="Segoe UI" panose="020B0502040204020203" pitchFamily="34" charset="0"/>
                          <a:ea typeface="+mn-ea"/>
                          <a:cs typeface="Segoe UI" panose="020B0502040204020203"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0.108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0.108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3589963"/>
                  </a:ext>
                </a:extLst>
              </a:tr>
            </a:tbl>
          </a:graphicData>
        </a:graphic>
      </p:graphicFrame>
      <p:sp>
        <p:nvSpPr>
          <p:cNvPr id="3" name="Title 2">
            <a:extLst>
              <a:ext uri="{FF2B5EF4-FFF2-40B4-BE49-F238E27FC236}">
                <a16:creationId xmlns:a16="http://schemas.microsoft.com/office/drawing/2014/main" id="{BF246C58-950D-5582-D9C7-D858FB5781D9}"/>
              </a:ext>
            </a:extLst>
          </p:cNvPr>
          <p:cNvSpPr txBox="1">
            <a:spLocks/>
          </p:cNvSpPr>
          <p:nvPr/>
        </p:nvSpPr>
        <p:spPr>
          <a:xfrm>
            <a:off x="2743200" y="247966"/>
            <a:ext cx="7461045"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dirty="0"/>
              <a:t>Weekly Performance Snapshot - Engineering</a:t>
            </a:r>
          </a:p>
        </p:txBody>
      </p:sp>
    </p:spTree>
    <p:extLst>
      <p:ext uri="{BB962C8B-B14F-4D97-AF65-F5344CB8AC3E}">
        <p14:creationId xmlns:p14="http://schemas.microsoft.com/office/powerpoint/2010/main" val="293393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28BE1-AF28-9514-8E06-95881CC2F9B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25D65DD3-84BA-5624-8B0E-F0B4FF474E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A6081FC2-5669-CA30-ED33-DDC673B67A0E}"/>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Rectangle 1">
            <a:extLst>
              <a:ext uri="{FF2B5EF4-FFF2-40B4-BE49-F238E27FC236}">
                <a16:creationId xmlns:a16="http://schemas.microsoft.com/office/drawing/2014/main" id="{D9ED0D6E-2244-9C33-F8E8-A6E8F7A419C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Monthly figure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9784D239-E6FC-D26B-8BA2-3D40423B9DD8}"/>
              </a:ext>
            </a:extLst>
          </p:cNvPr>
          <p:cNvGraphicFramePr>
            <a:graphicFrameLocks noGrp="1"/>
          </p:cNvGraphicFramePr>
          <p:nvPr/>
        </p:nvGraphicFramePr>
        <p:xfrm>
          <a:off x="533400" y="914401"/>
          <a:ext cx="11163298" cy="5486394"/>
        </p:xfrm>
        <a:graphic>
          <a:graphicData uri="http://schemas.openxmlformats.org/drawingml/2006/table">
            <a:tbl>
              <a:tblPr>
                <a:tableStyleId>{5C22544A-7EE6-4342-B048-85BDC9FD1C3A}</a:tableStyleId>
              </a:tblPr>
              <a:tblGrid>
                <a:gridCol w="647407">
                  <a:extLst>
                    <a:ext uri="{9D8B030D-6E8A-4147-A177-3AD203B41FA5}">
                      <a16:colId xmlns:a16="http://schemas.microsoft.com/office/drawing/2014/main" val="1234234110"/>
                    </a:ext>
                  </a:extLst>
                </a:gridCol>
                <a:gridCol w="4086766">
                  <a:extLst>
                    <a:ext uri="{9D8B030D-6E8A-4147-A177-3AD203B41FA5}">
                      <a16:colId xmlns:a16="http://schemas.microsoft.com/office/drawing/2014/main" val="3228611413"/>
                    </a:ext>
                  </a:extLst>
                </a:gridCol>
                <a:gridCol w="1150947">
                  <a:extLst>
                    <a:ext uri="{9D8B030D-6E8A-4147-A177-3AD203B41FA5}">
                      <a16:colId xmlns:a16="http://schemas.microsoft.com/office/drawing/2014/main" val="1031663632"/>
                    </a:ext>
                  </a:extLst>
                </a:gridCol>
                <a:gridCol w="2582280">
                  <a:extLst>
                    <a:ext uri="{9D8B030D-6E8A-4147-A177-3AD203B41FA5}">
                      <a16:colId xmlns:a16="http://schemas.microsoft.com/office/drawing/2014/main" val="3738188470"/>
                    </a:ext>
                  </a:extLst>
                </a:gridCol>
                <a:gridCol w="2695898">
                  <a:extLst>
                    <a:ext uri="{9D8B030D-6E8A-4147-A177-3AD203B41FA5}">
                      <a16:colId xmlns:a16="http://schemas.microsoft.com/office/drawing/2014/main" val="2872489957"/>
                    </a:ext>
                  </a:extLst>
                </a:gridCol>
              </a:tblGrid>
              <a:tr h="228642">
                <a:tc rowSpan="2">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Sr No</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rowSpan="2">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 Particulars </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rowSpan="2">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Unit</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2">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Season 25-26</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extLst>
                  <a:ext uri="{0D108BD9-81ED-4DB2-BD59-A6C34878D82A}">
                    <a16:rowId xmlns:a16="http://schemas.microsoft.com/office/drawing/2014/main" val="3210769645"/>
                  </a:ext>
                </a:extLst>
              </a:tr>
              <a:tr h="21907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400" b="1" u="none" strike="noStrike" dirty="0">
                          <a:solidFill>
                            <a:schemeClr val="bg1"/>
                          </a:solidFill>
                          <a:effectLst/>
                          <a:latin typeface="Segoe UI" panose="020B0502040204020203" pitchFamily="34" charset="0"/>
                          <a:cs typeface="Segoe UI" panose="020B0502040204020203" pitchFamily="34" charset="0"/>
                        </a:rPr>
                        <a:t>Target</a:t>
                      </a:r>
                      <a:endParaRPr lang="en-IN" sz="1400" b="1" i="0" u="none" strike="noStrike" dirty="0">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u="none" strike="noStrike" dirty="0">
                          <a:solidFill>
                            <a:schemeClr val="bg1"/>
                          </a:solidFill>
                          <a:effectLst/>
                          <a:latin typeface="Segoe UI" panose="020B0502040204020203" pitchFamily="34" charset="0"/>
                          <a:cs typeface="Segoe UI" panose="020B0502040204020203" pitchFamily="34" charset="0"/>
                        </a:rPr>
                        <a:t>Achieved </a:t>
                      </a:r>
                      <a:r>
                        <a:rPr lang="en-IN" sz="1400" b="1" u="none" strike="noStrike" kern="1200" dirty="0">
                          <a:solidFill>
                            <a:schemeClr val="bg1"/>
                          </a:solidFill>
                          <a:effectLst/>
                          <a:latin typeface="Segoe UI" panose="020B0502040204020203" pitchFamily="34" charset="0"/>
                          <a:ea typeface="+mn-ea"/>
                          <a:cs typeface="Segoe UI" panose="020B0502040204020203" pitchFamily="34" charset="0"/>
                        </a:rPr>
                        <a:t>(Till Date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1059965436"/>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Total Cane Crushed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Qtls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17900000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425400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440318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Date of Start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Date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20/10/2025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 26/10/2025</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2825706"/>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Date of Finish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Date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23/04/2026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algn="ctr" defTabSz="914400" rtl="0" eaLnBrk="1" fontAlgn="ctr" latinLnBrk="0" hangingPunct="1"/>
                      <a:r>
                        <a:rPr lang="en-US" sz="1400" b="1" u="none" strike="noStrike" kern="1200" dirty="0">
                          <a:solidFill>
                            <a:schemeClr val="dk1"/>
                          </a:solidFill>
                          <a:effectLst/>
                          <a:latin typeface="Segoe UI" panose="020B0502040204020203" pitchFamily="34" charset="0"/>
                          <a:ea typeface="+mn-ea"/>
                          <a:cs typeface="Segoe UI" panose="020B0502040204020203" pitchFamily="34" charset="0"/>
                        </a:rPr>
                        <a:t>-</a:t>
                      </a:r>
                      <a:endParaRPr lang="en-IN" sz="1400" b="1" u="none" strike="noStrike" kern="1200" dirty="0">
                        <a:solidFill>
                          <a:schemeClr val="dk1"/>
                        </a:solidFill>
                        <a:effectLst/>
                        <a:latin typeface="Segoe UI" panose="020B0502040204020203" pitchFamily="34" charset="0"/>
                        <a:ea typeface="+mn-ea"/>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683965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4</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Gross Season Days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Nos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1</a:t>
                      </a:r>
                      <a:r>
                        <a:rPr lang="en-IN" sz="1400" b="0" i="0" u="none" strike="noStrike" dirty="0">
                          <a:solidFill>
                            <a:srgbClr val="000000"/>
                          </a:solidFill>
                          <a:effectLst/>
                          <a:latin typeface="Segoe UI" panose="020B0502040204020203" pitchFamily="34" charset="0"/>
                          <a:cs typeface="Segoe UI" panose="020B0502040204020203" pitchFamily="34" charset="0"/>
                        </a:rPr>
                        <a:t>92</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6</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363972"/>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Crushing rate Including Stoppage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Qtls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9</a:t>
                      </a:r>
                      <a:r>
                        <a:rPr lang="en-IN" sz="1400" b="0" i="0" u="none" strike="noStrike" dirty="0">
                          <a:solidFill>
                            <a:srgbClr val="000000"/>
                          </a:solidFill>
                          <a:effectLst/>
                          <a:latin typeface="Segoe UI" panose="020B0502040204020203" pitchFamily="34" charset="0"/>
                          <a:cs typeface="Segoe UI" panose="020B0502040204020203" pitchFamily="34" charset="0"/>
                        </a:rPr>
                        <a:t>3229</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i="0" u="none" strike="noStrike" dirty="0">
                          <a:solidFill>
                            <a:srgbClr val="000000"/>
                          </a:solidFill>
                          <a:effectLst/>
                          <a:latin typeface="Segoe UI" panose="020B0502040204020203" pitchFamily="34" charset="0"/>
                          <a:cs typeface="Segoe UI" panose="020B0502040204020203" pitchFamily="34" charset="0"/>
                        </a:rPr>
                        <a:t>70,900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1309617"/>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Crushing rate Excluding stoppage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Qtls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9</a:t>
                      </a:r>
                      <a:r>
                        <a:rPr lang="en-IN" sz="1400" b="0" i="0" u="none" strike="noStrike" dirty="0">
                          <a:solidFill>
                            <a:srgbClr val="000000"/>
                          </a:solidFill>
                          <a:effectLst/>
                          <a:latin typeface="Segoe UI" panose="020B0502040204020203" pitchFamily="34" charset="0"/>
                          <a:cs typeface="Segoe UI" panose="020B0502040204020203" pitchFamily="34" charset="0"/>
                        </a:rPr>
                        <a:t>4709</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i="0" u="none" strike="noStrike" dirty="0">
                          <a:solidFill>
                            <a:srgbClr val="000000"/>
                          </a:solidFill>
                          <a:effectLst/>
                          <a:latin typeface="Segoe UI" panose="020B0502040204020203" pitchFamily="34" charset="0"/>
                          <a:cs typeface="Segoe UI" panose="020B0502040204020203" pitchFamily="34" charset="0"/>
                        </a:rPr>
                        <a:t>71848</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313720"/>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Capacity Utilization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94.71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71.85</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094762"/>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Total Stoppage Hours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dirty="0">
                          <a:solidFill>
                            <a:schemeClr val="dk1"/>
                          </a:solidFill>
                          <a:effectLst/>
                          <a:latin typeface="Segoe UI" panose="020B0502040204020203" pitchFamily="34" charset="0"/>
                          <a:ea typeface="+mn-ea"/>
                          <a:cs typeface="Segoe UI" panose="020B0502040204020203" pitchFamily="34" charset="0"/>
                        </a:rPr>
                        <a:t> Hrs.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7</a:t>
                      </a:r>
                      <a:r>
                        <a:rPr lang="en-IN" sz="1400" b="0" i="0" u="none" strike="noStrike" dirty="0">
                          <a:solidFill>
                            <a:srgbClr val="000000"/>
                          </a:solidFill>
                          <a:effectLst/>
                          <a:latin typeface="Segoe UI" panose="020B0502040204020203" pitchFamily="34" charset="0"/>
                          <a:cs typeface="Segoe UI" panose="020B0502040204020203" pitchFamily="34" charset="0"/>
                        </a:rPr>
                        <a:t>2.00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1.54</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6893962"/>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Planned Shutdown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dirty="0">
                          <a:solidFill>
                            <a:schemeClr val="dk1"/>
                          </a:solidFill>
                          <a:effectLst/>
                          <a:latin typeface="Segoe UI" panose="020B0502040204020203" pitchFamily="34" charset="0"/>
                          <a:ea typeface="+mn-ea"/>
                          <a:cs typeface="Segoe UI" panose="020B0502040204020203" pitchFamily="34" charset="0"/>
                        </a:rPr>
                        <a:t> Hrs.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4</a:t>
                      </a:r>
                      <a:r>
                        <a:rPr lang="en-IN" sz="1400" b="0" i="0" u="none" strike="noStrike" dirty="0">
                          <a:solidFill>
                            <a:srgbClr val="000000"/>
                          </a:solidFill>
                          <a:effectLst/>
                          <a:latin typeface="Segoe UI" panose="020B0502040204020203" pitchFamily="34" charset="0"/>
                          <a:cs typeface="Segoe UI" panose="020B0502040204020203" pitchFamily="34" charset="0"/>
                        </a:rPr>
                        <a:t>8.00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7713600"/>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Forced Shutdown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dirty="0">
                          <a:solidFill>
                            <a:schemeClr val="dk1"/>
                          </a:solidFill>
                          <a:effectLst/>
                          <a:latin typeface="Segoe UI" panose="020B0502040204020203" pitchFamily="34" charset="0"/>
                          <a:ea typeface="+mn-ea"/>
                          <a:cs typeface="Segoe UI" panose="020B0502040204020203" pitchFamily="34" charset="0"/>
                        </a:rPr>
                        <a:t> Hrs.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24:00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1.30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7101499"/>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Preparatory index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dirty="0">
                          <a:solidFill>
                            <a:schemeClr val="dk1"/>
                          </a:solidFill>
                          <a:effectLst/>
                          <a:latin typeface="Segoe UI" panose="020B0502040204020203" pitchFamily="34" charset="0"/>
                          <a:ea typeface="+mn-ea"/>
                          <a:cs typeface="Segoe UI" panose="020B0502040204020203" pitchFamily="34" charset="0"/>
                        </a:rPr>
                        <a:t> %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9</a:t>
                      </a:r>
                      <a:r>
                        <a:rPr lang="en-IN" sz="1400" b="0" i="0" u="none" strike="noStrike" dirty="0">
                          <a:solidFill>
                            <a:srgbClr val="000000"/>
                          </a:solidFill>
                          <a:effectLst/>
                          <a:latin typeface="Segoe UI" panose="020B0502040204020203" pitchFamily="34" charset="0"/>
                          <a:cs typeface="Segoe UI" panose="020B0502040204020203" pitchFamily="34" charset="0"/>
                        </a:rPr>
                        <a:t>0.0-91.0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chemeClr val="tx1"/>
                          </a:solidFill>
                          <a:effectLst/>
                          <a:latin typeface="Segoe UI" panose="020B0502040204020203" pitchFamily="34" charset="0"/>
                          <a:cs typeface="Segoe UI" panose="020B0502040204020203" pitchFamily="34" charset="0"/>
                        </a:rPr>
                        <a:t>-</a:t>
                      </a: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9985720"/>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Primary Extraction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7</a:t>
                      </a:r>
                      <a:r>
                        <a:rPr lang="en-IN" sz="1400" b="0" i="0" u="none" strike="noStrike" dirty="0">
                          <a:solidFill>
                            <a:srgbClr val="000000"/>
                          </a:solidFill>
                          <a:effectLst/>
                          <a:latin typeface="Segoe UI" panose="020B0502040204020203" pitchFamily="34" charset="0"/>
                          <a:cs typeface="Segoe UI" panose="020B0502040204020203" pitchFamily="34" charset="0"/>
                        </a:rPr>
                        <a:t>0.5-71.0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114551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Mill Extraction ( ME)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96 - 96.5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94.94</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00206"/>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14</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Reduced mill Extraction (RME)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96.4 - 96.80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95.16</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1691282"/>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Bagasse % Cane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29.00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28.22</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1642349"/>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Pol % Bagasse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1.65-1.70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1.96</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3754924"/>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Moisture % Bagasse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49.0 - 49.5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50.52</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067747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Imbibition % Cane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40 Max</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33.17</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3460014"/>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19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Imbibition % Fibre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290 - 295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255.15</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8956211"/>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20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dirty="0">
                          <a:effectLst/>
                          <a:latin typeface="Segoe UI" panose="020B0502040204020203" pitchFamily="34" charset="0"/>
                          <a:cs typeface="Segoe UI" panose="020B0502040204020203" pitchFamily="34" charset="0"/>
                        </a:rPr>
                        <a:t> Dry Milling Factor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71.25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71.39</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7838975"/>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21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u="none" strike="noStrike" dirty="0">
                          <a:effectLst/>
                          <a:latin typeface="Segoe UI" panose="020B0502040204020203" pitchFamily="34" charset="0"/>
                          <a:cs typeface="Segoe UI" panose="020B0502040204020203" pitchFamily="34" charset="0"/>
                        </a:rPr>
                        <a:t> Grease &amp; Lubricants Kg/100 Qtls Cane </a:t>
                      </a:r>
                      <a:endParaRPr lang="en-US"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0.04</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dirty="0">
                          <a:effectLst/>
                          <a:latin typeface="Segoe UI" panose="020B0502040204020203" pitchFamily="34" charset="0"/>
                          <a:cs typeface="Segoe UI" panose="020B0502040204020203" pitchFamily="34" charset="0"/>
                        </a:rPr>
                        <a:t>0.108</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6773078"/>
                  </a:ext>
                </a:extLst>
              </a:tr>
              <a:tr h="219073">
                <a:tc>
                  <a:txBody>
                    <a:bodyPr/>
                    <a:lstStyle/>
                    <a:p>
                      <a:pPr algn="ctr" fontAlgn="ctr"/>
                      <a:r>
                        <a:rPr lang="en-IN" sz="1400" u="none" strike="noStrike" dirty="0">
                          <a:effectLst/>
                          <a:latin typeface="Segoe UI" panose="020B0502040204020203" pitchFamily="34" charset="0"/>
                          <a:cs typeface="Segoe UI" panose="020B0502040204020203" pitchFamily="34" charset="0"/>
                        </a:rPr>
                        <a:t>22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u="none" strike="noStrike" dirty="0">
                          <a:effectLst/>
                          <a:latin typeface="Segoe UI" panose="020B0502040204020203" pitchFamily="34" charset="0"/>
                          <a:cs typeface="Segoe UI" panose="020B0502040204020203" pitchFamily="34" charset="0"/>
                        </a:rPr>
                        <a:t> Power Consumption ( KW/T Cane) </a:t>
                      </a:r>
                      <a:endParaRPr lang="en-US"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 %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latin typeface="Segoe UI" panose="020B0502040204020203" pitchFamily="34" charset="0"/>
                          <a:cs typeface="Segoe UI" panose="020B0502040204020203" pitchFamily="34" charset="0"/>
                        </a:rPr>
                        <a:t>31.5 - 32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32.61</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090264"/>
                  </a:ext>
                </a:extLst>
              </a:tr>
              <a:tr h="219073">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23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0" i="0" u="none" strike="noStrike" dirty="0">
                          <a:solidFill>
                            <a:srgbClr val="000000"/>
                          </a:solidFill>
                          <a:effectLst/>
                          <a:latin typeface="Segoe UI" panose="020B0502040204020203" pitchFamily="34" charset="0"/>
                          <a:cs typeface="Segoe UI" panose="020B0502040204020203" pitchFamily="34" charset="0"/>
                        </a:rPr>
                        <a:t>Steam Consumption(Kg/Q of Cane)</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Segoe UI" panose="020B0502040204020203" pitchFamily="34" charset="0"/>
                          <a:cs typeface="Segoe UI" panose="020B0502040204020203" pitchFamily="34" charset="0"/>
                        </a:rPr>
                        <a:t>5.0-6.0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dirty="0">
                          <a:solidFill>
                            <a:srgbClr val="000000"/>
                          </a:solidFill>
                          <a:effectLst/>
                          <a:latin typeface="Segoe UI" panose="020B0502040204020203" pitchFamily="34" charset="0"/>
                          <a:cs typeface="Segoe UI" panose="020B0502040204020203" pitchFamily="34" charset="0"/>
                        </a:rPr>
                        <a:t>4.90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7303214"/>
                  </a:ext>
                </a:extLst>
              </a:tr>
            </a:tbl>
          </a:graphicData>
        </a:graphic>
      </p:graphicFrame>
      <p:sp>
        <p:nvSpPr>
          <p:cNvPr id="8" name="Title 2">
            <a:extLst>
              <a:ext uri="{FF2B5EF4-FFF2-40B4-BE49-F238E27FC236}">
                <a16:creationId xmlns:a16="http://schemas.microsoft.com/office/drawing/2014/main" id="{7E06D55C-3A92-7920-5B66-2F0E703B57FC}"/>
              </a:ext>
            </a:extLst>
          </p:cNvPr>
          <p:cNvSpPr txBox="1">
            <a:spLocks/>
          </p:cNvSpPr>
          <p:nvPr/>
        </p:nvSpPr>
        <p:spPr>
          <a:xfrm>
            <a:off x="2819400" y="286821"/>
            <a:ext cx="7086600" cy="398977"/>
          </a:xfrm>
          <a:prstGeom prst="rect">
            <a:avLst/>
          </a:prstGeom>
        </p:spPr>
        <p:txBody>
          <a:bodyPr anchor="t">
            <a:noAutofit/>
          </a:bodyPr>
          <a:lstStyle>
            <a:lvl1pPr algn="ctr"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US" sz="2400" kern="100" dirty="0">
                <a:ea typeface="Aptos" panose="020B0004020202020204" pitchFamily="34" charset="0"/>
              </a:rPr>
              <a:t>Plant Performance in Season 25-26</a:t>
            </a:r>
            <a:endParaRPr lang="en-IN" sz="2400" dirty="0"/>
          </a:p>
        </p:txBody>
      </p:sp>
    </p:spTree>
    <p:extLst>
      <p:ext uri="{BB962C8B-B14F-4D97-AF65-F5344CB8AC3E}">
        <p14:creationId xmlns:p14="http://schemas.microsoft.com/office/powerpoint/2010/main" val="2115861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F3449-48BA-6020-EC2A-7342A213CCC0}"/>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61B29C67-C9F5-0B55-B019-41B499D88D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32" name="Title 1">
            <a:extLst>
              <a:ext uri="{FF2B5EF4-FFF2-40B4-BE49-F238E27FC236}">
                <a16:creationId xmlns:a16="http://schemas.microsoft.com/office/drawing/2014/main" id="{E28EFFC6-4F60-8C0A-8FF9-F2882C725153}"/>
              </a:ext>
            </a:extLst>
          </p:cNvPr>
          <p:cNvSpPr>
            <a:spLocks noGrp="1"/>
          </p:cNvSpPr>
          <p:nvPr>
            <p:ph type="title" idx="4294967295"/>
          </p:nvPr>
        </p:nvSpPr>
        <p:spPr>
          <a:xfrm>
            <a:off x="144463" y="56046"/>
            <a:ext cx="7991475" cy="750888"/>
          </a:xfrm>
          <a:prstGeom prst="rect">
            <a:avLst/>
          </a:prstGeom>
        </p:spPr>
        <p:txBody>
          <a:bodyPr anchor="ctr"/>
          <a:lstStyle/>
          <a:p>
            <a:r>
              <a:rPr lang="en-US" sz="3200" b="1" dirty="0">
                <a:solidFill>
                  <a:srgbClr val="002060"/>
                </a:solidFill>
              </a:rPr>
              <a:t>SPE Weekly Snapshot – Total Losses</a:t>
            </a:r>
            <a:endParaRPr lang="en-US" sz="3200" b="1" dirty="0">
              <a:solidFill>
                <a:srgbClr val="FF0000"/>
              </a:solidFill>
            </a:endParaRPr>
          </a:p>
        </p:txBody>
      </p:sp>
      <p:sp>
        <p:nvSpPr>
          <p:cNvPr id="2" name="Slide Number Placeholder 22">
            <a:extLst>
              <a:ext uri="{FF2B5EF4-FFF2-40B4-BE49-F238E27FC236}">
                <a16:creationId xmlns:a16="http://schemas.microsoft.com/office/drawing/2014/main" id="{447982E5-AA08-9A83-C946-91EE13A5951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7" name="Chart 6">
            <a:extLst>
              <a:ext uri="{FF2B5EF4-FFF2-40B4-BE49-F238E27FC236}">
                <a16:creationId xmlns:a16="http://schemas.microsoft.com/office/drawing/2014/main" id="{0204AC26-6F8C-B07D-9A4B-4198A1D1C335}"/>
              </a:ext>
            </a:extLst>
          </p:cNvPr>
          <p:cNvGraphicFramePr/>
          <p:nvPr/>
        </p:nvGraphicFramePr>
        <p:xfrm>
          <a:off x="115887" y="1576162"/>
          <a:ext cx="5105401" cy="49093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Table 7">
            <a:extLst>
              <a:ext uri="{FF2B5EF4-FFF2-40B4-BE49-F238E27FC236}">
                <a16:creationId xmlns:a16="http://schemas.microsoft.com/office/drawing/2014/main" id="{3944A2F0-FA35-3A4C-D5C1-7BB3453E3DB2}"/>
              </a:ext>
            </a:extLst>
          </p:cNvPr>
          <p:cNvGraphicFramePr>
            <a:graphicFrameLocks noGrp="1"/>
          </p:cNvGraphicFramePr>
          <p:nvPr/>
        </p:nvGraphicFramePr>
        <p:xfrm>
          <a:off x="115887" y="909637"/>
          <a:ext cx="5105401" cy="666524"/>
        </p:xfrm>
        <a:graphic>
          <a:graphicData uri="http://schemas.openxmlformats.org/drawingml/2006/table">
            <a:tbl>
              <a:tblPr firstRow="1" bandRow="1">
                <a:tableStyleId>{17292A2E-F333-43FB-9621-5CBBE7FDCDCB}</a:tableStyleId>
              </a:tblPr>
              <a:tblGrid>
                <a:gridCol w="1712913">
                  <a:extLst>
                    <a:ext uri="{9D8B030D-6E8A-4147-A177-3AD203B41FA5}">
                      <a16:colId xmlns:a16="http://schemas.microsoft.com/office/drawing/2014/main" val="864106963"/>
                    </a:ext>
                  </a:extLst>
                </a:gridCol>
                <a:gridCol w="1676400">
                  <a:extLst>
                    <a:ext uri="{9D8B030D-6E8A-4147-A177-3AD203B41FA5}">
                      <a16:colId xmlns:a16="http://schemas.microsoft.com/office/drawing/2014/main" val="474922172"/>
                    </a:ext>
                  </a:extLst>
                </a:gridCol>
                <a:gridCol w="1716088">
                  <a:extLst>
                    <a:ext uri="{9D8B030D-6E8A-4147-A177-3AD203B41FA5}">
                      <a16:colId xmlns:a16="http://schemas.microsoft.com/office/drawing/2014/main" val="820452683"/>
                    </a:ext>
                  </a:extLst>
                </a:gridCol>
              </a:tblGrid>
              <a:tr h="331244">
                <a:tc>
                  <a:txBody>
                    <a:bodyPr/>
                    <a:lstStyle/>
                    <a:p>
                      <a:pPr algn="ctr"/>
                      <a:r>
                        <a:rPr lang="en-US" sz="1600" dirty="0">
                          <a:solidFill>
                            <a:srgbClr val="002060"/>
                          </a:solidFill>
                          <a:latin typeface="Segoe UI" panose="020B0502040204020203" pitchFamily="34" charset="0"/>
                          <a:cs typeface="Segoe UI" panose="020B0502040204020203" pitchFamily="34" charset="0"/>
                        </a:rPr>
                        <a:t>This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220904359"/>
                  </a:ext>
                </a:extLst>
              </a:tr>
              <a:tr h="331244">
                <a:tc>
                  <a:txBody>
                    <a:bodyPr/>
                    <a:lstStyle/>
                    <a:p>
                      <a:pPr algn="ctr" rtl="0" fontAlgn="ctr"/>
                      <a:r>
                        <a:rPr lang="en-US" sz="2000" b="1" i="0" u="none" strike="noStrike" dirty="0">
                          <a:solidFill>
                            <a:srgbClr val="00B050"/>
                          </a:solidFill>
                          <a:effectLst/>
                          <a:latin typeface="Segoe UI" panose="020B0502040204020203" pitchFamily="34" charset="0"/>
                        </a:rPr>
                        <a:t>1.88</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endParaRPr lang="en-US" sz="2000" b="1" i="0" u="none" strike="noStrike" dirty="0">
                        <a:solidFill>
                          <a:srgbClr val="00B050"/>
                        </a:solidFill>
                        <a:effectLst/>
                        <a:latin typeface="Segoe UI" panose="020B0502040204020203" pitchFamily="34" charset="0"/>
                      </a:endParaRP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dirty="0">
                          <a:solidFill>
                            <a:srgbClr val="00B050"/>
                          </a:solidFill>
                          <a:effectLst/>
                          <a:latin typeface="Segoe UI" panose="020B0502040204020203" pitchFamily="34" charset="0"/>
                        </a:rPr>
                        <a:t>1.88</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45854789"/>
                  </a:ext>
                </a:extLst>
              </a:tr>
            </a:tbl>
          </a:graphicData>
        </a:graphic>
      </p:graphicFrame>
      <p:graphicFrame>
        <p:nvGraphicFramePr>
          <p:cNvPr id="6" name="Chart 5">
            <a:extLst>
              <a:ext uri="{FF2B5EF4-FFF2-40B4-BE49-F238E27FC236}">
                <a16:creationId xmlns:a16="http://schemas.microsoft.com/office/drawing/2014/main" id="{8BBF2CF8-63EE-7E4E-18E8-658D69A99C23}"/>
              </a:ext>
            </a:extLst>
          </p:cNvPr>
          <p:cNvGraphicFramePr/>
          <p:nvPr/>
        </p:nvGraphicFramePr>
        <p:xfrm>
          <a:off x="5334000" y="914400"/>
          <a:ext cx="6629399" cy="55710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26125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30</a:t>
            </a:fld>
            <a:endParaRPr lang="en-US" dirty="0"/>
          </a:p>
        </p:txBody>
      </p:sp>
      <p:sp>
        <p:nvSpPr>
          <p:cNvPr id="3" name="TextBox 4"/>
          <p:cNvSpPr txBox="1">
            <a:spLocks noChangeArrowheads="1"/>
          </p:cNvSpPr>
          <p:nvPr/>
        </p:nvSpPr>
        <p:spPr bwMode="auto">
          <a:xfrm>
            <a:off x="2231034" y="84892"/>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General Observations</a:t>
            </a:r>
            <a:endParaRPr lang="en-IN" dirty="0"/>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8" name="Table 5">
            <a:extLst>
              <a:ext uri="{FF2B5EF4-FFF2-40B4-BE49-F238E27FC236}">
                <a16:creationId xmlns:a16="http://schemas.microsoft.com/office/drawing/2014/main" id="{E09E6883-2703-9D77-B3CA-39D9AE9F77BD}"/>
              </a:ext>
            </a:extLst>
          </p:cNvPr>
          <p:cNvGraphicFramePr>
            <a:graphicFrameLocks noGrp="1"/>
          </p:cNvGraphicFramePr>
          <p:nvPr/>
        </p:nvGraphicFramePr>
        <p:xfrm>
          <a:off x="613969" y="4028154"/>
          <a:ext cx="10960689" cy="2267188"/>
        </p:xfrm>
        <a:graphic>
          <a:graphicData uri="http://schemas.openxmlformats.org/drawingml/2006/table">
            <a:tbl>
              <a:tblPr firstRow="1" bandRow="1">
                <a:tableStyleId>{5C22544A-7EE6-4342-B048-85BDC9FD1C3A}</a:tableStyleId>
              </a:tblPr>
              <a:tblGrid>
                <a:gridCol w="3967493">
                  <a:extLst>
                    <a:ext uri="{9D8B030D-6E8A-4147-A177-3AD203B41FA5}">
                      <a16:colId xmlns:a16="http://schemas.microsoft.com/office/drawing/2014/main" val="3889048054"/>
                    </a:ext>
                  </a:extLst>
                </a:gridCol>
                <a:gridCol w="1965814">
                  <a:extLst>
                    <a:ext uri="{9D8B030D-6E8A-4147-A177-3AD203B41FA5}">
                      <a16:colId xmlns:a16="http://schemas.microsoft.com/office/drawing/2014/main" val="3374905877"/>
                    </a:ext>
                  </a:extLst>
                </a:gridCol>
                <a:gridCol w="1643090">
                  <a:extLst>
                    <a:ext uri="{9D8B030D-6E8A-4147-A177-3AD203B41FA5}">
                      <a16:colId xmlns:a16="http://schemas.microsoft.com/office/drawing/2014/main" val="2422154425"/>
                    </a:ext>
                  </a:extLst>
                </a:gridCol>
                <a:gridCol w="1595894">
                  <a:extLst>
                    <a:ext uri="{9D8B030D-6E8A-4147-A177-3AD203B41FA5}">
                      <a16:colId xmlns:a16="http://schemas.microsoft.com/office/drawing/2014/main" val="1917891858"/>
                    </a:ext>
                  </a:extLst>
                </a:gridCol>
                <a:gridCol w="1788398">
                  <a:extLst>
                    <a:ext uri="{9D8B030D-6E8A-4147-A177-3AD203B41FA5}">
                      <a16:colId xmlns:a16="http://schemas.microsoft.com/office/drawing/2014/main" val="2177121396"/>
                    </a:ext>
                  </a:extLst>
                </a:gridCol>
              </a:tblGrid>
              <a:tr h="415303">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Particulars</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a:r>
                        <a:rPr lang="en-IN" sz="2000" dirty="0">
                          <a:latin typeface="Segoe UI" panose="020B0502040204020203" pitchFamily="34" charset="0"/>
                          <a:cs typeface="Segoe UI" panose="020B0502040204020203" pitchFamily="34" charset="0"/>
                        </a:rPr>
                        <a:t>Weekly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pPr algn="ctr"/>
                      <a:endParaRPr lang="en-IN"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060"/>
                    </a:solidFill>
                  </a:tcPr>
                </a:tc>
                <a:tc gridSpan="2">
                  <a:txBody>
                    <a:bodyPr/>
                    <a:lstStyle/>
                    <a:p>
                      <a:pPr algn="ctr"/>
                      <a:r>
                        <a:rPr lang="en-IN" sz="2000" dirty="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dirty="0"/>
                    </a:p>
                  </a:txBody>
                  <a:tcPr/>
                </a:tc>
                <a:extLst>
                  <a:ext uri="{0D108BD9-81ED-4DB2-BD59-A6C34878D82A}">
                    <a16:rowId xmlns:a16="http://schemas.microsoft.com/office/drawing/2014/main" val="3837872547"/>
                  </a:ext>
                </a:extLst>
              </a:tr>
              <a:tr h="395047">
                <a:tc>
                  <a:txBody>
                    <a:bodyPr/>
                    <a:lstStyle/>
                    <a:p>
                      <a:pPr lvl="1"/>
                      <a:endParaRPr lang="en-IN"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SN.  25-26</a:t>
                      </a:r>
                      <a:endParaRPr lang="en-IN"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SN.  24-25</a:t>
                      </a:r>
                      <a:endParaRPr lang="en-IN"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SN.  25-26</a:t>
                      </a:r>
                      <a:endParaRPr lang="en-IN"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SN.  24-25</a:t>
                      </a:r>
                      <a:endParaRPr lang="en-IN"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56579646"/>
                  </a:ext>
                </a:extLst>
              </a:tr>
              <a:tr h="485215">
                <a:tc>
                  <a:txBody>
                    <a:bodyPr/>
                    <a:lstStyle/>
                    <a:p>
                      <a:pPr lvl="1" algn="l" fontAlgn="ctr"/>
                      <a:r>
                        <a:rPr lang="en-US" sz="2000" b="0" i="0" u="none" strike="noStrike" dirty="0">
                          <a:solidFill>
                            <a:schemeClr val="tx1"/>
                          </a:solidFill>
                          <a:effectLst/>
                          <a:latin typeface="Segoe UI" panose="020B0502040204020203" pitchFamily="34" charset="0"/>
                          <a:cs typeface="Segoe UI" panose="020B0502040204020203" pitchFamily="34" charset="0"/>
                        </a:rPr>
                        <a:t>Hours Worked</a:t>
                      </a:r>
                      <a:endParaRPr lang="en-IN" sz="2000" b="0" i="0" u="none" strike="noStrike" dirty="0">
                        <a:solidFill>
                          <a:schemeClr val="tx1"/>
                        </a:solidFill>
                        <a:effectLst/>
                        <a:latin typeface="Segoe UI" panose="020B0502040204020203" pitchFamily="34" charset="0"/>
                        <a:cs typeface="Segoe UI" panose="020B0502040204020203" pitchFamily="34" charset="0"/>
                      </a:endParaRPr>
                    </a:p>
                  </a:txBody>
                  <a:tcPr marL="7145" marR="7145" marT="71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dirty="0">
                          <a:solidFill>
                            <a:srgbClr val="0070C0"/>
                          </a:solidFill>
                          <a:latin typeface="Segoe UI" panose="020B0502040204020203" pitchFamily="34" charset="0"/>
                          <a:cs typeface="Segoe UI" panose="020B0502040204020203" pitchFamily="34" charset="0"/>
                        </a:rPr>
                        <a:t>142.06</a:t>
                      </a:r>
                      <a:endParaRPr lang="en-IN" sz="20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dirty="0">
                          <a:solidFill>
                            <a:schemeClr val="tx1"/>
                          </a:solidFill>
                          <a:latin typeface="Segoe UI" panose="020B0502040204020203" pitchFamily="34" charset="0"/>
                          <a:cs typeface="Segoe UI" panose="020B0502040204020203" pitchFamily="34" charset="0"/>
                        </a:rPr>
                        <a:t>119.30</a:t>
                      </a:r>
                      <a:endParaRPr lang="en-IN" sz="2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rgbClr val="0070C0"/>
                          </a:solidFill>
                          <a:latin typeface="Segoe UI" panose="020B0502040204020203" pitchFamily="34" charset="0"/>
                          <a:cs typeface="Segoe UI" panose="020B0502040204020203" pitchFamily="34" charset="0"/>
                        </a:rPr>
                        <a:t>142.06</a:t>
                      </a:r>
                      <a:endParaRPr lang="en-IN" sz="20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dirty="0">
                          <a:solidFill>
                            <a:schemeClr val="tx1"/>
                          </a:solidFill>
                          <a:latin typeface="Segoe UI" panose="020B0502040204020203" pitchFamily="34" charset="0"/>
                          <a:cs typeface="Segoe UI" panose="020B0502040204020203" pitchFamily="34" charset="0"/>
                        </a:rPr>
                        <a:t>119.30</a:t>
                      </a:r>
                      <a:endParaRPr lang="en-IN" sz="2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17293604"/>
                  </a:ext>
                </a:extLst>
              </a:tr>
              <a:tr h="485215">
                <a:tc>
                  <a:txBody>
                    <a:bodyPr/>
                    <a:lstStyle/>
                    <a:p>
                      <a:pPr lvl="1" algn="l" fontAlgn="ctr"/>
                      <a:r>
                        <a:rPr lang="en-US" sz="2000" b="0" i="0" u="none" strike="noStrike" kern="1200" dirty="0">
                          <a:solidFill>
                            <a:schemeClr val="tx1"/>
                          </a:solidFill>
                          <a:effectLst/>
                          <a:latin typeface="Segoe UI" panose="020B0502040204020203" pitchFamily="34" charset="0"/>
                          <a:ea typeface="+mn-ea"/>
                          <a:cs typeface="Segoe UI" panose="020B0502040204020203" pitchFamily="34" charset="0"/>
                        </a:rPr>
                        <a:t>Hours Available</a:t>
                      </a:r>
                      <a:endParaRPr lang="en-IN" sz="2000" b="0" i="0" u="none" strike="noStrike" kern="1200" dirty="0">
                        <a:solidFill>
                          <a:schemeClr val="tx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dirty="0">
                          <a:solidFill>
                            <a:srgbClr val="0070C0"/>
                          </a:solidFill>
                          <a:latin typeface="Segoe UI" panose="020B0502040204020203" pitchFamily="34" charset="0"/>
                          <a:cs typeface="Segoe UI" panose="020B0502040204020203" pitchFamily="34" charset="0"/>
                        </a:rPr>
                        <a:t>144.00</a:t>
                      </a:r>
                      <a:endParaRPr lang="en-IN" sz="20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dirty="0">
                          <a:solidFill>
                            <a:schemeClr val="tx1"/>
                          </a:solidFill>
                          <a:latin typeface="Segoe UI" panose="020B0502040204020203" pitchFamily="34" charset="0"/>
                          <a:cs typeface="Segoe UI" panose="020B0502040204020203" pitchFamily="34" charset="0"/>
                        </a:rPr>
                        <a:t>120.00</a:t>
                      </a:r>
                      <a:endParaRPr lang="en-IN" sz="2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rgbClr val="0070C0"/>
                          </a:solidFill>
                          <a:latin typeface="Segoe UI" panose="020B0502040204020203" pitchFamily="34" charset="0"/>
                          <a:cs typeface="Segoe UI" panose="020B0502040204020203" pitchFamily="34" charset="0"/>
                        </a:rPr>
                        <a:t>144.00</a:t>
                      </a:r>
                      <a:endParaRPr lang="en-IN" sz="20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dirty="0">
                          <a:solidFill>
                            <a:schemeClr val="tx1"/>
                          </a:solidFill>
                          <a:latin typeface="Segoe UI" panose="020B0502040204020203" pitchFamily="34" charset="0"/>
                          <a:cs typeface="Segoe UI" panose="020B0502040204020203" pitchFamily="34" charset="0"/>
                        </a:rPr>
                        <a:t>120.00</a:t>
                      </a:r>
                      <a:endParaRPr lang="en-IN" sz="2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3560231"/>
                  </a:ext>
                </a:extLst>
              </a:tr>
              <a:tr h="485215">
                <a:tc>
                  <a:txBody>
                    <a:bodyPr/>
                    <a:lstStyle/>
                    <a:p>
                      <a:pPr marL="457200" lvl="1" algn="l" defTabSz="914400" rtl="0" eaLnBrk="1" fontAlgn="b" latinLnBrk="0" hangingPunct="1"/>
                      <a:r>
                        <a:rPr lang="en-US" sz="2000" b="0" i="0" u="none" strike="noStrike" kern="1200" dirty="0">
                          <a:solidFill>
                            <a:schemeClr val="tx1"/>
                          </a:solidFill>
                          <a:effectLst/>
                          <a:latin typeface="Segoe UI" panose="020B0502040204020203" pitchFamily="34" charset="0"/>
                          <a:ea typeface="+mn-ea"/>
                          <a:cs typeface="Segoe UI" panose="020B0502040204020203" pitchFamily="34" charset="0"/>
                        </a:rPr>
                        <a:t> Hours Utilized (%)</a:t>
                      </a:r>
                    </a:p>
                  </a:txBody>
                  <a:tcPr marL="7144" marR="7144"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dirty="0">
                          <a:solidFill>
                            <a:srgbClr val="0070C0"/>
                          </a:solidFill>
                          <a:latin typeface="Segoe UI" panose="020B0502040204020203" pitchFamily="34" charset="0"/>
                          <a:cs typeface="Segoe UI" panose="020B0502040204020203" pitchFamily="34" charset="0"/>
                        </a:rPr>
                        <a:t>98.68</a:t>
                      </a:r>
                      <a:endParaRPr lang="en-IN" sz="20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dirty="0">
                          <a:solidFill>
                            <a:schemeClr val="tx1"/>
                          </a:solidFill>
                          <a:latin typeface="Segoe UI" panose="020B0502040204020203" pitchFamily="34" charset="0"/>
                          <a:cs typeface="Segoe UI" panose="020B0502040204020203" pitchFamily="34" charset="0"/>
                        </a:rPr>
                        <a:t>99.58</a:t>
                      </a:r>
                      <a:endParaRPr lang="en-IN" sz="2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rgbClr val="0070C0"/>
                          </a:solidFill>
                          <a:latin typeface="Segoe UI" panose="020B0502040204020203" pitchFamily="34" charset="0"/>
                          <a:cs typeface="Segoe UI" panose="020B0502040204020203" pitchFamily="34" charset="0"/>
                        </a:rPr>
                        <a:t>98.68</a:t>
                      </a:r>
                      <a:endParaRPr lang="en-IN" sz="2000" b="1" dirty="0">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dirty="0">
                          <a:solidFill>
                            <a:schemeClr val="tx1"/>
                          </a:solidFill>
                          <a:latin typeface="Segoe UI" panose="020B0502040204020203" pitchFamily="34" charset="0"/>
                          <a:cs typeface="Segoe UI" panose="020B0502040204020203" pitchFamily="34" charset="0"/>
                        </a:rPr>
                        <a:t>99.58</a:t>
                      </a:r>
                      <a:endParaRPr lang="en-IN" sz="2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35008429"/>
                  </a:ext>
                </a:extLst>
              </a:tr>
            </a:tbl>
          </a:graphicData>
        </a:graphic>
      </p:graphicFrame>
      <p:sp>
        <p:nvSpPr>
          <p:cNvPr id="4" name="TextBox 3">
            <a:extLst>
              <a:ext uri="{FF2B5EF4-FFF2-40B4-BE49-F238E27FC236}">
                <a16:creationId xmlns:a16="http://schemas.microsoft.com/office/drawing/2014/main" id="{9D092A0C-4B3A-514A-2F86-7F8014E4B954}"/>
              </a:ext>
            </a:extLst>
          </p:cNvPr>
          <p:cNvSpPr txBox="1"/>
          <p:nvPr/>
        </p:nvSpPr>
        <p:spPr>
          <a:xfrm>
            <a:off x="457200" y="990600"/>
            <a:ext cx="10981923" cy="2308324"/>
          </a:xfrm>
          <a:prstGeom prst="rect">
            <a:avLst/>
          </a:prstGeom>
          <a:noFill/>
          <a:ln w="3175">
            <a:solidFill>
              <a:schemeClr val="tx1"/>
            </a:solidFill>
          </a:ln>
        </p:spPr>
        <p:txBody>
          <a:bodyPr wrap="square" rtlCol="0">
            <a:spAutoFit/>
          </a:bodyPr>
          <a:lstStyle/>
          <a:p>
            <a:pPr algn="just"/>
            <a:r>
              <a:rPr lang="en-US" sz="2400" b="1" dirty="0">
                <a:latin typeface="Segoe UI" panose="020B0502040204020203" pitchFamily="34" charset="0"/>
                <a:cs typeface="Segoe UI" panose="020B0502040204020203" pitchFamily="34" charset="0"/>
              </a:rPr>
              <a:t>Physical / General Plant observations of the week</a:t>
            </a:r>
          </a:p>
          <a:p>
            <a:pPr algn="just"/>
            <a:r>
              <a:rPr lang="en-US" sz="2400" dirty="0">
                <a:latin typeface="Segoe UI" panose="020B0502040204020203" pitchFamily="34" charset="0"/>
                <a:cs typeface="Segoe UI" panose="020B0502040204020203" pitchFamily="34" charset="0"/>
              </a:rPr>
              <a:t>The plant Pujan on dated 24.05.25, Cane crushing Operation Started @ 5000 TCD on 25.10.25 at 7 PM with refinery house , DS house started 29.10.2025 at 10.54 AM. And the overall plant operations have been successfully established. All operational parameters are functioning within the specified limits for the week.</a:t>
            </a:r>
          </a:p>
        </p:txBody>
      </p:sp>
    </p:spTree>
    <p:extLst>
      <p:ext uri="{BB962C8B-B14F-4D97-AF65-F5344CB8AC3E}">
        <p14:creationId xmlns:p14="http://schemas.microsoft.com/office/powerpoint/2010/main" val="4111615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31</a:t>
            </a:fld>
            <a:endParaRPr lang="en-US" dirty="0"/>
          </a:p>
        </p:txBody>
      </p:sp>
      <p:sp>
        <p:nvSpPr>
          <p:cNvPr id="3" name="TextBox 4"/>
          <p:cNvSpPr txBox="1">
            <a:spLocks noChangeArrowheads="1"/>
          </p:cNvSpPr>
          <p:nvPr/>
        </p:nvSpPr>
        <p:spPr bwMode="auto">
          <a:xfrm>
            <a:off x="2209799" y="269558"/>
            <a:ext cx="7848600" cy="492443"/>
          </a:xfrm>
          <a:prstGeom prst="rect">
            <a:avLst/>
          </a:prstGeom>
        </p:spPr>
        <p:txBody>
          <a:bodyPr vert="horz" lIns="91440" tIns="45720" rIns="91440" bIns="45720" rtlCol="0" anchor="ctr">
            <a:normAutofit fontScale="82500" lnSpcReduction="100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Key Operational Parameter- Current Season Vs Last Season</a:t>
            </a: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4" name="Table 5">
            <a:extLst>
              <a:ext uri="{FF2B5EF4-FFF2-40B4-BE49-F238E27FC236}">
                <a16:creationId xmlns:a16="http://schemas.microsoft.com/office/drawing/2014/main" id="{AA007A90-1D92-4641-B89F-432FB850FF48}"/>
              </a:ext>
            </a:extLst>
          </p:cNvPr>
          <p:cNvGraphicFramePr>
            <a:graphicFrameLocks noGrp="1"/>
          </p:cNvGraphicFramePr>
          <p:nvPr/>
        </p:nvGraphicFramePr>
        <p:xfrm>
          <a:off x="533399" y="914400"/>
          <a:ext cx="11020024" cy="5410196"/>
        </p:xfrm>
        <a:graphic>
          <a:graphicData uri="http://schemas.openxmlformats.org/drawingml/2006/table">
            <a:tbl>
              <a:tblPr firstRow="1" bandRow="1">
                <a:tableStyleId>{5C22544A-7EE6-4342-B048-85BDC9FD1C3A}</a:tableStyleId>
              </a:tblPr>
              <a:tblGrid>
                <a:gridCol w="4267201">
                  <a:extLst>
                    <a:ext uri="{9D8B030D-6E8A-4147-A177-3AD203B41FA5}">
                      <a16:colId xmlns:a16="http://schemas.microsoft.com/office/drawing/2014/main" val="3889048054"/>
                    </a:ext>
                  </a:extLst>
                </a:gridCol>
                <a:gridCol w="1676400">
                  <a:extLst>
                    <a:ext uri="{9D8B030D-6E8A-4147-A177-3AD203B41FA5}">
                      <a16:colId xmlns:a16="http://schemas.microsoft.com/office/drawing/2014/main" val="3374905877"/>
                    </a:ext>
                  </a:extLst>
                </a:gridCol>
                <a:gridCol w="1676400">
                  <a:extLst>
                    <a:ext uri="{9D8B030D-6E8A-4147-A177-3AD203B41FA5}">
                      <a16:colId xmlns:a16="http://schemas.microsoft.com/office/drawing/2014/main" val="947118304"/>
                    </a:ext>
                  </a:extLst>
                </a:gridCol>
                <a:gridCol w="1752600">
                  <a:extLst>
                    <a:ext uri="{9D8B030D-6E8A-4147-A177-3AD203B41FA5}">
                      <a16:colId xmlns:a16="http://schemas.microsoft.com/office/drawing/2014/main" val="1917891858"/>
                    </a:ext>
                  </a:extLst>
                </a:gridCol>
                <a:gridCol w="1647423">
                  <a:extLst>
                    <a:ext uri="{9D8B030D-6E8A-4147-A177-3AD203B41FA5}">
                      <a16:colId xmlns:a16="http://schemas.microsoft.com/office/drawing/2014/main" val="2177121396"/>
                    </a:ext>
                  </a:extLst>
                </a:gridCol>
              </a:tblGrid>
              <a:tr h="395915">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Particulars</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Week</a:t>
                      </a:r>
                      <a:r>
                        <a:rPr lang="en-IN" sz="2000" b="1" dirty="0">
                          <a:latin typeface="Segoe UI" panose="020B0502040204020203" pitchFamily="34" charset="0"/>
                          <a:cs typeface="Segoe UI" panose="020B0502040204020203" pitchFamily="34" charset="0"/>
                        </a:rPr>
                        <a:t>ly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1800" b="1" dirty="0">
                        <a:latin typeface="Segoe UI" panose="020B0502040204020203" pitchFamily="34" charset="0"/>
                        <a:cs typeface="Segoe UI"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To date</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dirty="0"/>
                    </a:p>
                  </a:txBody>
                  <a:tcPr/>
                </a:tc>
                <a:extLst>
                  <a:ext uri="{0D108BD9-81ED-4DB2-BD59-A6C34878D82A}">
                    <a16:rowId xmlns:a16="http://schemas.microsoft.com/office/drawing/2014/main" val="3837872547"/>
                  </a:ext>
                </a:extLst>
              </a:tr>
              <a:tr h="651608">
                <a:tc>
                  <a:txBody>
                    <a:bodyPr/>
                    <a:lstStyle/>
                    <a:p>
                      <a:pPr algn="ctr">
                        <a:lnSpc>
                          <a:spcPts val="1500"/>
                        </a:lnSpc>
                      </a:pP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solidFill>
                            <a:schemeClr val="tx1"/>
                          </a:solidFill>
                          <a:latin typeface="Segoe UI" panose="020B0502040204020203" pitchFamily="34" charset="0"/>
                          <a:cs typeface="Segoe UI" panose="020B0502040204020203" pitchFamily="34" charset="0"/>
                        </a:rPr>
                        <a:t>SN 25-26</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kern="1200" dirty="0">
                          <a:solidFill>
                            <a:schemeClr val="tx1"/>
                          </a:solidFill>
                          <a:latin typeface="Segoe UI" panose="020B0502040204020203" pitchFamily="34" charset="0"/>
                          <a:ea typeface="+mn-ea"/>
                          <a:cs typeface="Segoe UI" panose="020B0502040204020203" pitchFamily="34" charset="0"/>
                        </a:rPr>
                        <a:t>SN 24-25</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solidFill>
                            <a:schemeClr val="tx1"/>
                          </a:solidFill>
                          <a:latin typeface="Segoe UI" panose="020B0502040204020203" pitchFamily="34" charset="0"/>
                          <a:cs typeface="Segoe UI" panose="020B0502040204020203" pitchFamily="34" charset="0"/>
                        </a:rPr>
                        <a:t>SN 25-26</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500"/>
                        </a:lnSpc>
                      </a:pPr>
                      <a:r>
                        <a:rPr lang="en-US" sz="2000" b="1" dirty="0">
                          <a:solidFill>
                            <a:schemeClr val="tx1"/>
                          </a:solidFill>
                          <a:latin typeface="Segoe UI" panose="020B0502040204020203" pitchFamily="34" charset="0"/>
                          <a:cs typeface="Segoe UI" panose="020B0502040204020203" pitchFamily="34" charset="0"/>
                        </a:rPr>
                        <a:t>SN 24-25</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56579646"/>
                  </a:ext>
                </a:extLst>
              </a:tr>
              <a:tr h="543603">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 Cane Crushed (In Qtls.)</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425400</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238700</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425400</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238700</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543603">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 Rate of Crush</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2000" b="1" dirty="0">
                          <a:solidFill>
                            <a:srgbClr val="009A46"/>
                          </a:solidFill>
                          <a:latin typeface="Segoe UI" panose="020B0502040204020203" pitchFamily="34" charset="0"/>
                          <a:cs typeface="Segoe UI" panose="020B0502040204020203" pitchFamily="34" charset="0"/>
                        </a:rPr>
                        <a:t>70,900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47740</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IN" sz="2000" b="1" dirty="0">
                          <a:solidFill>
                            <a:srgbClr val="009A46"/>
                          </a:solidFill>
                          <a:latin typeface="Segoe UI" panose="020B0502040204020203" pitchFamily="34" charset="0"/>
                          <a:cs typeface="Segoe UI" panose="020B0502040204020203" pitchFamily="34" charset="0"/>
                        </a:rPr>
                        <a:t>70,900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47740</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560231"/>
                  </a:ext>
                </a:extLst>
              </a:tr>
              <a:tr h="543603">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chemeClr val="tx1"/>
                          </a:solidFill>
                          <a:effectLst/>
                          <a:latin typeface="Segoe UI" panose="020B0502040204020203" pitchFamily="34" charset="0"/>
                          <a:cs typeface="Segoe UI" panose="020B0502040204020203" pitchFamily="34" charset="0"/>
                        </a:rPr>
                        <a:t> Pol</a:t>
                      </a:r>
                      <a:r>
                        <a:rPr lang="en-IN" sz="2000" b="0" i="0" u="none" strike="noStrike" baseline="0" dirty="0">
                          <a:solidFill>
                            <a:schemeClr val="tx1"/>
                          </a:solidFill>
                          <a:effectLst/>
                          <a:latin typeface="Segoe UI" panose="020B0502040204020203" pitchFamily="34" charset="0"/>
                          <a:cs typeface="Segoe UI" panose="020B0502040204020203" pitchFamily="34" charset="0"/>
                        </a:rPr>
                        <a:t> % Bagasse</a:t>
                      </a:r>
                      <a:endParaRPr lang="en-IN" sz="2000" b="0" i="0" u="none" strike="noStrike" dirty="0">
                        <a:solidFill>
                          <a:schemeClr val="tx1"/>
                        </a:solidFill>
                        <a:effectLst/>
                        <a:latin typeface="Segoe UI" panose="020B0502040204020203" pitchFamily="34" charset="0"/>
                        <a:cs typeface="Segoe UI" panose="020B0502040204020203" pitchFamily="34" charset="0"/>
                      </a:endParaRP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1.96</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2.14</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1.96</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2.14</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008429"/>
                  </a:ext>
                </a:extLst>
              </a:tr>
              <a:tr h="557452">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 Loss in Bagasse % Cane</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0.55</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0.66</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0.55</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0.66</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786092"/>
                  </a:ext>
                </a:extLst>
              </a:tr>
              <a:tr h="543603">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 Moisture</a:t>
                      </a:r>
                      <a:r>
                        <a:rPr lang="en-IN" sz="2000" b="0" i="0" u="none" strike="noStrike" baseline="0" dirty="0">
                          <a:solidFill>
                            <a:schemeClr val="tx1"/>
                          </a:solidFill>
                          <a:effectLst/>
                          <a:latin typeface="Segoe UI" panose="020B0502040204020203" pitchFamily="34" charset="0"/>
                          <a:cs typeface="Segoe UI" panose="020B0502040204020203" pitchFamily="34" charset="0"/>
                        </a:rPr>
                        <a:t> % Bagasse</a:t>
                      </a:r>
                      <a:endParaRPr lang="en-IN" sz="2000" b="0" i="0" u="none" strike="noStrike" dirty="0">
                        <a:solidFill>
                          <a:schemeClr val="tx1"/>
                        </a:solidFill>
                        <a:effectLst/>
                        <a:latin typeface="Segoe UI" panose="020B0502040204020203" pitchFamily="34" charset="0"/>
                        <a:cs typeface="Segoe UI" panose="020B0502040204020203" pitchFamily="34" charset="0"/>
                      </a:endParaRP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50.52</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52.37</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50.52</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52.37</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3245321"/>
                  </a:ext>
                </a:extLst>
              </a:tr>
              <a:tr h="543603">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chemeClr val="tx1"/>
                          </a:solidFill>
                          <a:effectLst/>
                          <a:latin typeface="Segoe UI" panose="020B0502040204020203" pitchFamily="34" charset="0"/>
                          <a:cs typeface="Segoe UI" panose="020B0502040204020203" pitchFamily="34" charset="0"/>
                        </a:rPr>
                        <a:t> Total</a:t>
                      </a:r>
                      <a:r>
                        <a:rPr lang="en-IN" sz="2000" b="0" i="0" u="none" strike="noStrike" baseline="0" dirty="0">
                          <a:solidFill>
                            <a:schemeClr val="tx1"/>
                          </a:solidFill>
                          <a:effectLst/>
                          <a:latin typeface="Segoe UI" panose="020B0502040204020203" pitchFamily="34" charset="0"/>
                          <a:cs typeface="Segoe UI" panose="020B0502040204020203" pitchFamily="34" charset="0"/>
                        </a:rPr>
                        <a:t> Power Sugar kw/ Ton  of cane </a:t>
                      </a:r>
                      <a:endParaRPr lang="en-IN" sz="2000" b="0" i="0" u="none" strike="noStrike" dirty="0">
                        <a:solidFill>
                          <a:schemeClr val="tx1"/>
                        </a:solidFill>
                        <a:effectLst/>
                        <a:latin typeface="Segoe UI" panose="020B0502040204020203" pitchFamily="34" charset="0"/>
                        <a:cs typeface="Segoe UI" panose="020B0502040204020203" pitchFamily="34" charset="0"/>
                      </a:endParaRP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32.61</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lnSpc>
                          <a:spcPts val="800"/>
                        </a:lnSpc>
                      </a:pPr>
                      <a:r>
                        <a:rPr lang="en-US" sz="2000" b="1" kern="1200" dirty="0">
                          <a:solidFill>
                            <a:schemeClr val="tx1"/>
                          </a:solidFill>
                          <a:latin typeface="Segoe UI" panose="020B0502040204020203" pitchFamily="34" charset="0"/>
                          <a:ea typeface="+mn-ea"/>
                          <a:cs typeface="Segoe UI" panose="020B0502040204020203" pitchFamily="34" charset="0"/>
                        </a:rPr>
                        <a:t>39.18</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32.61</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US" sz="2000" b="1" kern="1200" dirty="0">
                          <a:solidFill>
                            <a:schemeClr val="tx1"/>
                          </a:solidFill>
                          <a:latin typeface="Segoe UI" panose="020B0502040204020203" pitchFamily="34" charset="0"/>
                          <a:ea typeface="+mn-ea"/>
                          <a:cs typeface="Segoe UI" panose="020B0502040204020203" pitchFamily="34" charset="0"/>
                        </a:rPr>
                        <a:t>39.18</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076318"/>
                  </a:ext>
                </a:extLst>
              </a:tr>
              <a:tr h="543603">
                <a:tc>
                  <a:txBody>
                    <a:bodyPr/>
                    <a:lstStyle/>
                    <a:p>
                      <a:pPr algn="ctr" fontAlgn="b"/>
                      <a:r>
                        <a:rPr lang="en-IN" sz="2000" b="0" i="0" u="none" strike="noStrike" dirty="0">
                          <a:solidFill>
                            <a:schemeClr val="tx1"/>
                          </a:solidFill>
                          <a:effectLst/>
                          <a:latin typeface="Segoe UI" panose="020B0502040204020203" pitchFamily="34" charset="0"/>
                          <a:cs typeface="Segoe UI" panose="020B0502040204020203" pitchFamily="34" charset="0"/>
                        </a:rPr>
                        <a:t> Total Power MWH</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2000" b="1" kern="1200" dirty="0">
                        <a:solidFill>
                          <a:srgbClr val="009A46"/>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lnSpc>
                          <a:spcPts val="800"/>
                        </a:lnSpc>
                      </a:pPr>
                      <a:r>
                        <a:rPr lang="en-US" sz="2000" b="1" kern="1200" dirty="0">
                          <a:solidFill>
                            <a:schemeClr val="tx1"/>
                          </a:solidFill>
                          <a:latin typeface="Segoe UI" panose="020B0502040204020203" pitchFamily="34" charset="0"/>
                          <a:ea typeface="+mn-ea"/>
                          <a:cs typeface="Segoe UI" panose="020B0502040204020203" pitchFamily="34" charset="0"/>
                        </a:rPr>
                        <a:t>5.41</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endParaRPr lang="en-IN" sz="2000" b="1" kern="1200" dirty="0">
                        <a:solidFill>
                          <a:srgbClr val="009A46"/>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US" sz="2000" b="1" kern="1200" dirty="0">
                          <a:solidFill>
                            <a:schemeClr val="tx1"/>
                          </a:solidFill>
                          <a:latin typeface="Segoe UI" panose="020B0502040204020203" pitchFamily="34" charset="0"/>
                          <a:ea typeface="+mn-ea"/>
                          <a:cs typeface="Segoe UI" panose="020B0502040204020203" pitchFamily="34" charset="0"/>
                        </a:rPr>
                        <a:t>5.41</a:t>
                      </a:r>
                      <a:endParaRPr lang="en-IN" sz="2000" b="1" kern="1200" dirty="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7158068"/>
                  </a:ext>
                </a:extLst>
              </a:tr>
              <a:tr h="543603">
                <a:tc>
                  <a:txBody>
                    <a:bodyPr/>
                    <a:lstStyle/>
                    <a:p>
                      <a:pPr marL="0" algn="ctr" defTabSz="914400" rtl="0" eaLnBrk="1" fontAlgn="b" latinLnBrk="0" hangingPunct="1"/>
                      <a:r>
                        <a:rPr lang="en-US" sz="2000" b="0" i="0" u="none" strike="noStrike" kern="1200" dirty="0">
                          <a:solidFill>
                            <a:schemeClr val="tx1"/>
                          </a:solidFill>
                          <a:effectLst/>
                          <a:latin typeface="Segoe UI" panose="020B0502040204020203" pitchFamily="34" charset="0"/>
                          <a:ea typeface="+mn-ea"/>
                          <a:cs typeface="Segoe UI" panose="020B0502040204020203" pitchFamily="34" charset="0"/>
                        </a:rPr>
                        <a:t>Lubricant  Consumption.</a:t>
                      </a:r>
                    </a:p>
                  </a:txBody>
                  <a:tcPr marL="7144" marR="7144" marT="71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0.108</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0.67</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2000" b="1" dirty="0">
                          <a:solidFill>
                            <a:srgbClr val="009A46"/>
                          </a:solidFill>
                          <a:latin typeface="Segoe UI" panose="020B0502040204020203" pitchFamily="34" charset="0"/>
                          <a:cs typeface="Segoe UI" panose="020B0502040204020203" pitchFamily="34" charset="0"/>
                        </a:rPr>
                        <a:t>0.108</a:t>
                      </a:r>
                      <a:endParaRPr lang="en-IN" sz="2000" b="1" dirty="0">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2000" b="1" dirty="0">
                          <a:solidFill>
                            <a:schemeClr val="tx1"/>
                          </a:solidFill>
                          <a:latin typeface="Segoe UI" panose="020B0502040204020203" pitchFamily="34" charset="0"/>
                          <a:cs typeface="Segoe UI" panose="020B0502040204020203" pitchFamily="34" charset="0"/>
                        </a:rPr>
                        <a:t>0.67</a:t>
                      </a:r>
                      <a:endParaRPr lang="en-IN" sz="20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513776"/>
                  </a:ext>
                </a:extLst>
              </a:tr>
            </a:tbl>
          </a:graphicData>
        </a:graphic>
      </p:graphicFrame>
    </p:spTree>
    <p:extLst>
      <p:ext uri="{BB962C8B-B14F-4D97-AF65-F5344CB8AC3E}">
        <p14:creationId xmlns:p14="http://schemas.microsoft.com/office/powerpoint/2010/main" val="2136441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32</a:t>
            </a:fld>
            <a:endParaRPr lang="en-US" dirty="0"/>
          </a:p>
        </p:txBody>
      </p:sp>
      <p:sp>
        <p:nvSpPr>
          <p:cNvPr id="5" name="Title 4"/>
          <p:cNvSpPr>
            <a:spLocks noGrp="1"/>
          </p:cNvSpPr>
          <p:nvPr>
            <p:ph type="title"/>
          </p:nvPr>
        </p:nvSpPr>
        <p:spPr>
          <a:xfrm>
            <a:off x="2819400" y="269558"/>
            <a:ext cx="6337300" cy="492443"/>
          </a:xfrm>
        </p:spPr>
        <p:txBody>
          <a:bodyPr>
            <a:normAutofit/>
          </a:bodyPr>
          <a:lstStyle/>
          <a:p>
            <a:r>
              <a:rPr lang="en-US" sz="2400" dirty="0"/>
              <a:t>Stoppages, Actions &amp; RCA for the Week</a:t>
            </a:r>
            <a:endParaRPr lang="en-IN" sz="2400" dirty="0"/>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6" name="Table 5">
            <a:extLst>
              <a:ext uri="{FF2B5EF4-FFF2-40B4-BE49-F238E27FC236}">
                <a16:creationId xmlns:a16="http://schemas.microsoft.com/office/drawing/2014/main" id="{3374027B-F31E-1F52-FEDD-51AB6F847FC8}"/>
              </a:ext>
            </a:extLst>
          </p:cNvPr>
          <p:cNvGraphicFramePr>
            <a:graphicFrameLocks noGrp="1" noChangeAspect="1"/>
          </p:cNvGraphicFramePr>
          <p:nvPr/>
        </p:nvGraphicFramePr>
        <p:xfrm>
          <a:off x="554100" y="914400"/>
          <a:ext cx="11485500" cy="5580974"/>
        </p:xfrm>
        <a:graphic>
          <a:graphicData uri="http://schemas.openxmlformats.org/drawingml/2006/table">
            <a:tbl>
              <a:tblPr bandRow="1">
                <a:tableStyleId>{5C22544A-7EE6-4342-B048-85BDC9FD1C3A}</a:tableStyleId>
              </a:tblPr>
              <a:tblGrid>
                <a:gridCol w="1274700">
                  <a:extLst>
                    <a:ext uri="{9D8B030D-6E8A-4147-A177-3AD203B41FA5}">
                      <a16:colId xmlns:a16="http://schemas.microsoft.com/office/drawing/2014/main" val="3889048054"/>
                    </a:ext>
                  </a:extLst>
                </a:gridCol>
                <a:gridCol w="45720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3"/>
                    </a:ext>
                  </a:extLst>
                </a:gridCol>
                <a:gridCol w="2078287">
                  <a:extLst>
                    <a:ext uri="{9D8B030D-6E8A-4147-A177-3AD203B41FA5}">
                      <a16:colId xmlns:a16="http://schemas.microsoft.com/office/drawing/2014/main" val="20004"/>
                    </a:ext>
                  </a:extLst>
                </a:gridCol>
                <a:gridCol w="1503113">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tblGrid>
              <a:tr h="502591">
                <a:tc>
                  <a:txBody>
                    <a:bodyPr/>
                    <a:lstStyle/>
                    <a:p>
                      <a:pPr marL="0" algn="ctr" defTabSz="914400" rtl="0" eaLnBrk="1" latinLnBrk="0" hangingPunct="1">
                        <a:lnSpc>
                          <a:spcPts val="1500"/>
                        </a:lnSpc>
                      </a:pPr>
                      <a:r>
                        <a:rPr lang="en-US" sz="1600" b="1" kern="1200" dirty="0">
                          <a:solidFill>
                            <a:schemeClr val="bg1"/>
                          </a:solidFill>
                          <a:latin typeface="Segoe UI" panose="020B0502040204020203" pitchFamily="34" charset="0"/>
                          <a:ea typeface="+mn-ea"/>
                          <a:cs typeface="Segoe UI" panose="020B0502040204020203" pitchFamily="34" charset="0"/>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1600" b="1" dirty="0">
                          <a:solidFill>
                            <a:schemeClr val="bg1"/>
                          </a:solidFill>
                          <a:latin typeface="Segoe UI" panose="020B0502040204020203" pitchFamily="34" charset="0"/>
                          <a:cs typeface="Segoe UI" panose="020B0502040204020203" pitchFamily="34" charset="0"/>
                        </a:rPr>
                        <a:t>Stoppages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1600" b="1" dirty="0">
                          <a:solidFill>
                            <a:schemeClr val="bg1"/>
                          </a:solidFill>
                          <a:latin typeface="Segoe UI" panose="020B0502040204020203" pitchFamily="34" charset="0"/>
                          <a:cs typeface="Segoe UI" panose="020B0502040204020203" pitchFamily="34" charset="0"/>
                        </a:rPr>
                        <a:t>Total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1600" b="1" dirty="0">
                          <a:solidFill>
                            <a:schemeClr val="bg1"/>
                          </a:solidFill>
                          <a:latin typeface="Segoe UI" panose="020B0502040204020203" pitchFamily="34" charset="0"/>
                          <a:cs typeface="Segoe UI" panose="020B0502040204020203" pitchFamily="34" charset="0"/>
                        </a:rPr>
                        <a:t>Action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1600" b="1" dirty="0">
                          <a:solidFill>
                            <a:schemeClr val="bg1"/>
                          </a:solidFill>
                          <a:latin typeface="Segoe UI" panose="020B0502040204020203" pitchFamily="34" charset="0"/>
                          <a:cs typeface="Segoe UI" panose="020B0502040204020203" pitchFamily="34" charset="0"/>
                        </a:rPr>
                        <a:t>Root Cause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1600" b="1" dirty="0">
                          <a:solidFill>
                            <a:schemeClr val="bg1"/>
                          </a:solidFill>
                          <a:latin typeface="Segoe UI" panose="020B0502040204020203" pitchFamily="34" charset="0"/>
                          <a:cs typeface="Segoe UI" panose="020B0502040204020203" pitchFamily="34" charset="0"/>
                        </a:rPr>
                        <a:t>Repeated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37872547"/>
                  </a:ext>
                </a:extLst>
              </a:tr>
              <a:tr h="623918">
                <a:tc>
                  <a:txBody>
                    <a:bodyPr/>
                    <a:lstStyle/>
                    <a:p>
                      <a:pPr algn="ctr" fontAlgn="ctr">
                        <a:buNone/>
                      </a:pPr>
                      <a:r>
                        <a:rPr lang="en-IN" sz="1600" b="0" i="0" u="none" strike="noStrike" dirty="0">
                          <a:solidFill>
                            <a:srgbClr val="000000"/>
                          </a:solidFill>
                          <a:effectLst/>
                          <a:latin typeface="Segoe UI" panose="020B0502040204020203" pitchFamily="34" charset="0"/>
                          <a:cs typeface="Segoe UI" panose="020B0502040204020203" pitchFamily="34" charset="0"/>
                        </a:rPr>
                        <a:t>29/10/2025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fontAlgn="ctr">
                        <a:buNone/>
                      </a:pPr>
                      <a:r>
                        <a:rPr lang="en-US" sz="1600" b="0" i="0" u="none" strike="noStrike" dirty="0">
                          <a:solidFill>
                            <a:srgbClr val="000000"/>
                          </a:solidFill>
                          <a:effectLst/>
                          <a:latin typeface="Segoe UI" panose="020B0502040204020203" pitchFamily="34" charset="0"/>
                          <a:cs typeface="Segoe UI" panose="020B0502040204020203" pitchFamily="34" charset="0"/>
                        </a:rPr>
                        <a:t> IRC No-1 Tripped due to High 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dirty="0">
                          <a:ln>
                            <a:noFill/>
                          </a:ln>
                          <a:solidFill>
                            <a:srgbClr val="000000"/>
                          </a:solidFill>
                          <a:effectLst/>
                          <a:uLnTx/>
                          <a:uFillTx/>
                          <a:latin typeface="Segoe UI" panose="020B0502040204020203" pitchFamily="34" charset="0"/>
                          <a:ea typeface="+mn-ea"/>
                          <a:cs typeface="Segoe UI" panose="020B0502040204020203" pitchFamily="34" charset="0"/>
                        </a:rPr>
                        <a:t>Reset &amp; Started.</a:t>
                      </a: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sz="16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50000"/>
                        </a:lnSpc>
                      </a:pPr>
                      <a:endParaRPr lang="en-US" sz="16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2384453"/>
                  </a:ext>
                </a:extLst>
              </a:tr>
              <a:tr h="830094">
                <a:tc>
                  <a:txBody>
                    <a:bodyPr/>
                    <a:lstStyle/>
                    <a:p>
                      <a:pPr algn="ctr" fontAlgn="ctr">
                        <a:buNone/>
                      </a:pPr>
                      <a:r>
                        <a:rPr lang="en-IN" sz="1600" b="0" i="0" u="none" strike="noStrike" dirty="0">
                          <a:solidFill>
                            <a:srgbClr val="000000"/>
                          </a:solidFill>
                          <a:effectLst/>
                          <a:latin typeface="Segoe UI" panose="020B0502040204020203" pitchFamily="34" charset="0"/>
                          <a:cs typeface="Segoe UI" panose="020B0502040204020203" pitchFamily="34" charset="0"/>
                        </a:rPr>
                        <a:t>29/10/2025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fontAlgn="ctr">
                        <a:buNone/>
                      </a:pPr>
                      <a:r>
                        <a:rPr lang="en-US" sz="1600" b="0" i="0" u="none" strike="noStrike" dirty="0">
                          <a:solidFill>
                            <a:srgbClr val="000000"/>
                          </a:solidFill>
                          <a:effectLst/>
                          <a:latin typeface="Segoe UI" panose="020B0502040204020203" pitchFamily="34" charset="0"/>
                          <a:cs typeface="Segoe UI" panose="020B0502040204020203" pitchFamily="34" charset="0"/>
                        </a:rPr>
                        <a:t> Mill Turbine No-1 Tripped due to Hunting,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0:06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dirty="0">
                          <a:ln>
                            <a:noFill/>
                          </a:ln>
                          <a:solidFill>
                            <a:srgbClr val="000000"/>
                          </a:solidFill>
                          <a:effectLst/>
                          <a:uLnTx/>
                          <a:uFillTx/>
                          <a:latin typeface="Segoe UI" panose="020B0502040204020203" pitchFamily="34" charset="0"/>
                          <a:ea typeface="+mn-ea"/>
                          <a:cs typeface="Segoe UI" panose="020B0502040204020203" pitchFamily="34" charset="0"/>
                        </a:rPr>
                        <a:t>Throttle valve opening adjusted &amp; Started</a:t>
                      </a: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sz="16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50000"/>
                        </a:lnSpc>
                      </a:pPr>
                      <a:endParaRPr lang="en-US" sz="16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5952075"/>
                  </a:ext>
                </a:extLst>
              </a:tr>
              <a:tr h="642171">
                <a:tc>
                  <a:txBody>
                    <a:bodyPr/>
                    <a:lstStyle/>
                    <a:p>
                      <a:pPr algn="ctr" fontAlgn="ctr">
                        <a:buNone/>
                      </a:pPr>
                      <a:r>
                        <a:rPr lang="en-IN" sz="1600" b="0" i="0" u="none" strike="noStrike" dirty="0">
                          <a:solidFill>
                            <a:srgbClr val="000000"/>
                          </a:solidFill>
                          <a:effectLst/>
                          <a:latin typeface="Segoe UI" panose="020B0502040204020203" pitchFamily="34" charset="0"/>
                          <a:cs typeface="Segoe UI" panose="020B0502040204020203" pitchFamily="34" charset="0"/>
                        </a:rPr>
                        <a:t>30/10/2025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fontAlgn="ctr">
                        <a:buNone/>
                      </a:pPr>
                      <a:r>
                        <a:rPr lang="en-US" sz="1600" b="0" i="0" u="none" strike="noStrike" dirty="0">
                          <a:solidFill>
                            <a:srgbClr val="000000"/>
                          </a:solidFill>
                          <a:effectLst/>
                          <a:latin typeface="Segoe UI" panose="020B0502040204020203" pitchFamily="34" charset="0"/>
                          <a:cs typeface="Segoe UI" panose="020B0502040204020203" pitchFamily="34" charset="0"/>
                        </a:rPr>
                        <a:t> IRC No-2 Bagasse wrapped in trough.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dirty="0">
                          <a:ln>
                            <a:noFill/>
                          </a:ln>
                          <a:solidFill>
                            <a:srgbClr val="000000"/>
                          </a:solidFill>
                          <a:effectLst/>
                          <a:uLnTx/>
                          <a:uFillTx/>
                          <a:latin typeface="Segoe UI" panose="020B0502040204020203" pitchFamily="34" charset="0"/>
                          <a:ea typeface="+mn-ea"/>
                          <a:cs typeface="Segoe UI" panose="020B0502040204020203" pitchFamily="34" charset="0"/>
                        </a:rPr>
                        <a:t>Bagasse Cleaned &amp; Restated.</a:t>
                      </a: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Segoe UI" panose="020B0502040204020203" pitchFamily="34" charset="0"/>
                          <a:ea typeface="+mn-ea"/>
                          <a:cs typeface="Segoe UI" panose="020B0502040204020203" pitchFamily="34" charset="0"/>
                        </a:rPr>
                        <a:t>Loading fluctuation due to Rain.</a:t>
                      </a: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50000"/>
                        </a:lnSpc>
                      </a:pPr>
                      <a:endParaRPr lang="en-US" sz="16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0888736"/>
                  </a:ext>
                </a:extLst>
              </a:tr>
              <a:tr h="665995">
                <a:tc>
                  <a:txBody>
                    <a:bodyPr/>
                    <a:lstStyle/>
                    <a:p>
                      <a:pPr algn="ctr" fontAlgn="ctr">
                        <a:buNone/>
                      </a:pPr>
                      <a:r>
                        <a:rPr lang="en-IN" sz="1600" b="0" i="0" u="none" strike="noStrike" dirty="0">
                          <a:solidFill>
                            <a:srgbClr val="000000"/>
                          </a:solidFill>
                          <a:effectLst/>
                          <a:latin typeface="Segoe UI" panose="020B0502040204020203" pitchFamily="34" charset="0"/>
                          <a:cs typeface="Segoe UI" panose="020B0502040204020203" pitchFamily="34" charset="0"/>
                        </a:rPr>
                        <a:t>30/10/2025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fontAlgn="ctr">
                        <a:buNone/>
                      </a:pPr>
                      <a:r>
                        <a:rPr lang="en-US" sz="1600" b="0" i="0" u="none" strike="noStrike" dirty="0">
                          <a:solidFill>
                            <a:srgbClr val="000000"/>
                          </a:solidFill>
                          <a:effectLst/>
                          <a:latin typeface="Segoe UI" panose="020B0502040204020203" pitchFamily="34" charset="0"/>
                          <a:cs typeface="Segoe UI" panose="020B0502040204020203" pitchFamily="34" charset="0"/>
                        </a:rPr>
                        <a:t> Bagasse jamming in IRC No-1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0:43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dirty="0">
                          <a:ln>
                            <a:noFill/>
                          </a:ln>
                          <a:solidFill>
                            <a:srgbClr val="000000"/>
                          </a:solidFill>
                          <a:effectLst/>
                          <a:uLnTx/>
                          <a:uFillTx/>
                          <a:latin typeface="Segoe UI" panose="020B0502040204020203" pitchFamily="34" charset="0"/>
                          <a:ea typeface="+mn-ea"/>
                          <a:cs typeface="Segoe UI" panose="020B0502040204020203" pitchFamily="34" charset="0"/>
                        </a:rPr>
                        <a:t>Bagasse Cleaned &amp; Restated.</a:t>
                      </a: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Segoe UI" panose="020B0502040204020203" pitchFamily="34" charset="0"/>
                          <a:ea typeface="+mn-ea"/>
                          <a:cs typeface="Segoe UI" panose="020B0502040204020203" pitchFamily="34" charset="0"/>
                        </a:rPr>
                        <a:t>Loading fluctuation due to Rain.</a:t>
                      </a: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50000"/>
                        </a:lnSpc>
                      </a:pPr>
                      <a:endParaRPr lang="en-US" sz="16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032677"/>
                  </a:ext>
                </a:extLst>
              </a:tr>
              <a:tr h="830094">
                <a:tc>
                  <a:txBody>
                    <a:bodyPr/>
                    <a:lstStyle/>
                    <a:p>
                      <a:pPr algn="ctr" fontAlgn="ctr">
                        <a:buNone/>
                      </a:pPr>
                      <a:r>
                        <a:rPr lang="en-IN" sz="1600" b="0" i="0" u="none" strike="noStrike" dirty="0">
                          <a:solidFill>
                            <a:srgbClr val="000000"/>
                          </a:solidFill>
                          <a:effectLst/>
                          <a:latin typeface="Segoe UI" panose="020B0502040204020203" pitchFamily="34" charset="0"/>
                          <a:cs typeface="Segoe UI" panose="020B0502040204020203" pitchFamily="34" charset="0"/>
                        </a:rPr>
                        <a:t>30/10/2025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fontAlgn="ctr">
                        <a:buNone/>
                      </a:pPr>
                      <a:r>
                        <a:rPr lang="en-IN" sz="1600" b="0" i="0" u="none" strike="noStrike" dirty="0">
                          <a:solidFill>
                            <a:srgbClr val="000000"/>
                          </a:solidFill>
                          <a:effectLst/>
                          <a:latin typeface="Segoe UI" panose="020B0502040204020203" pitchFamily="34" charset="0"/>
                          <a:cs typeface="Segoe UI" panose="020B0502040204020203" pitchFamily="34" charset="0"/>
                        </a:rPr>
                        <a:t> Cane jamming at cane levelling pipe due to over cane feeding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dirty="0">
                          <a:ln>
                            <a:noFill/>
                          </a:ln>
                          <a:solidFill>
                            <a:srgbClr val="000000"/>
                          </a:solidFill>
                          <a:effectLst/>
                          <a:uLnTx/>
                          <a:uFillTx/>
                          <a:latin typeface="Segoe UI" panose="020B0502040204020203" pitchFamily="34" charset="0"/>
                          <a:ea typeface="+mn-ea"/>
                          <a:cs typeface="Segoe UI" panose="020B0502040204020203" pitchFamily="34" charset="0"/>
                        </a:rPr>
                        <a:t>Jamm Removed &amp; Restarted.</a:t>
                      </a: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kern="1200" dirty="0">
                          <a:solidFill>
                            <a:srgbClr val="FF0000"/>
                          </a:solidFill>
                          <a:effectLst/>
                          <a:latin typeface="Segoe UI" panose="020B0502040204020203" pitchFamily="34" charset="0"/>
                          <a:ea typeface="+mn-ea"/>
                          <a:cs typeface="Segoe UI" panose="020B0502040204020203" pitchFamily="34" charset="0"/>
                        </a:rPr>
                        <a:t>Due to Cross cane feeding &amp; Rain.</a:t>
                      </a: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50000"/>
                        </a:lnSpc>
                      </a:pPr>
                      <a:endParaRPr lang="en-US" sz="16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2114835"/>
                  </a:ext>
                </a:extLst>
              </a:tr>
              <a:tr h="665995">
                <a:tc>
                  <a:txBody>
                    <a:bodyPr/>
                    <a:lstStyle/>
                    <a:p>
                      <a:pPr algn="ctr" rtl="0" fontAlgn="ctr"/>
                      <a:r>
                        <a:rPr lang="en-US" sz="1600" b="0" i="0" u="none" strike="noStrike" dirty="0">
                          <a:solidFill>
                            <a:srgbClr val="000000"/>
                          </a:solidFill>
                          <a:effectLst/>
                          <a:latin typeface="Segoe UI" panose="020B0502040204020203" pitchFamily="34" charset="0"/>
                          <a:cs typeface="Segoe UI" panose="020B0502040204020203" pitchFamily="34" charset="0"/>
                        </a:rPr>
                        <a:t>31/10/2025</a:t>
                      </a:r>
                      <a:endParaRPr lang="en-IN"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fontAlgn="ctr">
                        <a:buNone/>
                      </a:pPr>
                      <a:r>
                        <a:rPr lang="en-US" sz="1600" b="0" i="0" u="none" strike="noStrike" dirty="0">
                          <a:solidFill>
                            <a:srgbClr val="000000"/>
                          </a:solidFill>
                          <a:effectLst/>
                          <a:latin typeface="Segoe UI" panose="020B0502040204020203" pitchFamily="34" charset="0"/>
                          <a:cs typeface="Segoe UI" panose="020B0502040204020203" pitchFamily="34" charset="0"/>
                        </a:rPr>
                        <a:t> </a:t>
                      </a:r>
                      <a:r>
                        <a:rPr lang="en-US" sz="1600" b="0" i="0" u="none" strike="noStrike" kern="1200" dirty="0">
                          <a:solidFill>
                            <a:srgbClr val="000000"/>
                          </a:solidFill>
                          <a:effectLst/>
                          <a:latin typeface="Segoe UI" panose="020B0502040204020203" pitchFamily="34" charset="0"/>
                          <a:ea typeface="+mn-ea"/>
                          <a:cs typeface="Segoe UI" panose="020B0502040204020203" pitchFamily="34" charset="0"/>
                        </a:rPr>
                        <a:t>3.0 MW turbine trip due to AVR malfunctioning of 3 MW New TG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Checked &amp; Restarted</a:t>
                      </a: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sz="16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50000"/>
                        </a:lnSpc>
                      </a:pPr>
                      <a:endParaRPr lang="en-US" sz="16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72000"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7850457"/>
                  </a:ext>
                </a:extLst>
              </a:tr>
              <a:tr h="649340">
                <a:tc>
                  <a:txBody>
                    <a:bodyPr/>
                    <a:lstStyle/>
                    <a:p>
                      <a:pPr algn="ctr" rtl="0" fontAlgn="ctr"/>
                      <a:endParaRPr lang="en-IN" sz="16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fontAlgn="b"/>
                      <a:r>
                        <a:rPr lang="en-US" sz="1600" b="1" i="0" u="none" strike="noStrike" dirty="0">
                          <a:solidFill>
                            <a:srgbClr val="000000"/>
                          </a:solidFill>
                          <a:effectLst/>
                          <a:latin typeface="Segoe UI" panose="020B0502040204020203" pitchFamily="34" charset="0"/>
                          <a:cs typeface="Segoe UI" panose="020B0502040204020203" pitchFamily="34" charset="0"/>
                        </a:rPr>
                        <a:t>Total        </a:t>
                      </a:r>
                      <a:endParaRPr lang="en-IN" sz="1600" b="1" i="0" u="none" strike="noStrike" dirty="0">
                        <a:solidFill>
                          <a:srgbClr val="000000"/>
                        </a:solidFill>
                        <a:effectLst/>
                        <a:latin typeface="Segoe UI" panose="020B0502040204020203" pitchFamily="34" charset="0"/>
                        <a:cs typeface="Segoe UI" panose="020B0502040204020203"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ctr" defTabSz="914400" rtl="0" eaLnBrk="1" fontAlgn="b" latinLnBrk="0" hangingPunct="1">
                        <a:lnSpc>
                          <a:spcPct val="150000"/>
                        </a:lnSpc>
                      </a:pPr>
                      <a:r>
                        <a:rPr lang="en-US" sz="1600" b="1" i="0" u="none" strike="noStrike" kern="1200" dirty="0">
                          <a:solidFill>
                            <a:srgbClr val="000000"/>
                          </a:solidFill>
                          <a:effectLst/>
                          <a:latin typeface="Segoe UI" panose="020B0502040204020203" pitchFamily="34" charset="0"/>
                          <a:ea typeface="+mn-ea"/>
                          <a:cs typeface="Segoe UI" panose="020B0502040204020203" pitchFamily="34" charset="0"/>
                        </a:rPr>
                        <a:t>1:54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endParaRPr lang="en-US" sz="1600" b="1" i="0" u="none" strike="noStrike" kern="1200" dirty="0">
                        <a:solidFill>
                          <a:schemeClr val="tx1"/>
                        </a:solidFill>
                        <a:effectLst/>
                        <a:latin typeface="Segoe UI" panose="020B0502040204020203" pitchFamily="34" charset="0"/>
                        <a:ea typeface="+mn-ea"/>
                        <a:cs typeface="Segoe UI" panose="020B0502040204020203" pitchFamily="34" charset="0"/>
                      </a:endParaRPr>
                    </a:p>
                  </a:txBody>
                  <a:tcPr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lnSpc>
                          <a:spcPct val="150000"/>
                        </a:lnSpc>
                      </a:pPr>
                      <a:endParaRPr lang="en-US" sz="1600" b="0" i="0" u="none" strike="noStrike" kern="1200" dirty="0">
                        <a:solidFill>
                          <a:schemeClr val="tx1"/>
                        </a:solidFill>
                        <a:effectLst/>
                        <a:latin typeface="Segoe UI" panose="020B0502040204020203" pitchFamily="34" charset="0"/>
                        <a:ea typeface="+mn-ea"/>
                        <a:cs typeface="Segoe UI" panose="020B0502040204020203" pitchFamily="34" charset="0"/>
                      </a:endParaRPr>
                    </a:p>
                  </a:txBody>
                  <a:tcPr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150000"/>
                        </a:lnSpc>
                      </a:pPr>
                      <a:endParaRPr lang="en-US" sz="1600" b="0" i="0" u="none" strike="noStrike" kern="1200" dirty="0">
                        <a:solidFill>
                          <a:schemeClr val="tx1"/>
                        </a:solidFill>
                        <a:effectLst/>
                        <a:latin typeface="Segoe UI" panose="020B0502040204020203" pitchFamily="34" charset="0"/>
                        <a:ea typeface="+mn-ea"/>
                        <a:cs typeface="Segoe UI" panose="020B0502040204020203" pitchFamily="34" charset="0"/>
                      </a:endParaRPr>
                    </a:p>
                  </a:txBody>
                  <a:tcPr marR="7951" marT="79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4161550"/>
                  </a:ext>
                </a:extLst>
              </a:tr>
            </a:tbl>
          </a:graphicData>
        </a:graphic>
      </p:graphicFrame>
    </p:spTree>
    <p:extLst>
      <p:ext uri="{BB962C8B-B14F-4D97-AF65-F5344CB8AC3E}">
        <p14:creationId xmlns:p14="http://schemas.microsoft.com/office/powerpoint/2010/main" val="1881580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784A4-7D42-4002-923B-E8B86291FC7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122C13-B846-8995-E847-22AD14828347}"/>
              </a:ext>
            </a:extLst>
          </p:cNvPr>
          <p:cNvSpPr>
            <a:spLocks noGrp="1"/>
          </p:cNvSpPr>
          <p:nvPr>
            <p:ph type="sldNum" sz="quarter" idx="12"/>
          </p:nvPr>
        </p:nvSpPr>
        <p:spPr/>
        <p:txBody>
          <a:bodyPr/>
          <a:lstStyle/>
          <a:p>
            <a:fld id="{B76B49FA-22BB-44F5-8EFA-E5C56FA3907E}" type="slidenum">
              <a:rPr lang="en-US" smtClean="0"/>
              <a:pPr/>
              <a:t>33</a:t>
            </a:fld>
            <a:endParaRPr lang="en-US" dirty="0"/>
          </a:p>
        </p:txBody>
      </p:sp>
      <p:sp>
        <p:nvSpPr>
          <p:cNvPr id="5" name="Title 4">
            <a:extLst>
              <a:ext uri="{FF2B5EF4-FFF2-40B4-BE49-F238E27FC236}">
                <a16:creationId xmlns:a16="http://schemas.microsoft.com/office/drawing/2014/main" id="{DDC4127A-348E-B594-C6E9-582424351D03}"/>
              </a:ext>
            </a:extLst>
          </p:cNvPr>
          <p:cNvSpPr>
            <a:spLocks noGrp="1"/>
          </p:cNvSpPr>
          <p:nvPr>
            <p:ph type="title"/>
          </p:nvPr>
        </p:nvSpPr>
        <p:spPr>
          <a:xfrm>
            <a:off x="1708732" y="167044"/>
            <a:ext cx="9144000" cy="492443"/>
          </a:xfrm>
        </p:spPr>
        <p:txBody>
          <a:bodyPr>
            <a:noAutofit/>
          </a:bodyPr>
          <a:lstStyle/>
          <a:p>
            <a:r>
              <a:rPr lang="en-IN" sz="2400" dirty="0">
                <a:solidFill>
                  <a:srgbClr val="000000"/>
                </a:solidFill>
              </a:rPr>
              <a:t>Cane jamming at cane levelling pipe due to over cane feeding </a:t>
            </a:r>
            <a:endParaRPr lang="en-IN" sz="2400" dirty="0"/>
          </a:p>
        </p:txBody>
      </p:sp>
      <p:sp>
        <p:nvSpPr>
          <p:cNvPr id="7" name="Rectangle 5">
            <a:extLst>
              <a:ext uri="{FF2B5EF4-FFF2-40B4-BE49-F238E27FC236}">
                <a16:creationId xmlns:a16="http://schemas.microsoft.com/office/drawing/2014/main" id="{FAABB2E1-5FB4-1A69-C91E-70E55F935A51}"/>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pic>
        <p:nvPicPr>
          <p:cNvPr id="4" name="Picture 3" descr="A pile of sticks on the ground&#10;&#10;AI-generated content may be incorrect.">
            <a:extLst>
              <a:ext uri="{FF2B5EF4-FFF2-40B4-BE49-F238E27FC236}">
                <a16:creationId xmlns:a16="http://schemas.microsoft.com/office/drawing/2014/main" id="{39F670EB-73D1-3F3D-04C4-0F2FBC1EA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067" y="1066800"/>
            <a:ext cx="9482665" cy="5334000"/>
          </a:xfrm>
          <a:prstGeom prst="rect">
            <a:avLst/>
          </a:prstGeom>
        </p:spPr>
      </p:pic>
    </p:spTree>
    <p:extLst>
      <p:ext uri="{BB962C8B-B14F-4D97-AF65-F5344CB8AC3E}">
        <p14:creationId xmlns:p14="http://schemas.microsoft.com/office/powerpoint/2010/main" val="592690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1AFCC-8526-D6A1-3180-5053B2A67E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22CCB5-44AE-FAC4-1476-57C05F649A48}"/>
              </a:ext>
            </a:extLst>
          </p:cNvPr>
          <p:cNvSpPr>
            <a:spLocks noGrp="1"/>
          </p:cNvSpPr>
          <p:nvPr>
            <p:ph type="sldNum" sz="quarter" idx="12"/>
          </p:nvPr>
        </p:nvSpPr>
        <p:spPr>
          <a:prstGeom prst="rect">
            <a:avLst/>
          </a:prstGeom>
        </p:spPr>
        <p:txBody>
          <a:bodyPr/>
          <a:lstStyle/>
          <a:p>
            <a:fld id="{B76B49FA-22BB-44F5-8EFA-E5C56FA3907E}" type="slidenum">
              <a:rPr lang="en-US" smtClean="0"/>
              <a:pPr/>
              <a:t>34</a:t>
            </a:fld>
            <a:endParaRPr lang="en-US" dirty="0"/>
          </a:p>
        </p:txBody>
      </p:sp>
      <p:sp>
        <p:nvSpPr>
          <p:cNvPr id="3" name="TextBox 4">
            <a:extLst>
              <a:ext uri="{FF2B5EF4-FFF2-40B4-BE49-F238E27FC236}">
                <a16:creationId xmlns:a16="http://schemas.microsoft.com/office/drawing/2014/main" id="{62BDE1C5-3A7E-D099-30B3-09AB6B6152A3}"/>
              </a:ext>
            </a:extLst>
          </p:cNvPr>
          <p:cNvSpPr txBox="1">
            <a:spLocks noChangeArrowheads="1"/>
          </p:cNvSpPr>
          <p:nvPr/>
        </p:nvSpPr>
        <p:spPr bwMode="auto">
          <a:xfrm>
            <a:off x="2209799" y="43934"/>
            <a:ext cx="7848600" cy="715779"/>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Milling Data</a:t>
            </a:r>
          </a:p>
        </p:txBody>
      </p:sp>
      <p:sp>
        <p:nvSpPr>
          <p:cNvPr id="7" name="Rectangle 5">
            <a:extLst>
              <a:ext uri="{FF2B5EF4-FFF2-40B4-BE49-F238E27FC236}">
                <a16:creationId xmlns:a16="http://schemas.microsoft.com/office/drawing/2014/main" id="{EA506631-1A9E-7EBC-70DA-EFE1E91110B9}"/>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4" name="Table 3">
            <a:extLst>
              <a:ext uri="{FF2B5EF4-FFF2-40B4-BE49-F238E27FC236}">
                <a16:creationId xmlns:a16="http://schemas.microsoft.com/office/drawing/2014/main" id="{B6825203-EA6E-8F2B-9B05-5EE56DE98769}"/>
              </a:ext>
            </a:extLst>
          </p:cNvPr>
          <p:cNvGraphicFramePr>
            <a:graphicFrameLocks noGrp="1"/>
          </p:cNvGraphicFramePr>
          <p:nvPr/>
        </p:nvGraphicFramePr>
        <p:xfrm>
          <a:off x="533401" y="960120"/>
          <a:ext cx="11506199" cy="5440680"/>
        </p:xfrm>
        <a:graphic>
          <a:graphicData uri="http://schemas.openxmlformats.org/drawingml/2006/table">
            <a:tbl>
              <a:tblPr>
                <a:tableStyleId>{5C22544A-7EE6-4342-B048-85BDC9FD1C3A}</a:tableStyleId>
              </a:tblPr>
              <a:tblGrid>
                <a:gridCol w="358960">
                  <a:extLst>
                    <a:ext uri="{9D8B030D-6E8A-4147-A177-3AD203B41FA5}">
                      <a16:colId xmlns:a16="http://schemas.microsoft.com/office/drawing/2014/main" val="845755571"/>
                    </a:ext>
                  </a:extLst>
                </a:gridCol>
                <a:gridCol w="930947">
                  <a:extLst>
                    <a:ext uri="{9D8B030D-6E8A-4147-A177-3AD203B41FA5}">
                      <a16:colId xmlns:a16="http://schemas.microsoft.com/office/drawing/2014/main" val="1530102768"/>
                    </a:ext>
                  </a:extLst>
                </a:gridCol>
                <a:gridCol w="574336">
                  <a:extLst>
                    <a:ext uri="{9D8B030D-6E8A-4147-A177-3AD203B41FA5}">
                      <a16:colId xmlns:a16="http://schemas.microsoft.com/office/drawing/2014/main" val="683062678"/>
                    </a:ext>
                  </a:extLst>
                </a:gridCol>
                <a:gridCol w="789712">
                  <a:extLst>
                    <a:ext uri="{9D8B030D-6E8A-4147-A177-3AD203B41FA5}">
                      <a16:colId xmlns:a16="http://schemas.microsoft.com/office/drawing/2014/main" val="2263884261"/>
                    </a:ext>
                  </a:extLst>
                </a:gridCol>
                <a:gridCol w="615451">
                  <a:extLst>
                    <a:ext uri="{9D8B030D-6E8A-4147-A177-3AD203B41FA5}">
                      <a16:colId xmlns:a16="http://schemas.microsoft.com/office/drawing/2014/main" val="1982207928"/>
                    </a:ext>
                  </a:extLst>
                </a:gridCol>
                <a:gridCol w="562609">
                  <a:extLst>
                    <a:ext uri="{9D8B030D-6E8A-4147-A177-3AD203B41FA5}">
                      <a16:colId xmlns:a16="http://schemas.microsoft.com/office/drawing/2014/main" val="128089007"/>
                    </a:ext>
                  </a:extLst>
                </a:gridCol>
                <a:gridCol w="472631">
                  <a:extLst>
                    <a:ext uri="{9D8B030D-6E8A-4147-A177-3AD203B41FA5}">
                      <a16:colId xmlns:a16="http://schemas.microsoft.com/office/drawing/2014/main" val="106738463"/>
                    </a:ext>
                  </a:extLst>
                </a:gridCol>
                <a:gridCol w="442717">
                  <a:extLst>
                    <a:ext uri="{9D8B030D-6E8A-4147-A177-3AD203B41FA5}">
                      <a16:colId xmlns:a16="http://schemas.microsoft.com/office/drawing/2014/main" val="917063184"/>
                    </a:ext>
                  </a:extLst>
                </a:gridCol>
                <a:gridCol w="542394">
                  <a:extLst>
                    <a:ext uri="{9D8B030D-6E8A-4147-A177-3AD203B41FA5}">
                      <a16:colId xmlns:a16="http://schemas.microsoft.com/office/drawing/2014/main" val="655972093"/>
                    </a:ext>
                  </a:extLst>
                </a:gridCol>
                <a:gridCol w="399566">
                  <a:extLst>
                    <a:ext uri="{9D8B030D-6E8A-4147-A177-3AD203B41FA5}">
                      <a16:colId xmlns:a16="http://schemas.microsoft.com/office/drawing/2014/main" val="3692957192"/>
                    </a:ext>
                  </a:extLst>
                </a:gridCol>
                <a:gridCol w="436340">
                  <a:extLst>
                    <a:ext uri="{9D8B030D-6E8A-4147-A177-3AD203B41FA5}">
                      <a16:colId xmlns:a16="http://schemas.microsoft.com/office/drawing/2014/main" val="3547418852"/>
                    </a:ext>
                  </a:extLst>
                </a:gridCol>
                <a:gridCol w="509063">
                  <a:extLst>
                    <a:ext uri="{9D8B030D-6E8A-4147-A177-3AD203B41FA5}">
                      <a16:colId xmlns:a16="http://schemas.microsoft.com/office/drawing/2014/main" val="2841368864"/>
                    </a:ext>
                  </a:extLst>
                </a:gridCol>
                <a:gridCol w="436340">
                  <a:extLst>
                    <a:ext uri="{9D8B030D-6E8A-4147-A177-3AD203B41FA5}">
                      <a16:colId xmlns:a16="http://schemas.microsoft.com/office/drawing/2014/main" val="629803484"/>
                    </a:ext>
                  </a:extLst>
                </a:gridCol>
                <a:gridCol w="509063">
                  <a:extLst>
                    <a:ext uri="{9D8B030D-6E8A-4147-A177-3AD203B41FA5}">
                      <a16:colId xmlns:a16="http://schemas.microsoft.com/office/drawing/2014/main" val="2331769876"/>
                    </a:ext>
                  </a:extLst>
                </a:gridCol>
                <a:gridCol w="643667">
                  <a:extLst>
                    <a:ext uri="{9D8B030D-6E8A-4147-A177-3AD203B41FA5}">
                      <a16:colId xmlns:a16="http://schemas.microsoft.com/office/drawing/2014/main" val="4009327268"/>
                    </a:ext>
                  </a:extLst>
                </a:gridCol>
                <a:gridCol w="644980">
                  <a:extLst>
                    <a:ext uri="{9D8B030D-6E8A-4147-A177-3AD203B41FA5}">
                      <a16:colId xmlns:a16="http://schemas.microsoft.com/office/drawing/2014/main" val="3271487850"/>
                    </a:ext>
                  </a:extLst>
                </a:gridCol>
                <a:gridCol w="363616">
                  <a:extLst>
                    <a:ext uri="{9D8B030D-6E8A-4147-A177-3AD203B41FA5}">
                      <a16:colId xmlns:a16="http://schemas.microsoft.com/office/drawing/2014/main" val="2022680135"/>
                    </a:ext>
                  </a:extLst>
                </a:gridCol>
                <a:gridCol w="2273807">
                  <a:extLst>
                    <a:ext uri="{9D8B030D-6E8A-4147-A177-3AD203B41FA5}">
                      <a16:colId xmlns:a16="http://schemas.microsoft.com/office/drawing/2014/main" val="1247842623"/>
                    </a:ext>
                  </a:extLst>
                </a:gridCol>
              </a:tblGrid>
              <a:tr h="346015">
                <a:tc rowSpan="2">
                  <a:txBody>
                    <a:bodyPr/>
                    <a:lstStyle/>
                    <a:p>
                      <a:pPr algn="ctr" fontAlgn="ctr"/>
                      <a:r>
                        <a:rPr lang="en-IN" sz="1050" b="1" u="none" strike="noStrike" dirty="0">
                          <a:solidFill>
                            <a:schemeClr val="bg1"/>
                          </a:solidFill>
                          <a:effectLst/>
                        </a:rPr>
                        <a:t>Crop Day</a:t>
                      </a:r>
                    </a:p>
                    <a:p>
                      <a:pPr algn="ctr" fontAlgn="ctr"/>
                      <a:r>
                        <a:rPr lang="en-IN" sz="1050" b="1" u="none" strike="noStrike" dirty="0">
                          <a:solidFill>
                            <a:schemeClr val="bg1"/>
                          </a:solidFill>
                          <a:effectLst/>
                        </a:rPr>
                        <a:t> </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rowSpan="2">
                  <a:txBody>
                    <a:bodyPr/>
                    <a:lstStyle/>
                    <a:p>
                      <a:pPr algn="ctr" fontAlgn="ctr"/>
                      <a:r>
                        <a:rPr lang="en-IN" sz="1050" b="1" u="none" strike="noStrike" dirty="0">
                          <a:solidFill>
                            <a:schemeClr val="bg1"/>
                          </a:solidFill>
                          <a:effectLst/>
                        </a:rPr>
                        <a:t>Date</a:t>
                      </a:r>
                    </a:p>
                    <a:p>
                      <a:pPr algn="ctr" fontAlgn="ctr"/>
                      <a:r>
                        <a:rPr lang="en-IN" sz="1050" b="1" u="none" strike="noStrike" dirty="0">
                          <a:solidFill>
                            <a:schemeClr val="bg1"/>
                          </a:solidFill>
                          <a:effectLst/>
                        </a:rPr>
                        <a:t> </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fontAlgn="ctr"/>
                      <a:r>
                        <a:rPr lang="en-IN" sz="1050" b="1" u="none" strike="noStrike" dirty="0">
                          <a:solidFill>
                            <a:schemeClr val="bg1"/>
                          </a:solidFill>
                          <a:effectLst/>
                        </a:rPr>
                        <a:t>Cane Crush  in </a:t>
                      </a:r>
                      <a:r>
                        <a:rPr lang="en-IN" sz="1050" b="1" u="none" strike="noStrike" dirty="0" err="1">
                          <a:solidFill>
                            <a:schemeClr val="bg1"/>
                          </a:solidFill>
                          <a:effectLst/>
                        </a:rPr>
                        <a:t>Qlts</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r>
                        <a:rPr lang="en-IN" sz="1050" b="1" u="none" strike="noStrike" dirty="0">
                          <a:solidFill>
                            <a:schemeClr val="bg1"/>
                          </a:solidFill>
                          <a:effectLst/>
                        </a:rPr>
                        <a:t>Imbibition </a:t>
                      </a:r>
                    </a:p>
                    <a:p>
                      <a:pPr algn="ctr" fontAlgn="ctr"/>
                      <a:r>
                        <a:rPr lang="en-IN" sz="1050" b="1" u="none" strike="noStrike" dirty="0">
                          <a:solidFill>
                            <a:schemeClr val="bg1"/>
                          </a:solidFill>
                          <a:effectLst/>
                        </a:rPr>
                        <a:t>% Fiber</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r>
                        <a:rPr lang="en-IN" sz="1050" b="1" u="none" strike="noStrike" dirty="0">
                          <a:solidFill>
                            <a:schemeClr val="bg1"/>
                          </a:solidFill>
                          <a:effectLst/>
                        </a:rPr>
                        <a:t>Maceration </a:t>
                      </a:r>
                    </a:p>
                    <a:p>
                      <a:pPr algn="ctr" fontAlgn="ctr"/>
                      <a:r>
                        <a:rPr lang="en-IN" sz="1050" b="1" u="none" strike="noStrike" dirty="0">
                          <a:solidFill>
                            <a:schemeClr val="bg1"/>
                          </a:solidFill>
                          <a:effectLst/>
                        </a:rPr>
                        <a:t>% Cane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r>
                        <a:rPr lang="en-IN" sz="1050" b="1" u="none" strike="noStrike">
                          <a:solidFill>
                            <a:schemeClr val="bg1"/>
                          </a:solidFill>
                          <a:effectLst/>
                        </a:rPr>
                        <a:t>Bag Pol</a:t>
                      </a:r>
                      <a:endParaRPr lang="en-IN" sz="1050" b="1" i="0" u="none" strike="noStrike">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r>
                        <a:rPr lang="en-IN" sz="1050" b="1" u="none" strike="noStrike">
                          <a:solidFill>
                            <a:schemeClr val="bg1"/>
                          </a:solidFill>
                          <a:effectLst/>
                        </a:rPr>
                        <a:t>Bag Moisture</a:t>
                      </a:r>
                      <a:endParaRPr lang="en-IN" sz="1050" b="1" i="0" u="none" strike="noStrike">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r>
                        <a:rPr lang="en-IN" sz="1050" b="1" u="none" strike="noStrike" dirty="0">
                          <a:solidFill>
                            <a:schemeClr val="bg1"/>
                          </a:solidFill>
                          <a:effectLst/>
                        </a:rPr>
                        <a:t>Power     kw / T Cane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rowSpan="2">
                  <a:txBody>
                    <a:bodyPr/>
                    <a:lstStyle/>
                    <a:p>
                      <a:pPr algn="ctr" fontAlgn="ctr"/>
                      <a:r>
                        <a:rPr lang="en-IN" sz="1050" b="1" u="none" strike="noStrike">
                          <a:solidFill>
                            <a:schemeClr val="bg1"/>
                          </a:solidFill>
                          <a:effectLst/>
                        </a:rPr>
                        <a:t>Lub Cons % Today</a:t>
                      </a:r>
                      <a:endParaRPr lang="en-IN" sz="1050" b="1" i="0" u="none" strike="noStrike">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fontAlgn="ctr"/>
                      <a:r>
                        <a:rPr lang="en-IN" sz="1050" b="1" u="none" strike="noStrike" dirty="0">
                          <a:solidFill>
                            <a:schemeClr val="bg1"/>
                          </a:solidFill>
                          <a:effectLst/>
                        </a:rPr>
                        <a:t>Stoppage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rowSpan="2">
                  <a:txBody>
                    <a:bodyPr/>
                    <a:lstStyle/>
                    <a:p>
                      <a:pPr algn="ctr" fontAlgn="ctr"/>
                      <a:r>
                        <a:rPr lang="en-IN" sz="1200" b="0" i="0" u="none" strike="noStrike" kern="1200" dirty="0">
                          <a:solidFill>
                            <a:schemeClr val="bg1"/>
                          </a:solidFill>
                          <a:effectLst/>
                          <a:latin typeface="Segoe UI" panose="020B0502040204020203" pitchFamily="34" charset="0"/>
                          <a:ea typeface="+mn-ea"/>
                          <a:cs typeface="Segoe UI" panose="020B0502040204020203" pitchFamily="34" charset="0"/>
                        </a:rPr>
                        <a:t>Stoppage Details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758563862"/>
                  </a:ext>
                </a:extLst>
              </a:tr>
              <a:tr h="346015">
                <a:tc vMerge="1">
                  <a:txBody>
                    <a:bodyPr/>
                    <a:lstStyle/>
                    <a:p>
                      <a:endParaRPr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vMerge="1">
                  <a:txBody>
                    <a:bodyPr/>
                    <a:lstStyle/>
                    <a:p>
                      <a:endParaRPr dirty="0"/>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On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IN" sz="1050" b="1" u="none" strike="noStrike" dirty="0">
                          <a:solidFill>
                            <a:schemeClr val="bg1"/>
                          </a:solidFill>
                          <a:effectLst/>
                        </a:rPr>
                        <a:t>To                date</a:t>
                      </a:r>
                      <a:endParaRPr lang="en-IN" sz="105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On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To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On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IN" sz="1050" b="1" u="none" strike="noStrike" dirty="0">
                          <a:solidFill>
                            <a:schemeClr val="bg1"/>
                          </a:solidFill>
                          <a:effectLst/>
                        </a:rPr>
                        <a:t>To    date</a:t>
                      </a:r>
                      <a:endParaRPr lang="en-IN" sz="105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On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To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On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To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On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To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vMerge="1">
                  <a:txBody>
                    <a:bodyPr/>
                    <a:lstStyle/>
                    <a:p>
                      <a:endParaRPr lang="en-IN"/>
                    </a:p>
                  </a:txBody>
                  <a:tcPr/>
                </a:tc>
                <a:tc>
                  <a:txBody>
                    <a:bodyPr/>
                    <a:lstStyle/>
                    <a:p>
                      <a:pPr algn="ctr" fontAlgn="ctr"/>
                      <a:r>
                        <a:rPr lang="en-IN" sz="1050" b="1" u="none" strike="noStrike" dirty="0">
                          <a:solidFill>
                            <a:schemeClr val="bg1"/>
                          </a:solidFill>
                          <a:effectLst/>
                        </a:rPr>
                        <a:t>On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050" b="1" u="none" strike="noStrike" dirty="0">
                          <a:solidFill>
                            <a:schemeClr val="bg1"/>
                          </a:solidFill>
                          <a:effectLst/>
                        </a:rPr>
                        <a:t>To  date</a:t>
                      </a:r>
                      <a:endParaRPr lang="en-IN" sz="1050" b="1" i="0" u="none" strike="noStrike" dirty="0">
                        <a:solidFill>
                          <a:schemeClr val="bg1"/>
                        </a:solidFill>
                        <a:effectLst/>
                        <a:latin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vMerge="1">
                  <a:txBody>
                    <a:bodyPr/>
                    <a:lstStyle/>
                    <a:p>
                      <a:pPr algn="ctr" fontAlgn="ctr"/>
                      <a:endParaRPr lang="en-IN" sz="12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3011956140"/>
                  </a:ext>
                </a:extLst>
              </a:tr>
              <a:tr h="197723">
                <a:tc>
                  <a:txBody>
                    <a:bodyPr/>
                    <a:lstStyle/>
                    <a:p>
                      <a:pPr algn="ctr" fontAlgn="ctr"/>
                      <a:endParaRPr lang="en-IN" sz="1100" b="1" i="0" u="none" strike="noStrike" dirty="0">
                        <a:solidFill>
                          <a:srgbClr val="FFFF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IN" sz="1100" b="1" u="none" strike="noStrike" dirty="0">
                          <a:solidFill>
                            <a:srgbClr val="FF0000"/>
                          </a:solidFill>
                          <a:effectLst/>
                        </a:rPr>
                        <a:t>Target</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FF0000"/>
                          </a:solidFill>
                          <a:effectLst/>
                          <a:latin typeface="Segoe UI" panose="020B0502040204020203" pitchFamily="34" charset="0"/>
                        </a:rPr>
                        <a:t>94709</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IN" sz="1100" b="1" u="none" strike="noStrike" dirty="0">
                          <a:solidFill>
                            <a:srgbClr val="FF0000"/>
                          </a:solidFill>
                          <a:effectLst/>
                        </a:rPr>
                        <a:t>17900000</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2">
                  <a:txBody>
                    <a:bodyPr/>
                    <a:lstStyle/>
                    <a:p>
                      <a:pPr algn="ctr" fontAlgn="ctr"/>
                      <a:r>
                        <a:rPr lang="en-IN" sz="1100" b="1" u="none" strike="noStrike" dirty="0">
                          <a:solidFill>
                            <a:srgbClr val="FF0000"/>
                          </a:solidFill>
                          <a:effectLst/>
                        </a:rPr>
                        <a:t>290-295</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r>
                        <a:rPr lang="en-IN" sz="1100" b="1" u="none" strike="noStrike" dirty="0">
                          <a:solidFill>
                            <a:srgbClr val="FF0000"/>
                          </a:solidFill>
                          <a:effectLst/>
                        </a:rPr>
                        <a:t>40% Max</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r>
                        <a:rPr lang="en-IN" sz="1100" b="1" u="none" strike="noStrike" dirty="0">
                          <a:solidFill>
                            <a:srgbClr val="FF0000"/>
                          </a:solidFill>
                          <a:effectLst/>
                        </a:rPr>
                        <a:t>1.65-1.70</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r>
                        <a:rPr lang="en-IN" sz="1100" b="1" u="none" strike="noStrike" dirty="0">
                          <a:solidFill>
                            <a:srgbClr val="FF0000"/>
                          </a:solidFill>
                          <a:effectLst/>
                        </a:rPr>
                        <a:t>49.00-49.5</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r>
                        <a:rPr lang="en-IN" sz="1100" b="1" u="none" strike="noStrike" dirty="0">
                          <a:solidFill>
                            <a:srgbClr val="FF0000"/>
                          </a:solidFill>
                          <a:effectLst/>
                        </a:rPr>
                        <a:t>31.50-32.00</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a:txBody>
                    <a:bodyPr/>
                    <a:lstStyle/>
                    <a:p>
                      <a:pPr algn="ctr" fontAlgn="ctr"/>
                      <a:r>
                        <a:rPr lang="en-IN" sz="1100" b="1" u="none" strike="noStrike" dirty="0">
                          <a:solidFill>
                            <a:srgbClr val="FF0000"/>
                          </a:solidFill>
                          <a:effectLst/>
                        </a:rPr>
                        <a:t>0.04</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2">
                  <a:txBody>
                    <a:bodyPr/>
                    <a:lstStyle/>
                    <a:p>
                      <a:pPr algn="ctr" fontAlgn="ctr"/>
                      <a:r>
                        <a:rPr lang="en-IN" sz="1100" b="1" u="none" strike="noStrike" dirty="0">
                          <a:solidFill>
                            <a:srgbClr val="FF0000"/>
                          </a:solidFill>
                          <a:effectLst/>
                        </a:rPr>
                        <a:t>72-0</a:t>
                      </a:r>
                      <a:endParaRPr lang="en-IN" sz="1100" b="1" i="0" u="none" strike="noStrike" dirty="0">
                        <a:solidFill>
                          <a:srgbClr val="FF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a:txBody>
                    <a:bodyPr/>
                    <a:lstStyle/>
                    <a:p>
                      <a:pPr algn="ctr" fontAlgn="ctr"/>
                      <a:endParaRPr lang="en-IN" sz="12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1838351"/>
                  </a:ext>
                </a:extLst>
              </a:tr>
              <a:tr h="588227">
                <a:tc>
                  <a:txBody>
                    <a:bodyPr/>
                    <a:lstStyle/>
                    <a:p>
                      <a:pPr algn="ctr" fontAlgn="b"/>
                      <a:r>
                        <a:rPr lang="en-US" sz="1400" b="0" i="0" u="none" strike="noStrike" dirty="0">
                          <a:solidFill>
                            <a:srgbClr val="000000"/>
                          </a:solidFill>
                          <a:effectLst/>
                          <a:latin typeface="Segoe UI" panose="020B0502040204020203" pitchFamily="34" charset="0"/>
                          <a:cs typeface="Segoe UI" panose="020B0502040204020203" pitchFamily="34" charset="0"/>
                        </a:rPr>
                        <a:t>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26/10/2025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48000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48000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295.08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295.08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2.05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2.05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53.17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53.17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44.79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Segoe UI" panose="020B0502040204020203" pitchFamily="34" charset="0"/>
                          <a:cs typeface="Segoe UI" panose="020B0502040204020203" pitchFamily="34" charset="0"/>
                        </a:rPr>
                        <a:t>44.79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0.17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8464565"/>
                  </a:ext>
                </a:extLst>
              </a:tr>
              <a:tr h="420161">
                <a:tc>
                  <a:txBody>
                    <a:bodyPr/>
                    <a:lstStyle/>
                    <a:p>
                      <a:pPr algn="ctr" fontAlgn="b"/>
                      <a:r>
                        <a:rPr lang="en-US" sz="1400" b="0" i="0" u="none" strike="noStrike" dirty="0">
                          <a:solidFill>
                            <a:srgbClr val="000000"/>
                          </a:solidFill>
                          <a:effectLst/>
                          <a:latin typeface="Segoe UI" panose="020B0502040204020203" pitchFamily="34" charset="0"/>
                          <a:cs typeface="Segoe UI" panose="020B0502040204020203" pitchFamily="34" charset="0"/>
                        </a:rPr>
                        <a:t>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27/10/2025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504000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98400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244.40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267.99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31.75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33.33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2.02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2.03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52.33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52.75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39.09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44.87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0.08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8004727"/>
                  </a:ext>
                </a:extLst>
              </a:tr>
              <a:tr h="455704">
                <a:tc>
                  <a:txBody>
                    <a:bodyPr/>
                    <a:lstStyle/>
                    <a:p>
                      <a:pPr algn="ctr" fontAlgn="b"/>
                      <a:r>
                        <a:rPr lang="en-US" sz="1400" b="0" i="0" u="none" strike="noStrike" dirty="0">
                          <a:solidFill>
                            <a:srgbClr val="000000"/>
                          </a:solidFill>
                          <a:effectLst/>
                          <a:latin typeface="Segoe UI" panose="020B0502040204020203" pitchFamily="34" charset="0"/>
                          <a:cs typeface="Segoe UI" panose="020B0502040204020203" pitchFamily="34" charset="0"/>
                        </a:rPr>
                        <a:t>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28/10/2025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52500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1</a:t>
                      </a:r>
                      <a:r>
                        <a:rPr lang="en-IN" sz="1400" b="0" i="0" u="none" strike="noStrike" dirty="0">
                          <a:solidFill>
                            <a:srgbClr val="000000"/>
                          </a:solidFill>
                          <a:effectLst/>
                          <a:latin typeface="Segoe UI" panose="020B0502040204020203" pitchFamily="34" charset="0"/>
                          <a:cs typeface="Segoe UI" panose="020B0502040204020203" pitchFamily="34" charset="0"/>
                        </a:rPr>
                        <a:t>50900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247.56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260.51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33.09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33.25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2.03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2.03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51.50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52.33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36.08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39.85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0.07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403746"/>
                  </a:ext>
                </a:extLst>
              </a:tr>
              <a:tr h="1023924">
                <a:tc>
                  <a:txBody>
                    <a:bodyPr/>
                    <a:lstStyle/>
                    <a:p>
                      <a:pPr algn="ctr" fontAlgn="b"/>
                      <a:r>
                        <a:rPr lang="en-US" sz="1400" b="0" i="0" u="none" strike="noStrike">
                          <a:solidFill>
                            <a:srgbClr val="000000"/>
                          </a:solidFill>
                          <a:effectLst/>
                          <a:latin typeface="Segoe UI" panose="020B0502040204020203" pitchFamily="34" charset="0"/>
                          <a:cs typeface="Segoe UI" panose="020B0502040204020203" pitchFamily="34" charset="0"/>
                        </a:rPr>
                        <a:t>4</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29/10/2025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90000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240900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243.62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254.07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32.44</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32.95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2.02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2.03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51.08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51.08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27.35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35.18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0.040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0:07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tc rowSpan="2">
                  <a:txBody>
                    <a:bodyPr/>
                    <a:lstStyle/>
                    <a:p>
                      <a:pPr marL="36000" algn="l"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 IRC No-1 Tripped due to High Load &amp; Mill Turbine No-1 Tripped due to Hunting, Throttle valve opening tuned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1408828"/>
                  </a:ext>
                </a:extLst>
              </a:tr>
              <a:tr h="125224">
                <a:tc rowSpan="2">
                  <a:txBody>
                    <a:bodyPr/>
                    <a:lstStyle/>
                    <a:p>
                      <a:pPr algn="ctr" fontAlgn="b"/>
                      <a:r>
                        <a:rPr lang="en-US" sz="1400" b="0" i="0" u="none" strike="noStrike">
                          <a:solidFill>
                            <a:srgbClr val="000000"/>
                          </a:solidFill>
                          <a:effectLst/>
                          <a:latin typeface="Segoe UI" panose="020B0502040204020203" pitchFamily="34" charset="0"/>
                          <a:cs typeface="Segoe UI" panose="020B0502040204020203" pitchFamily="34" charset="0"/>
                        </a:rPr>
                        <a:t>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30/10/2025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89500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330400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253.90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254.01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34.27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33.31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1.88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1.99</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50.33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50.68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29.08</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33.52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0.160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1:27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tc vMerge="1">
                  <a:txBody>
                    <a:bodyPr/>
                    <a:lstStyle/>
                    <a:p>
                      <a:pPr algn="l" fontAlgn="ctr">
                        <a:buNone/>
                      </a:pP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1926911"/>
                  </a:ext>
                </a:extLst>
              </a:tr>
              <a:tr h="1153385">
                <a:tc vMerge="1">
                  <a:txBody>
                    <a:bodyPr/>
                    <a:lstStyle/>
                    <a:p>
                      <a:pPr algn="ctr" fontAlgn="b"/>
                      <a:r>
                        <a:rPr lang="en-US" sz="1400" b="0" i="0" u="none" strike="noStrike" dirty="0">
                          <a:solidFill>
                            <a:srgbClr val="000000"/>
                          </a:solidFill>
                          <a:effectLst/>
                          <a:latin typeface="Segoe UI" panose="020B0502040204020203" pitchFamily="34" charset="0"/>
                          <a:cs typeface="Segoe UI" panose="020B0502040204020203" pitchFamily="34" charset="0"/>
                        </a:rPr>
                        <a:t>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30/10/2025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89500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330400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253.90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254.01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34.27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33.31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1.88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1.99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50.33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50.68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29.08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33.52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0.160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1:27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 IRC No-2 Bagasse wrapped in trough, Bagasse jamming in IRC No-1 &amp;Cane jamming at cane levelling pipe due to over cane feeding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3166431"/>
                  </a:ext>
                </a:extLst>
              </a:tr>
              <a:tr h="784302">
                <a:tc>
                  <a:txBody>
                    <a:bodyPr/>
                    <a:lstStyle/>
                    <a:p>
                      <a:pPr algn="ctr" fontAlgn="b"/>
                      <a:r>
                        <a:rPr lang="en-US" sz="1400" b="0" i="0" u="none" strike="noStrike" dirty="0">
                          <a:solidFill>
                            <a:srgbClr val="000000"/>
                          </a:solidFill>
                          <a:effectLst/>
                          <a:latin typeface="Segoe UI" panose="020B0502040204020203" pitchFamily="34" charset="0"/>
                          <a:cs typeface="Segoe UI" panose="020B0502040204020203" pitchFamily="34" charset="0"/>
                        </a:rPr>
                        <a:t>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31/10/2025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cs typeface="Segoe UI" panose="020B0502040204020203" pitchFamily="34" charset="0"/>
                        </a:rPr>
                        <a:t>95000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425400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259.37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255.15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32.72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33.17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1.86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1.96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50.25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50.52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29.17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32.61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0.13</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cs typeface="Segoe UI" panose="020B0502040204020203" pitchFamily="34" charset="0"/>
                        </a:rPr>
                        <a:t>0:20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400" b="0" i="0" u="none" strike="noStrike" dirty="0">
                          <a:solidFill>
                            <a:srgbClr val="000000"/>
                          </a:solidFill>
                          <a:effectLst/>
                          <a:latin typeface="Segoe UI" panose="020B0502040204020203" pitchFamily="34" charset="0"/>
                          <a:cs typeface="Segoe UI" panose="020B0502040204020203" pitchFamily="34" charset="0"/>
                        </a:rPr>
                        <a:t> 3.0MW turbine trip due to AVR malfunctioning of 3MW New TG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093189"/>
                  </a:ext>
                </a:extLst>
              </a:tr>
            </a:tbl>
          </a:graphicData>
        </a:graphic>
      </p:graphicFrame>
    </p:spTree>
    <p:extLst>
      <p:ext uri="{BB962C8B-B14F-4D97-AF65-F5344CB8AC3E}">
        <p14:creationId xmlns:p14="http://schemas.microsoft.com/office/powerpoint/2010/main" val="391770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78825-6667-6332-579C-669B844F4B5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EB5F87-E089-BC5E-D900-B953E477397D}"/>
              </a:ext>
            </a:extLst>
          </p:cNvPr>
          <p:cNvSpPr>
            <a:spLocks noGrp="1"/>
          </p:cNvSpPr>
          <p:nvPr>
            <p:ph type="sldNum" sz="quarter" idx="12"/>
          </p:nvPr>
        </p:nvSpPr>
        <p:spPr>
          <a:prstGeom prst="rect">
            <a:avLst/>
          </a:prstGeom>
        </p:spPr>
        <p:txBody>
          <a:bodyPr/>
          <a:lstStyle/>
          <a:p>
            <a:fld id="{B76B49FA-22BB-44F5-8EFA-E5C56FA3907E}" type="slidenum">
              <a:rPr lang="en-US" smtClean="0"/>
              <a:pPr/>
              <a:t>35</a:t>
            </a:fld>
            <a:endParaRPr lang="en-US" dirty="0"/>
          </a:p>
        </p:txBody>
      </p:sp>
      <p:sp>
        <p:nvSpPr>
          <p:cNvPr id="3" name="TextBox 4">
            <a:extLst>
              <a:ext uri="{FF2B5EF4-FFF2-40B4-BE49-F238E27FC236}">
                <a16:creationId xmlns:a16="http://schemas.microsoft.com/office/drawing/2014/main" id="{8843C9E0-CD93-6C0F-5863-D6048BE9AECD}"/>
              </a:ext>
            </a:extLst>
          </p:cNvPr>
          <p:cNvSpPr txBox="1">
            <a:spLocks noChangeArrowheads="1"/>
          </p:cNvSpPr>
          <p:nvPr/>
        </p:nvSpPr>
        <p:spPr bwMode="auto">
          <a:xfrm>
            <a:off x="1910685" y="348071"/>
            <a:ext cx="8763001"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Vibration &amp; Motor Power Data for Shredder Rotor</a:t>
            </a:r>
          </a:p>
        </p:txBody>
      </p:sp>
      <p:sp>
        <p:nvSpPr>
          <p:cNvPr id="7" name="Rectangle 5">
            <a:extLst>
              <a:ext uri="{FF2B5EF4-FFF2-40B4-BE49-F238E27FC236}">
                <a16:creationId xmlns:a16="http://schemas.microsoft.com/office/drawing/2014/main" id="{9121D9AF-DC9F-3F09-4A1F-4927E4645296}"/>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5" name="Table 4">
            <a:extLst>
              <a:ext uri="{FF2B5EF4-FFF2-40B4-BE49-F238E27FC236}">
                <a16:creationId xmlns:a16="http://schemas.microsoft.com/office/drawing/2014/main" id="{E6597A54-3EA5-3AC2-679F-BC5FD6E076D5}"/>
              </a:ext>
            </a:extLst>
          </p:cNvPr>
          <p:cNvGraphicFramePr>
            <a:graphicFrameLocks noGrp="1"/>
          </p:cNvGraphicFramePr>
          <p:nvPr/>
        </p:nvGraphicFramePr>
        <p:xfrm>
          <a:off x="555766" y="914400"/>
          <a:ext cx="11302457" cy="5333998"/>
        </p:xfrm>
        <a:graphic>
          <a:graphicData uri="http://schemas.openxmlformats.org/drawingml/2006/table">
            <a:tbl>
              <a:tblPr>
                <a:tableStyleId>{5C22544A-7EE6-4342-B048-85BDC9FD1C3A}</a:tableStyleId>
              </a:tblPr>
              <a:tblGrid>
                <a:gridCol w="498240">
                  <a:extLst>
                    <a:ext uri="{9D8B030D-6E8A-4147-A177-3AD203B41FA5}">
                      <a16:colId xmlns:a16="http://schemas.microsoft.com/office/drawing/2014/main" val="3193904478"/>
                    </a:ext>
                  </a:extLst>
                </a:gridCol>
                <a:gridCol w="1090613">
                  <a:extLst>
                    <a:ext uri="{9D8B030D-6E8A-4147-A177-3AD203B41FA5}">
                      <a16:colId xmlns:a16="http://schemas.microsoft.com/office/drawing/2014/main" val="2222446581"/>
                    </a:ext>
                  </a:extLst>
                </a:gridCol>
                <a:gridCol w="971032">
                  <a:extLst>
                    <a:ext uri="{9D8B030D-6E8A-4147-A177-3AD203B41FA5}">
                      <a16:colId xmlns:a16="http://schemas.microsoft.com/office/drawing/2014/main" val="677514976"/>
                    </a:ext>
                  </a:extLst>
                </a:gridCol>
                <a:gridCol w="931863">
                  <a:extLst>
                    <a:ext uri="{9D8B030D-6E8A-4147-A177-3AD203B41FA5}">
                      <a16:colId xmlns:a16="http://schemas.microsoft.com/office/drawing/2014/main" val="282938854"/>
                    </a:ext>
                  </a:extLst>
                </a:gridCol>
                <a:gridCol w="847156">
                  <a:extLst>
                    <a:ext uri="{9D8B030D-6E8A-4147-A177-3AD203B41FA5}">
                      <a16:colId xmlns:a16="http://schemas.microsoft.com/office/drawing/2014/main" val="298029027"/>
                    </a:ext>
                  </a:extLst>
                </a:gridCol>
                <a:gridCol w="709509">
                  <a:extLst>
                    <a:ext uri="{9D8B030D-6E8A-4147-A177-3AD203B41FA5}">
                      <a16:colId xmlns:a16="http://schemas.microsoft.com/office/drawing/2014/main" val="2167528087"/>
                    </a:ext>
                  </a:extLst>
                </a:gridCol>
                <a:gridCol w="777747">
                  <a:extLst>
                    <a:ext uri="{9D8B030D-6E8A-4147-A177-3AD203B41FA5}">
                      <a16:colId xmlns:a16="http://schemas.microsoft.com/office/drawing/2014/main" val="1025024436"/>
                    </a:ext>
                  </a:extLst>
                </a:gridCol>
                <a:gridCol w="777747">
                  <a:extLst>
                    <a:ext uri="{9D8B030D-6E8A-4147-A177-3AD203B41FA5}">
                      <a16:colId xmlns:a16="http://schemas.microsoft.com/office/drawing/2014/main" val="2452950759"/>
                    </a:ext>
                  </a:extLst>
                </a:gridCol>
                <a:gridCol w="777747">
                  <a:extLst>
                    <a:ext uri="{9D8B030D-6E8A-4147-A177-3AD203B41FA5}">
                      <a16:colId xmlns:a16="http://schemas.microsoft.com/office/drawing/2014/main" val="3441474830"/>
                    </a:ext>
                  </a:extLst>
                </a:gridCol>
                <a:gridCol w="995517">
                  <a:extLst>
                    <a:ext uri="{9D8B030D-6E8A-4147-A177-3AD203B41FA5}">
                      <a16:colId xmlns:a16="http://schemas.microsoft.com/office/drawing/2014/main" val="3369104432"/>
                    </a:ext>
                  </a:extLst>
                </a:gridCol>
                <a:gridCol w="650395">
                  <a:extLst>
                    <a:ext uri="{9D8B030D-6E8A-4147-A177-3AD203B41FA5}">
                      <a16:colId xmlns:a16="http://schemas.microsoft.com/office/drawing/2014/main" val="745400566"/>
                    </a:ext>
                  </a:extLst>
                </a:gridCol>
                <a:gridCol w="616114">
                  <a:extLst>
                    <a:ext uri="{9D8B030D-6E8A-4147-A177-3AD203B41FA5}">
                      <a16:colId xmlns:a16="http://schemas.microsoft.com/office/drawing/2014/main" val="866674412"/>
                    </a:ext>
                  </a:extLst>
                </a:gridCol>
                <a:gridCol w="770142">
                  <a:extLst>
                    <a:ext uri="{9D8B030D-6E8A-4147-A177-3AD203B41FA5}">
                      <a16:colId xmlns:a16="http://schemas.microsoft.com/office/drawing/2014/main" val="3509897008"/>
                    </a:ext>
                  </a:extLst>
                </a:gridCol>
                <a:gridCol w="888635">
                  <a:extLst>
                    <a:ext uri="{9D8B030D-6E8A-4147-A177-3AD203B41FA5}">
                      <a16:colId xmlns:a16="http://schemas.microsoft.com/office/drawing/2014/main" val="2184400940"/>
                    </a:ext>
                  </a:extLst>
                </a:gridCol>
              </a:tblGrid>
              <a:tr h="536332">
                <a:tc rowSpan="2">
                  <a:txBody>
                    <a:bodyPr/>
                    <a:lstStyle/>
                    <a:p>
                      <a:pPr algn="ctr" fontAlgn="ctr"/>
                      <a:r>
                        <a:rPr lang="en-IN" sz="1100" b="1" i="0" u="none" strike="noStrike" dirty="0">
                          <a:solidFill>
                            <a:schemeClr val="bg1"/>
                          </a:solidFill>
                          <a:effectLst/>
                          <a:latin typeface="Segoe UI" panose="020B0502040204020203" pitchFamily="34" charset="0"/>
                        </a:rPr>
                        <a:t>Crop Day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rowSpan="2">
                  <a:txBody>
                    <a:bodyPr/>
                    <a:lstStyle/>
                    <a:p>
                      <a:pPr algn="ctr" fontAlgn="ctr"/>
                      <a:r>
                        <a:rPr lang="en-IN" sz="1100" b="1" i="0" u="none" strike="noStrike" dirty="0">
                          <a:solidFill>
                            <a:schemeClr val="bg1"/>
                          </a:solidFill>
                          <a:effectLst/>
                          <a:latin typeface="Segoe UI" panose="020B0502040204020203" pitchFamily="34" charset="0"/>
                        </a:rPr>
                        <a:t>Date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fontAlgn="ctr"/>
                      <a:r>
                        <a:rPr lang="en-IN" sz="1100" b="1" i="0" u="none" strike="noStrike" dirty="0">
                          <a:solidFill>
                            <a:schemeClr val="bg1"/>
                          </a:solidFill>
                          <a:effectLst/>
                          <a:latin typeface="Segoe UI" panose="020B0502040204020203" pitchFamily="34" charset="0"/>
                        </a:rPr>
                        <a:t>Crush</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fontAlgn="ctr"/>
                      <a:r>
                        <a:rPr lang="en-IN" sz="1100" b="1" i="0" u="none" strike="noStrike" dirty="0">
                          <a:solidFill>
                            <a:schemeClr val="bg1"/>
                          </a:solidFill>
                          <a:effectLst/>
                          <a:latin typeface="Segoe UI" panose="020B0502040204020203" pitchFamily="34" charset="0"/>
                        </a:rPr>
                        <a:t>Shredder   Vibration &amp; Bearing Temp ( LHS ) -1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fontAlgn="ctr"/>
                      <a:r>
                        <a:rPr lang="en-IN" sz="1100" b="1" i="0" u="none" strike="noStrike" dirty="0">
                          <a:solidFill>
                            <a:schemeClr val="bg1"/>
                          </a:solidFill>
                          <a:effectLst/>
                          <a:latin typeface="Segoe UI" panose="020B0502040204020203" pitchFamily="34" charset="0"/>
                        </a:rPr>
                        <a:t>Shredder   Vibration &amp; Bearing Temp   (RHS)-2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4905729"/>
                  </a:ext>
                </a:extLst>
              </a:tr>
              <a:tr h="419088">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100" b="1" i="0" u="none" strike="noStrike" dirty="0">
                          <a:solidFill>
                            <a:schemeClr val="bg1"/>
                          </a:solidFill>
                          <a:effectLst/>
                          <a:latin typeface="Segoe UI" panose="020B0502040204020203" pitchFamily="34" charset="0"/>
                        </a:rPr>
                        <a:t>On date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To date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Motor LHS     Power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Brg Temp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V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H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A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Motor RHS Power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Brg Temp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V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H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dirty="0">
                          <a:solidFill>
                            <a:schemeClr val="bg1"/>
                          </a:solidFill>
                          <a:effectLst/>
                          <a:latin typeface="Segoe UI" panose="020B0502040204020203" pitchFamily="34" charset="0"/>
                        </a:rPr>
                        <a:t>A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316814517"/>
                  </a:ext>
                </a:extLst>
              </a:tr>
              <a:tr h="729763">
                <a:tc>
                  <a:txBody>
                    <a:bodyPr/>
                    <a:lstStyle/>
                    <a:p>
                      <a:pPr algn="ctr" fontAlgn="ctr">
                        <a:buNone/>
                      </a:pPr>
                      <a:r>
                        <a:rPr lang="en-IN" sz="1600" b="0" i="0" u="none" strike="noStrike">
                          <a:solidFill>
                            <a:srgbClr val="000000"/>
                          </a:solidFill>
                          <a:effectLst/>
                          <a:latin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26/10/2025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dirty="0">
                          <a:solidFill>
                            <a:srgbClr val="000000"/>
                          </a:solidFill>
                          <a:effectLst/>
                          <a:latin typeface="Segoe UI" panose="020B0502040204020203" pitchFamily="34" charset="0"/>
                          <a:ea typeface="+mn-ea"/>
                          <a:cs typeface="+mn-cs"/>
                        </a:rPr>
                        <a:t>48000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a:solidFill>
                            <a:srgbClr val="000000"/>
                          </a:solidFill>
                          <a:effectLst/>
                          <a:latin typeface="Segoe UI" panose="020B0502040204020203" pitchFamily="34" charset="0"/>
                          <a:ea typeface="+mn-ea"/>
                          <a:cs typeface="+mn-cs"/>
                        </a:rPr>
                        <a:t>48000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29.11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dirty="0">
                          <a:solidFill>
                            <a:srgbClr val="000000"/>
                          </a:solidFill>
                          <a:effectLst/>
                          <a:latin typeface="Segoe UI" panose="020B0502040204020203" pitchFamily="34" charset="0"/>
                        </a:rPr>
                        <a:t>51.05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27.70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52.16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0.64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1.31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7658152"/>
                  </a:ext>
                </a:extLst>
              </a:tr>
              <a:tr h="729763">
                <a:tc>
                  <a:txBody>
                    <a:bodyPr/>
                    <a:lstStyle/>
                    <a:p>
                      <a:pPr algn="ctr" fontAlgn="ctr">
                        <a:buNone/>
                      </a:pPr>
                      <a:r>
                        <a:rPr lang="en-IN" sz="1600" b="0" i="0" u="none" strike="noStrike">
                          <a:solidFill>
                            <a:srgbClr val="000000"/>
                          </a:solidFill>
                          <a:effectLst/>
                          <a:latin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27/10/2025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dirty="0">
                          <a:solidFill>
                            <a:srgbClr val="000000"/>
                          </a:solidFill>
                          <a:effectLst/>
                          <a:latin typeface="Segoe UI" panose="020B0502040204020203" pitchFamily="34" charset="0"/>
                          <a:ea typeface="+mn-ea"/>
                          <a:cs typeface="+mn-cs"/>
                        </a:rPr>
                        <a:t>50400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dirty="0">
                          <a:solidFill>
                            <a:srgbClr val="000000"/>
                          </a:solidFill>
                          <a:effectLst/>
                          <a:latin typeface="Segoe UI" panose="020B0502040204020203" pitchFamily="34" charset="0"/>
                          <a:ea typeface="+mn-ea"/>
                          <a:cs typeface="+mn-cs"/>
                        </a:rPr>
                        <a:t>98400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43.10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57.56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0.88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40.75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54.24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969869"/>
                  </a:ext>
                </a:extLst>
              </a:tr>
              <a:tr h="729763">
                <a:tc>
                  <a:txBody>
                    <a:bodyPr/>
                    <a:lstStyle/>
                    <a:p>
                      <a:pPr algn="ctr" fontAlgn="ctr">
                        <a:buNone/>
                      </a:pPr>
                      <a:r>
                        <a:rPr lang="en-IN" sz="1600" b="0" i="0" u="none" strike="noStrike">
                          <a:solidFill>
                            <a:srgbClr val="000000"/>
                          </a:solidFill>
                          <a:effectLst/>
                          <a:latin typeface="Segoe UI" panose="020B0502040204020203"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28/10/2025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a:solidFill>
                            <a:srgbClr val="000000"/>
                          </a:solidFill>
                          <a:effectLst/>
                          <a:latin typeface="Segoe UI" panose="020B0502040204020203" pitchFamily="34" charset="0"/>
                          <a:ea typeface="+mn-ea"/>
                          <a:cs typeface="+mn-cs"/>
                        </a:rPr>
                        <a:t>52500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dirty="0">
                          <a:solidFill>
                            <a:srgbClr val="000000"/>
                          </a:solidFill>
                          <a:effectLst/>
                          <a:latin typeface="Segoe UI" panose="020B0502040204020203" pitchFamily="34" charset="0"/>
                          <a:ea typeface="+mn-ea"/>
                          <a:cs typeface="+mn-cs"/>
                        </a:rPr>
                        <a:t>150900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46.50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dirty="0">
                          <a:solidFill>
                            <a:srgbClr val="000000"/>
                          </a:solidFill>
                          <a:effectLst/>
                          <a:latin typeface="Segoe UI" panose="020B0502040204020203" pitchFamily="34" charset="0"/>
                        </a:rPr>
                        <a:t>56.17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43.28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57.03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769220"/>
                  </a:ext>
                </a:extLst>
              </a:tr>
              <a:tr h="729763">
                <a:tc>
                  <a:txBody>
                    <a:bodyPr/>
                    <a:lstStyle/>
                    <a:p>
                      <a:pPr algn="ctr" fontAlgn="ctr">
                        <a:buNone/>
                      </a:pPr>
                      <a:r>
                        <a:rPr lang="en-IN" sz="1600" b="0" i="0" u="none" strike="noStrike">
                          <a:solidFill>
                            <a:srgbClr val="000000"/>
                          </a:solidFill>
                          <a:effectLst/>
                          <a:latin typeface="Segoe UI" panose="020B0502040204020203"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a:solidFill>
                            <a:srgbClr val="000000"/>
                          </a:solidFill>
                          <a:effectLst/>
                          <a:latin typeface="Segoe UI" panose="020B0502040204020203" pitchFamily="34" charset="0"/>
                          <a:ea typeface="+mn-ea"/>
                          <a:cs typeface="+mn-cs"/>
                        </a:rPr>
                        <a:t>90000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dirty="0">
                          <a:solidFill>
                            <a:srgbClr val="000000"/>
                          </a:solidFill>
                          <a:effectLst/>
                          <a:latin typeface="Segoe UI" panose="020B0502040204020203" pitchFamily="34" charset="0"/>
                          <a:ea typeface="+mn-ea"/>
                          <a:cs typeface="+mn-cs"/>
                        </a:rPr>
                        <a:t>240900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68.74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dirty="0">
                          <a:solidFill>
                            <a:srgbClr val="000000"/>
                          </a:solidFill>
                          <a:effectLst/>
                          <a:latin typeface="Segoe UI" panose="020B0502040204020203" pitchFamily="34" charset="0"/>
                        </a:rPr>
                        <a:t>57.43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0.97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65.61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60.44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3280165"/>
                  </a:ext>
                </a:extLst>
              </a:tr>
              <a:tr h="729763">
                <a:tc>
                  <a:txBody>
                    <a:bodyPr/>
                    <a:lstStyle/>
                    <a:p>
                      <a:pPr algn="ctr" fontAlgn="ctr">
                        <a:buNone/>
                      </a:pPr>
                      <a:r>
                        <a:rPr lang="en-IN" sz="1600" b="0" i="0" u="none" strike="noStrike">
                          <a:solidFill>
                            <a:srgbClr val="000000"/>
                          </a:solidFill>
                          <a:effectLst/>
                          <a:latin typeface="Segoe UI" panose="020B0502040204020203"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30/10/2025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a:solidFill>
                            <a:srgbClr val="000000"/>
                          </a:solidFill>
                          <a:effectLst/>
                          <a:latin typeface="Segoe UI" panose="020B0502040204020203" pitchFamily="34" charset="0"/>
                          <a:ea typeface="+mn-ea"/>
                          <a:cs typeface="+mn-cs"/>
                        </a:rPr>
                        <a:t>89500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dirty="0">
                          <a:solidFill>
                            <a:srgbClr val="000000"/>
                          </a:solidFill>
                          <a:effectLst/>
                          <a:latin typeface="Segoe UI" panose="020B0502040204020203" pitchFamily="34" charset="0"/>
                          <a:ea typeface="+mn-ea"/>
                          <a:cs typeface="+mn-cs"/>
                        </a:rPr>
                        <a:t>330400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70.97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58.72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1.53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3.95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68.56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59.81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032122"/>
                  </a:ext>
                </a:extLst>
              </a:tr>
              <a:tr h="729763">
                <a:tc>
                  <a:txBody>
                    <a:bodyPr/>
                    <a:lstStyle/>
                    <a:p>
                      <a:pPr algn="ctr" fontAlgn="ctr">
                        <a:buNone/>
                      </a:pPr>
                      <a:r>
                        <a:rPr lang="en-IN" sz="1600" b="0" i="0" u="none" strike="noStrike">
                          <a:solidFill>
                            <a:srgbClr val="000000"/>
                          </a:solidFill>
                          <a:effectLst/>
                          <a:latin typeface="Segoe UI" panose="020B0502040204020203"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31/10/2025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a:solidFill>
                            <a:srgbClr val="000000"/>
                          </a:solidFill>
                          <a:effectLst/>
                          <a:latin typeface="Segoe UI" panose="020B0502040204020203" pitchFamily="34" charset="0"/>
                          <a:ea typeface="+mn-ea"/>
                          <a:cs typeface="+mn-cs"/>
                        </a:rPr>
                        <a:t>95000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b="0" i="0" u="none" strike="noStrike" kern="1200" dirty="0">
                          <a:solidFill>
                            <a:srgbClr val="000000"/>
                          </a:solidFill>
                          <a:effectLst/>
                          <a:latin typeface="Segoe UI" panose="020B0502040204020203" pitchFamily="34" charset="0"/>
                          <a:ea typeface="+mn-ea"/>
                          <a:cs typeface="+mn-cs"/>
                        </a:rPr>
                        <a:t>425400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77.95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59.54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4.46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dirty="0">
                          <a:solidFill>
                            <a:srgbClr val="000000"/>
                          </a:solidFill>
                          <a:effectLst/>
                          <a:latin typeface="Segoe UI" panose="020B0502040204020203" pitchFamily="34" charset="0"/>
                        </a:rPr>
                        <a:t>74.96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dirty="0">
                          <a:solidFill>
                            <a:srgbClr val="000000"/>
                          </a:solidFill>
                          <a:effectLst/>
                          <a:latin typeface="Segoe UI" panose="020B0502040204020203" pitchFamily="34" charset="0"/>
                        </a:rPr>
                        <a:t>60.31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1.13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0.79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dirty="0">
                          <a:solidFill>
                            <a:srgbClr val="000000"/>
                          </a:solidFill>
                          <a:effectLst/>
                          <a:latin typeface="Segoe UI" panose="020B0502040204020203" pitchFamily="34" charset="0"/>
                        </a:rPr>
                        <a:t>3.16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8339090"/>
                  </a:ext>
                </a:extLst>
              </a:tr>
            </a:tbl>
          </a:graphicData>
        </a:graphic>
      </p:graphicFrame>
    </p:spTree>
    <p:extLst>
      <p:ext uri="{BB962C8B-B14F-4D97-AF65-F5344CB8AC3E}">
        <p14:creationId xmlns:p14="http://schemas.microsoft.com/office/powerpoint/2010/main" val="1003525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CDCD1E-4D81-EAC9-485B-255DFD6B5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C989C-C9CB-CEF8-19B6-276D1172B0D8}"/>
              </a:ext>
            </a:extLst>
          </p:cNvPr>
          <p:cNvSpPr>
            <a:spLocks noGrp="1"/>
          </p:cNvSpPr>
          <p:nvPr>
            <p:ph type="title"/>
          </p:nvPr>
        </p:nvSpPr>
        <p:spPr>
          <a:xfrm>
            <a:off x="2536085" y="247017"/>
            <a:ext cx="7025309" cy="457200"/>
          </a:xfrm>
        </p:spPr>
        <p:txBody>
          <a:bodyPr>
            <a:noAutofit/>
          </a:bodyPr>
          <a:lstStyle/>
          <a:p>
            <a:pPr algn="ctr"/>
            <a:r>
              <a:rPr lang="en-US" sz="2000" u="sng" dirty="0">
                <a:solidFill>
                  <a:srgbClr val="000000"/>
                </a:solidFill>
                <a:latin typeface="Segoe UI" panose="020B0502040204020203" pitchFamily="34" charset="0"/>
              </a:rPr>
              <a:t>Draft Planned Schedule Cleaning  for plant Season 25-26</a:t>
            </a:r>
            <a:endParaRPr lang="en-US" sz="200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E66379B9-CD75-F0A1-AB64-414E1D717FB5}"/>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36</a:t>
            </a:fld>
            <a:endParaRPr lang="en-US" dirty="0"/>
          </a:p>
        </p:txBody>
      </p:sp>
      <p:graphicFrame>
        <p:nvGraphicFramePr>
          <p:cNvPr id="3" name="Table 2">
            <a:extLst>
              <a:ext uri="{FF2B5EF4-FFF2-40B4-BE49-F238E27FC236}">
                <a16:creationId xmlns:a16="http://schemas.microsoft.com/office/drawing/2014/main" id="{D5817686-81FA-DEBB-0513-7528ADF2C718}"/>
              </a:ext>
            </a:extLst>
          </p:cNvPr>
          <p:cNvGraphicFramePr>
            <a:graphicFrameLocks noGrp="1"/>
          </p:cNvGraphicFramePr>
          <p:nvPr/>
        </p:nvGraphicFramePr>
        <p:xfrm>
          <a:off x="533400" y="914400"/>
          <a:ext cx="11406370" cy="5410196"/>
        </p:xfrm>
        <a:graphic>
          <a:graphicData uri="http://schemas.openxmlformats.org/drawingml/2006/table">
            <a:tbl>
              <a:tblPr>
                <a:tableStyleId>{5C22544A-7EE6-4342-B048-85BDC9FD1C3A}</a:tableStyleId>
              </a:tblPr>
              <a:tblGrid>
                <a:gridCol w="301133">
                  <a:extLst>
                    <a:ext uri="{9D8B030D-6E8A-4147-A177-3AD203B41FA5}">
                      <a16:colId xmlns:a16="http://schemas.microsoft.com/office/drawing/2014/main" val="4217238194"/>
                    </a:ext>
                  </a:extLst>
                </a:gridCol>
                <a:gridCol w="1069519">
                  <a:extLst>
                    <a:ext uri="{9D8B030D-6E8A-4147-A177-3AD203B41FA5}">
                      <a16:colId xmlns:a16="http://schemas.microsoft.com/office/drawing/2014/main" val="1954517118"/>
                    </a:ext>
                  </a:extLst>
                </a:gridCol>
                <a:gridCol w="1069519">
                  <a:extLst>
                    <a:ext uri="{9D8B030D-6E8A-4147-A177-3AD203B41FA5}">
                      <a16:colId xmlns:a16="http://schemas.microsoft.com/office/drawing/2014/main" val="828820167"/>
                    </a:ext>
                  </a:extLst>
                </a:gridCol>
                <a:gridCol w="609600">
                  <a:extLst>
                    <a:ext uri="{9D8B030D-6E8A-4147-A177-3AD203B41FA5}">
                      <a16:colId xmlns:a16="http://schemas.microsoft.com/office/drawing/2014/main" val="3467254233"/>
                    </a:ext>
                  </a:extLst>
                </a:gridCol>
                <a:gridCol w="1054135">
                  <a:extLst>
                    <a:ext uri="{9D8B030D-6E8A-4147-A177-3AD203B41FA5}">
                      <a16:colId xmlns:a16="http://schemas.microsoft.com/office/drawing/2014/main" val="341527166"/>
                    </a:ext>
                  </a:extLst>
                </a:gridCol>
                <a:gridCol w="980619">
                  <a:extLst>
                    <a:ext uri="{9D8B030D-6E8A-4147-A177-3AD203B41FA5}">
                      <a16:colId xmlns:a16="http://schemas.microsoft.com/office/drawing/2014/main" val="1044302566"/>
                    </a:ext>
                  </a:extLst>
                </a:gridCol>
                <a:gridCol w="1064045">
                  <a:extLst>
                    <a:ext uri="{9D8B030D-6E8A-4147-A177-3AD203B41FA5}">
                      <a16:colId xmlns:a16="http://schemas.microsoft.com/office/drawing/2014/main" val="3138634541"/>
                    </a:ext>
                  </a:extLst>
                </a:gridCol>
                <a:gridCol w="990600">
                  <a:extLst>
                    <a:ext uri="{9D8B030D-6E8A-4147-A177-3AD203B41FA5}">
                      <a16:colId xmlns:a16="http://schemas.microsoft.com/office/drawing/2014/main" val="205363636"/>
                    </a:ext>
                  </a:extLst>
                </a:gridCol>
                <a:gridCol w="4267200">
                  <a:extLst>
                    <a:ext uri="{9D8B030D-6E8A-4147-A177-3AD203B41FA5}">
                      <a16:colId xmlns:a16="http://schemas.microsoft.com/office/drawing/2014/main" val="2041905231"/>
                    </a:ext>
                  </a:extLst>
                </a:gridCol>
              </a:tblGrid>
              <a:tr h="450848">
                <a:tc>
                  <a:txBody>
                    <a:bodyPr/>
                    <a:lstStyle/>
                    <a:p>
                      <a:pPr algn="ctr" rtl="0"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SL</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rtl="0"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Date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a:p>
                  </a:txBody>
                  <a:tcPr/>
                </a:tc>
                <a:tc>
                  <a:txBody>
                    <a:bodyPr/>
                    <a:lstStyle/>
                    <a:p>
                      <a:pPr algn="ctr" rtl="0"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No of days</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rtl="0"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C  Rate / Days</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rtl="0"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Total Crush</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rtl="0"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Crush / Cleaning</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rtl="0"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Total Crushing</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rtl="0"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041731838"/>
                  </a:ext>
                </a:extLst>
              </a:tr>
              <a:tr h="225425">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25/10/2025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31/10/2025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7</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50000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350000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a:effectLst/>
                          <a:latin typeface="Segoe UI" panose="020B0502040204020203" pitchFamily="34" charset="0"/>
                          <a:cs typeface="Segoe UI" panose="020B0502040204020203" pitchFamily="34" charset="0"/>
                        </a:rPr>
                        <a: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2019823"/>
                  </a:ext>
                </a:extLst>
              </a:tr>
              <a:tr h="225425">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2</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01/11/2025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20/11/2025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20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103500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2070000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2420000</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2420000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a:effectLst/>
                          <a:latin typeface="Segoe UI" panose="020B0502040204020203" pitchFamily="34" charset="0"/>
                          <a:cs typeface="Segoe UI" panose="020B0502040204020203" pitchFamily="34" charset="0"/>
                        </a:rPr>
                        <a: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293894"/>
                  </a:ext>
                </a:extLst>
              </a:tr>
              <a:tr h="225425">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3</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21/11/2025</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21/11/2025</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75000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75000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US" sz="1400" u="none" strike="noStrike" dirty="0">
                          <a:solidFill>
                            <a:srgbClr val="FF0000"/>
                          </a:solidFill>
                          <a:effectLst/>
                          <a:latin typeface="Segoe UI" panose="020B0502040204020203" pitchFamily="34" charset="0"/>
                          <a:cs typeface="Segoe UI" panose="020B0502040204020203" pitchFamily="34" charset="0"/>
                        </a:rPr>
                        <a:t>Schedule Cleaning-6 </a:t>
                      </a:r>
                      <a:r>
                        <a:rPr lang="en-US" sz="1400" u="none" strike="noStrike" dirty="0" err="1">
                          <a:solidFill>
                            <a:srgbClr val="FF0000"/>
                          </a:solidFill>
                          <a:effectLst/>
                          <a:latin typeface="Segoe UI" panose="020B0502040204020203" pitchFamily="34" charset="0"/>
                          <a:cs typeface="Segoe UI" panose="020B0502040204020203" pitchFamily="34" charset="0"/>
                        </a:rPr>
                        <a:t>Hrs</a:t>
                      </a:r>
                      <a:r>
                        <a:rPr lang="en-US" sz="1400" u="none" strike="noStrike" dirty="0">
                          <a:solidFill>
                            <a:srgbClr val="FF0000"/>
                          </a:solidFill>
                          <a:effectLst/>
                          <a:latin typeface="Segoe UI" panose="020B0502040204020203" pitchFamily="34" charset="0"/>
                          <a:cs typeface="Segoe UI" panose="020B0502040204020203" pitchFamily="34" charset="0"/>
                        </a:rPr>
                        <a:t> (Tips Reversal)</a:t>
                      </a:r>
                      <a:endParaRPr lang="en-US"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3190811"/>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4</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22/11/2025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30/11/2025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9</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104000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936000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effectLst/>
                          <a:latin typeface="Segoe UI" panose="020B0502040204020203" pitchFamily="34" charset="0"/>
                          <a:cs typeface="Segoe UI" panose="020B0502040204020203" pitchFamily="34" charset="0"/>
                        </a:rPr>
                        <a:t>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5393371"/>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01/12/2025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17/12/2025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17</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104000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1768000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2779000</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5199000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a:effectLst/>
                          <a:latin typeface="Segoe UI" panose="020B0502040204020203" pitchFamily="34" charset="0"/>
                          <a:cs typeface="Segoe UI" panose="020B0502040204020203" pitchFamily="34" charset="0"/>
                        </a:rPr>
                        <a: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7784537"/>
                  </a:ext>
                </a:extLst>
              </a:tr>
              <a:tr h="225425">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18/12/2025</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18/12/2025</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70000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70000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US" sz="1400" u="none" strike="noStrike" dirty="0">
                          <a:solidFill>
                            <a:srgbClr val="FF0000"/>
                          </a:solidFill>
                          <a:effectLst/>
                          <a:latin typeface="Segoe UI" panose="020B0502040204020203" pitchFamily="34" charset="0"/>
                          <a:cs typeface="Segoe UI" panose="020B0502040204020203" pitchFamily="34" charset="0"/>
                        </a:rPr>
                        <a:t>Schedule Cleaning-8 </a:t>
                      </a:r>
                      <a:r>
                        <a:rPr lang="en-US" sz="1400" u="none" strike="noStrike" dirty="0" err="1">
                          <a:solidFill>
                            <a:srgbClr val="FF0000"/>
                          </a:solidFill>
                          <a:effectLst/>
                          <a:latin typeface="Segoe UI" panose="020B0502040204020203" pitchFamily="34" charset="0"/>
                          <a:cs typeface="Segoe UI" panose="020B0502040204020203" pitchFamily="34" charset="0"/>
                        </a:rPr>
                        <a:t>Hrs</a:t>
                      </a:r>
                      <a:r>
                        <a:rPr lang="en-US" sz="1400" u="none" strike="noStrike" dirty="0">
                          <a:solidFill>
                            <a:srgbClr val="FF0000"/>
                          </a:solidFill>
                          <a:effectLst/>
                          <a:latin typeface="Segoe UI" panose="020B0502040204020203" pitchFamily="34" charset="0"/>
                          <a:cs typeface="Segoe UI" panose="020B0502040204020203" pitchFamily="34" charset="0"/>
                        </a:rPr>
                        <a:t> (Tips Replacement)</a:t>
                      </a:r>
                      <a:endParaRPr lang="en-US"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1822338"/>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7</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19/12/2025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31/12/2025</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13</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104000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1352000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a:effectLst/>
                          <a:latin typeface="Segoe UI" panose="020B0502040204020203" pitchFamily="34" charset="0"/>
                          <a:cs typeface="Segoe UI" panose="020B0502040204020203" pitchFamily="34" charset="0"/>
                        </a:rPr>
                        <a:t> </a:t>
                      </a:r>
                      <a:endParaRPr lang="en-IN" sz="1400" b="1" i="0" u="none" strike="noStrike">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a:effectLst/>
                          <a:latin typeface="Segoe UI" panose="020B0502040204020203" pitchFamily="34" charset="0"/>
                          <a:cs typeface="Segoe UI" panose="020B0502040204020203" pitchFamily="34" charset="0"/>
                        </a:rPr>
                        <a:t> </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a:effectLst/>
                          <a:latin typeface="Segoe UI" panose="020B0502040204020203" pitchFamily="34" charset="0"/>
                          <a:cs typeface="Segoe UI" panose="020B0502040204020203" pitchFamily="34" charset="0"/>
                        </a:rPr>
                        <a: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911038"/>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8</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01/01/2026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13/01/2026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13</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104000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1352000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2774000</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7973000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effectLst/>
                          <a:latin typeface="Segoe UI" panose="020B0502040204020203" pitchFamily="34" charset="0"/>
                          <a:cs typeface="Segoe UI" panose="020B0502040204020203" pitchFamily="34" charset="0"/>
                        </a:rPr>
                        <a:t>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9277202"/>
                  </a:ext>
                </a:extLst>
              </a:tr>
              <a:tr h="450848">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9</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14/01/2026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14/01/2026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60000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60000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US" sz="1400" u="none" strike="noStrike" dirty="0">
                          <a:solidFill>
                            <a:srgbClr val="FF0000"/>
                          </a:solidFill>
                          <a:effectLst/>
                          <a:latin typeface="Segoe UI" panose="020B0502040204020203" pitchFamily="34" charset="0"/>
                          <a:cs typeface="Segoe UI" panose="020B0502040204020203" pitchFamily="34" charset="0"/>
                        </a:rPr>
                        <a:t>Schedule Cleaning-10 </a:t>
                      </a:r>
                      <a:r>
                        <a:rPr lang="en-US" sz="1400" u="none" strike="noStrike" dirty="0" err="1">
                          <a:solidFill>
                            <a:srgbClr val="FF0000"/>
                          </a:solidFill>
                          <a:effectLst/>
                          <a:latin typeface="Segoe UI" panose="020B0502040204020203" pitchFamily="34" charset="0"/>
                          <a:cs typeface="Segoe UI" panose="020B0502040204020203" pitchFamily="34" charset="0"/>
                        </a:rPr>
                        <a:t>Hrs</a:t>
                      </a:r>
                      <a:r>
                        <a:rPr lang="en-US" sz="1400" u="none" strike="noStrike" dirty="0">
                          <a:solidFill>
                            <a:srgbClr val="FF0000"/>
                          </a:solidFill>
                          <a:effectLst/>
                          <a:latin typeface="Segoe UI" panose="020B0502040204020203" pitchFamily="34" charset="0"/>
                          <a:cs typeface="Segoe UI" panose="020B0502040204020203" pitchFamily="34" charset="0"/>
                        </a:rPr>
                        <a:t> (Hammer with tips Replacement)</a:t>
                      </a:r>
                      <a:endParaRPr lang="en-US"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885531"/>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15/01/2026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31/01/2026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17</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104000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1768000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effectLst/>
                          <a:latin typeface="Segoe UI" panose="020B0502040204020203" pitchFamily="34" charset="0"/>
                          <a:cs typeface="Segoe UI" panose="020B0502040204020203" pitchFamily="34" charset="0"/>
                        </a:rPr>
                        <a:t>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9513541"/>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11</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01/02/2026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10/02/2026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104000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1040000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2868000</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10841000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a:effectLst/>
                          <a:latin typeface="Segoe UI" panose="020B0502040204020203" pitchFamily="34" charset="0"/>
                          <a:cs typeface="Segoe UI" panose="020B0502040204020203" pitchFamily="34" charset="0"/>
                        </a:rPr>
                        <a: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8247387"/>
                  </a:ext>
                </a:extLst>
              </a:tr>
              <a:tr h="225425">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12</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11/02/2026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11/02/2026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75000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75000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US" sz="1400" u="none" strike="noStrike" dirty="0">
                          <a:solidFill>
                            <a:srgbClr val="FF0000"/>
                          </a:solidFill>
                          <a:effectLst/>
                          <a:latin typeface="Segoe UI" panose="020B0502040204020203" pitchFamily="34" charset="0"/>
                          <a:cs typeface="Segoe UI" panose="020B0502040204020203" pitchFamily="34" charset="0"/>
                        </a:rPr>
                        <a:t>Schedule Cleaning-6 </a:t>
                      </a:r>
                      <a:r>
                        <a:rPr lang="en-US" sz="1400" u="none" strike="noStrike" dirty="0" err="1">
                          <a:solidFill>
                            <a:srgbClr val="FF0000"/>
                          </a:solidFill>
                          <a:effectLst/>
                          <a:latin typeface="Segoe UI" panose="020B0502040204020203" pitchFamily="34" charset="0"/>
                          <a:cs typeface="Segoe UI" panose="020B0502040204020203" pitchFamily="34" charset="0"/>
                        </a:rPr>
                        <a:t>Hrs</a:t>
                      </a:r>
                      <a:r>
                        <a:rPr lang="en-US" sz="1400" u="none" strike="noStrike" dirty="0">
                          <a:solidFill>
                            <a:srgbClr val="FF0000"/>
                          </a:solidFill>
                          <a:effectLst/>
                          <a:latin typeface="Segoe UI" panose="020B0502040204020203" pitchFamily="34" charset="0"/>
                          <a:cs typeface="Segoe UI" panose="020B0502040204020203" pitchFamily="34" charset="0"/>
                        </a:rPr>
                        <a:t> (Tips Reversal)</a:t>
                      </a:r>
                      <a:endParaRPr lang="en-US"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2401637"/>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13</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12/02/2026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28/02/2026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17</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104000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1768000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effectLst/>
                          <a:latin typeface="Segoe UI" panose="020B0502040204020203" pitchFamily="34" charset="0"/>
                          <a:cs typeface="Segoe UI" panose="020B0502040204020203" pitchFamily="34" charset="0"/>
                        </a:rPr>
                        <a:t>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0642516"/>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14</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01/03/2026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03/03/2026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3</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103500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310500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2153500</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12994500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effectLst/>
                          <a:latin typeface="Segoe UI" panose="020B0502040204020203" pitchFamily="34" charset="0"/>
                          <a:cs typeface="Segoe UI" panose="020B0502040204020203" pitchFamily="34" charset="0"/>
                        </a:rPr>
                        <a:t>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981204"/>
                  </a:ext>
                </a:extLst>
              </a:tr>
              <a:tr h="225425">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15</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04/03/2026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05/03/2026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2</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40000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80000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Holi (Tip Replacement) </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9880808"/>
                  </a:ext>
                </a:extLst>
              </a:tr>
              <a:tr h="225425">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16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06/03/2026</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31/03/2026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26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102000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2652000</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2732000</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15726500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US" sz="1400" u="none" strike="noStrike" dirty="0">
                          <a:effectLst/>
                          <a:latin typeface="Segoe UI" panose="020B0502040204020203" pitchFamily="34" charset="0"/>
                          <a:cs typeface="Segoe UI" panose="020B0502040204020203" pitchFamily="34" charset="0"/>
                        </a:rPr>
                        <a:t>157 L </a:t>
                      </a:r>
                      <a:r>
                        <a:rPr lang="en-US" sz="1400" u="none" strike="noStrike" dirty="0" err="1">
                          <a:effectLst/>
                          <a:latin typeface="Segoe UI" panose="020B0502040204020203" pitchFamily="34" charset="0"/>
                          <a:cs typeface="Segoe UI" panose="020B0502040204020203" pitchFamily="34" charset="0"/>
                        </a:rPr>
                        <a:t>Qtls</a:t>
                      </a:r>
                      <a:r>
                        <a:rPr lang="en-US" sz="1400" u="none" strike="noStrike" dirty="0">
                          <a:effectLst/>
                          <a:latin typeface="Segoe UI" panose="020B0502040204020203" pitchFamily="34" charset="0"/>
                          <a:cs typeface="Segoe UI" panose="020B0502040204020203" pitchFamily="34" charset="0"/>
                        </a:rPr>
                        <a:t> Cane will Be Crushed</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167194"/>
                  </a:ext>
                </a:extLst>
              </a:tr>
              <a:tr h="225425">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17</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01/04/2026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01/04/2026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80000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80000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 </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US" sz="1400" u="none" strike="noStrike" dirty="0">
                          <a:solidFill>
                            <a:srgbClr val="FF0000"/>
                          </a:solidFill>
                          <a:effectLst/>
                          <a:latin typeface="Segoe UI" panose="020B0502040204020203" pitchFamily="34" charset="0"/>
                          <a:cs typeface="Segoe UI" panose="020B0502040204020203" pitchFamily="34" charset="0"/>
                        </a:rPr>
                        <a:t>Schedule Cleaning-6 </a:t>
                      </a:r>
                      <a:r>
                        <a:rPr lang="en-US" sz="1400" u="none" strike="noStrike" dirty="0" err="1">
                          <a:solidFill>
                            <a:srgbClr val="FF0000"/>
                          </a:solidFill>
                          <a:effectLst/>
                          <a:latin typeface="Segoe UI" panose="020B0502040204020203" pitchFamily="34" charset="0"/>
                          <a:cs typeface="Segoe UI" panose="020B0502040204020203" pitchFamily="34" charset="0"/>
                        </a:rPr>
                        <a:t>Hrs</a:t>
                      </a:r>
                      <a:r>
                        <a:rPr lang="en-US" sz="1400" u="none" strike="noStrike" dirty="0">
                          <a:solidFill>
                            <a:srgbClr val="FF0000"/>
                          </a:solidFill>
                          <a:effectLst/>
                          <a:latin typeface="Segoe UI" panose="020B0502040204020203" pitchFamily="34" charset="0"/>
                          <a:cs typeface="Segoe UI" panose="020B0502040204020203" pitchFamily="34" charset="0"/>
                        </a:rPr>
                        <a:t> (Tip Reversal)</a:t>
                      </a:r>
                      <a:endParaRPr lang="en-US"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3702"/>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18</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02/04/2026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23/04/2026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22</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85000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1870000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B0F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effectLst/>
                          <a:latin typeface="Segoe UI" panose="020B0502040204020203" pitchFamily="34" charset="0"/>
                          <a:cs typeface="Segoe UI" panose="020B0502040204020203" pitchFamily="34" charset="0"/>
                        </a:rPr>
                        <a:t> </a:t>
                      </a:r>
                      <a:endParaRPr lang="en-IN" sz="1400" b="0"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9477098"/>
                  </a:ext>
                </a:extLst>
              </a:tr>
              <a:tr h="225425">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19</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24/04/2026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30/04/2026</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7</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50000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350000</a:t>
                      </a:r>
                      <a:endParaRPr lang="en-IN" sz="1400" b="0"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2300000</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solidFill>
                            <a:srgbClr val="FF0000"/>
                          </a:solidFill>
                          <a:effectLst/>
                          <a:latin typeface="Segoe UI" panose="020B0502040204020203" pitchFamily="34" charset="0"/>
                          <a:cs typeface="Segoe UI" panose="020B0502040204020203" pitchFamily="34" charset="0"/>
                        </a:rPr>
                        <a:t>18026500</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solidFill>
                            <a:srgbClr val="FF0000"/>
                          </a:solidFill>
                          <a:effectLst/>
                          <a:latin typeface="Segoe UI" panose="020B0502040204020203" pitchFamily="34" charset="0"/>
                          <a:cs typeface="Segoe UI" panose="020B0502040204020203" pitchFamily="34" charset="0"/>
                        </a:rPr>
                        <a:t>End of Season  </a:t>
                      </a:r>
                      <a:r>
                        <a:rPr lang="en-IN" sz="1400" b="1" u="none" strike="noStrike" dirty="0">
                          <a:solidFill>
                            <a:srgbClr val="FF0000"/>
                          </a:solidFill>
                          <a:effectLst/>
                          <a:latin typeface="Segoe UI" panose="020B0502040204020203" pitchFamily="34" charset="0"/>
                          <a:cs typeface="Segoe UI" panose="020B0502040204020203" pitchFamily="34" charset="0"/>
                        </a:rPr>
                        <a:t>( Total Time- 48 Hrs)</a:t>
                      </a:r>
                      <a:endParaRPr lang="en-IN" sz="1400" b="1" i="0" u="none" strike="noStrike" dirty="0">
                        <a:solidFill>
                          <a:srgbClr val="FF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19349"/>
                  </a:ext>
                </a:extLst>
              </a:tr>
              <a:tr h="225425">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fontAlgn="b">
                        <a:buNone/>
                      </a:pP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fontAlgn="b">
                        <a:buNone/>
                      </a:pPr>
                      <a:r>
                        <a:rPr lang="en-US" sz="1400" b="1" i="0" u="none" strike="noStrike" dirty="0">
                          <a:solidFill>
                            <a:srgbClr val="000000"/>
                          </a:solidFill>
                          <a:effectLst/>
                          <a:latin typeface="Segoe UI" panose="020B0502040204020203" pitchFamily="34" charset="0"/>
                          <a:cs typeface="Segoe UI" panose="020B0502040204020203" pitchFamily="34" charset="0"/>
                        </a:rPr>
                        <a:t>Total</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188</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18026500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18026500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effectLst/>
                          <a:latin typeface="Segoe UI" panose="020B0502040204020203" pitchFamily="34" charset="0"/>
                          <a:cs typeface="Segoe UI" panose="020B0502040204020203" pitchFamily="34" charset="0"/>
                        </a:rPr>
                        <a:t>Total Approx Cane Crush.</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8845173"/>
                  </a:ext>
                </a:extLst>
              </a:tr>
              <a:tr h="225425">
                <a:tc>
                  <a:txBody>
                    <a:bodyPr/>
                    <a:lstStyle/>
                    <a:p>
                      <a:pPr marL="36000" algn="ctr" rtl="0" fontAlgn="ctr">
                        <a:buNone/>
                      </a:pPr>
                      <a:r>
                        <a:rPr lang="en-IN" sz="1400"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20/10/2025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29/04/2026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192</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Average </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u="none" strike="noStrike">
                          <a:effectLst/>
                          <a:latin typeface="Segoe UI" panose="020B0502040204020203" pitchFamily="34" charset="0"/>
                          <a:cs typeface="Segoe UI" panose="020B0502040204020203" pitchFamily="34" charset="0"/>
                        </a:rPr>
                        <a:t>93229.17</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ctr" rtl="0" fontAlgn="ctr">
                        <a:buNone/>
                      </a:pPr>
                      <a:r>
                        <a:rPr lang="en-IN" sz="1400" b="1" u="none" strike="noStrike" dirty="0">
                          <a:effectLst/>
                          <a:latin typeface="Segoe UI" panose="020B0502040204020203" pitchFamily="34" charset="0"/>
                          <a:cs typeface="Segoe UI" panose="020B0502040204020203" pitchFamily="34" charset="0"/>
                        </a:rPr>
                        <a:t>17900000</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400" u="none" strike="noStrike" dirty="0">
                          <a:effectLst/>
                          <a:latin typeface="Segoe UI" panose="020B0502040204020203" pitchFamily="34" charset="0"/>
                          <a:cs typeface="Segoe UI" panose="020B0502040204020203" pitchFamily="34" charset="0"/>
                        </a:rPr>
                        <a:t>Target Cane Crush</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7417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355077"/>
                  </a:ext>
                </a:extLst>
              </a:tr>
            </a:tbl>
          </a:graphicData>
        </a:graphic>
      </p:graphicFrame>
    </p:spTree>
    <p:extLst>
      <p:ext uri="{BB962C8B-B14F-4D97-AF65-F5344CB8AC3E}">
        <p14:creationId xmlns:p14="http://schemas.microsoft.com/office/powerpoint/2010/main" val="3394358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4F8D-4A6D-1E11-8F3E-F9AB716D51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F92287-7D1E-7FAB-7DBF-6312B1E609F0}"/>
              </a:ext>
            </a:extLst>
          </p:cNvPr>
          <p:cNvSpPr>
            <a:spLocks noGrp="1"/>
          </p:cNvSpPr>
          <p:nvPr>
            <p:ph type="sldNum" sz="quarter" idx="12"/>
          </p:nvPr>
        </p:nvSpPr>
        <p:spPr>
          <a:prstGeom prst="rect">
            <a:avLst/>
          </a:prstGeom>
        </p:spPr>
        <p:txBody>
          <a:bodyPr/>
          <a:lstStyle/>
          <a:p>
            <a:fld id="{B76B49FA-22BB-44F5-8EFA-E5C56FA3907E}" type="slidenum">
              <a:rPr lang="en-US" smtClean="0"/>
              <a:pPr/>
              <a:t>37</a:t>
            </a:fld>
            <a:endParaRPr lang="en-US" dirty="0"/>
          </a:p>
        </p:txBody>
      </p:sp>
      <p:sp>
        <p:nvSpPr>
          <p:cNvPr id="7" name="Rectangle 5">
            <a:extLst>
              <a:ext uri="{FF2B5EF4-FFF2-40B4-BE49-F238E27FC236}">
                <a16:creationId xmlns:a16="http://schemas.microsoft.com/office/drawing/2014/main" id="{8D8E281B-E908-3197-6194-3713928036BA}"/>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sp>
        <p:nvSpPr>
          <p:cNvPr id="12" name="Title 1">
            <a:extLst>
              <a:ext uri="{FF2B5EF4-FFF2-40B4-BE49-F238E27FC236}">
                <a16:creationId xmlns:a16="http://schemas.microsoft.com/office/drawing/2014/main" id="{EAC726A2-A4D3-3E5C-D157-D3863DA30DCB}"/>
              </a:ext>
            </a:extLst>
          </p:cNvPr>
          <p:cNvSpPr>
            <a:spLocks noGrp="1"/>
          </p:cNvSpPr>
          <p:nvPr>
            <p:ph type="title"/>
          </p:nvPr>
        </p:nvSpPr>
        <p:spPr>
          <a:xfrm>
            <a:off x="2347443" y="298756"/>
            <a:ext cx="7755355" cy="457200"/>
          </a:xfrm>
        </p:spPr>
        <p:txBody>
          <a:bodyPr>
            <a:noAutofit/>
          </a:bodyPr>
          <a:lstStyle/>
          <a:p>
            <a:pPr algn="ctr"/>
            <a:r>
              <a:rPr lang="en-US" sz="2000" dirty="0">
                <a:latin typeface="Segoe UI" panose="020B0502040204020203" pitchFamily="34" charset="0"/>
                <a:cs typeface="Segoe UI" panose="020B0502040204020203" pitchFamily="34" charset="0"/>
              </a:rPr>
              <a:t>MILL-Capex Status 25-26</a:t>
            </a:r>
          </a:p>
        </p:txBody>
      </p:sp>
      <p:graphicFrame>
        <p:nvGraphicFramePr>
          <p:cNvPr id="3" name="Table 2">
            <a:extLst>
              <a:ext uri="{FF2B5EF4-FFF2-40B4-BE49-F238E27FC236}">
                <a16:creationId xmlns:a16="http://schemas.microsoft.com/office/drawing/2014/main" id="{6AA455BF-2554-B71A-C38F-30E7AD78EB18}"/>
              </a:ext>
            </a:extLst>
          </p:cNvPr>
          <p:cNvGraphicFramePr>
            <a:graphicFrameLocks noGrp="1"/>
          </p:cNvGraphicFramePr>
          <p:nvPr/>
        </p:nvGraphicFramePr>
        <p:xfrm>
          <a:off x="491319" y="914400"/>
          <a:ext cx="11502690" cy="5225561"/>
        </p:xfrm>
        <a:graphic>
          <a:graphicData uri="http://schemas.openxmlformats.org/drawingml/2006/table">
            <a:tbl>
              <a:tblPr>
                <a:tableStyleId>{5C22544A-7EE6-4342-B048-85BDC9FD1C3A}</a:tableStyleId>
              </a:tblPr>
              <a:tblGrid>
                <a:gridCol w="443517">
                  <a:extLst>
                    <a:ext uri="{9D8B030D-6E8A-4147-A177-3AD203B41FA5}">
                      <a16:colId xmlns:a16="http://schemas.microsoft.com/office/drawing/2014/main" val="3104646021"/>
                    </a:ext>
                  </a:extLst>
                </a:gridCol>
                <a:gridCol w="1205249">
                  <a:extLst>
                    <a:ext uri="{9D8B030D-6E8A-4147-A177-3AD203B41FA5}">
                      <a16:colId xmlns:a16="http://schemas.microsoft.com/office/drawing/2014/main" val="232389050"/>
                    </a:ext>
                  </a:extLst>
                </a:gridCol>
                <a:gridCol w="2758680">
                  <a:extLst>
                    <a:ext uri="{9D8B030D-6E8A-4147-A177-3AD203B41FA5}">
                      <a16:colId xmlns:a16="http://schemas.microsoft.com/office/drawing/2014/main" val="3125361996"/>
                    </a:ext>
                  </a:extLst>
                </a:gridCol>
                <a:gridCol w="696365">
                  <a:extLst>
                    <a:ext uri="{9D8B030D-6E8A-4147-A177-3AD203B41FA5}">
                      <a16:colId xmlns:a16="http://schemas.microsoft.com/office/drawing/2014/main" val="1583890040"/>
                    </a:ext>
                  </a:extLst>
                </a:gridCol>
                <a:gridCol w="1098116">
                  <a:extLst>
                    <a:ext uri="{9D8B030D-6E8A-4147-A177-3AD203B41FA5}">
                      <a16:colId xmlns:a16="http://schemas.microsoft.com/office/drawing/2014/main" val="2461233241"/>
                    </a:ext>
                  </a:extLst>
                </a:gridCol>
                <a:gridCol w="964198">
                  <a:extLst>
                    <a:ext uri="{9D8B030D-6E8A-4147-A177-3AD203B41FA5}">
                      <a16:colId xmlns:a16="http://schemas.microsoft.com/office/drawing/2014/main" val="1026411067"/>
                    </a:ext>
                  </a:extLst>
                </a:gridCol>
                <a:gridCol w="1138290">
                  <a:extLst>
                    <a:ext uri="{9D8B030D-6E8A-4147-A177-3AD203B41FA5}">
                      <a16:colId xmlns:a16="http://schemas.microsoft.com/office/drawing/2014/main" val="1764891292"/>
                    </a:ext>
                  </a:extLst>
                </a:gridCol>
                <a:gridCol w="924024">
                  <a:extLst>
                    <a:ext uri="{9D8B030D-6E8A-4147-A177-3AD203B41FA5}">
                      <a16:colId xmlns:a16="http://schemas.microsoft.com/office/drawing/2014/main" val="3822741641"/>
                    </a:ext>
                  </a:extLst>
                </a:gridCol>
                <a:gridCol w="1017765">
                  <a:extLst>
                    <a:ext uri="{9D8B030D-6E8A-4147-A177-3AD203B41FA5}">
                      <a16:colId xmlns:a16="http://schemas.microsoft.com/office/drawing/2014/main" val="2826955917"/>
                    </a:ext>
                  </a:extLst>
                </a:gridCol>
                <a:gridCol w="1256486">
                  <a:extLst>
                    <a:ext uri="{9D8B030D-6E8A-4147-A177-3AD203B41FA5}">
                      <a16:colId xmlns:a16="http://schemas.microsoft.com/office/drawing/2014/main" val="4294014279"/>
                    </a:ext>
                  </a:extLst>
                </a:gridCol>
              </a:tblGrid>
              <a:tr h="395537">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Budget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50627">
                <a:tc>
                  <a:txBody>
                    <a:bodyPr/>
                    <a:lstStyle/>
                    <a:p>
                      <a:pPr algn="ctr" fontAlgn="ctr">
                        <a:buNone/>
                      </a:pPr>
                      <a:r>
                        <a:rPr lang="en-IN" sz="1400" b="1" u="none" strike="noStrike" dirty="0">
                          <a:effectLst/>
                        </a:rPr>
                        <a:t>A</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dirty="0">
                          <a:effectLst/>
                        </a:rPr>
                        <a:t>Mills</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No</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Vendor</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Delivery 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6616558"/>
                  </a:ext>
                </a:extLst>
              </a:tr>
              <a:tr h="1459799">
                <a:tc>
                  <a:txBody>
                    <a:bodyPr/>
                    <a:lstStyle/>
                    <a:p>
                      <a:pPr algn="ctr" fontAlgn="ctr">
                        <a:buNone/>
                      </a:pPr>
                      <a:r>
                        <a:rPr lang="en-IN" sz="1400" u="none" strike="noStrike" dirty="0">
                          <a:effectLst/>
                        </a:rPr>
                        <a:t>1</a:t>
                      </a:r>
                      <a:endParaRPr lang="en-IN" sz="1400" b="0"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72000" algn="l" fontAlgn="ctr">
                        <a:buNone/>
                      </a:pPr>
                      <a:r>
                        <a:rPr lang="en-IN" sz="1400" u="none" strike="noStrike" dirty="0">
                          <a:effectLst/>
                        </a:rPr>
                        <a:t>Mill Roller</a:t>
                      </a:r>
                      <a:endParaRPr lang="en-IN" sz="1400" b="0"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72000" algn="l" fontAlgn="ctr">
                        <a:buNone/>
                      </a:pPr>
                      <a:r>
                        <a:rPr lang="en-US" sz="1400" u="none" strike="noStrike" dirty="0">
                          <a:effectLst/>
                        </a:rPr>
                        <a:t>New Mill Roller Shaft for 42" x 84" size Mill Complete with shell.</a:t>
                      </a:r>
                      <a:endParaRPr lang="en-US" sz="1400" b="0"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72000" algn="l" fontAlgn="ctr">
                        <a:buNone/>
                      </a:pPr>
                      <a:r>
                        <a:rPr lang="en-IN" sz="1400" u="none" strike="noStrike" dirty="0">
                          <a:effectLst/>
                        </a:rPr>
                        <a:t>32.90</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72000" algn="l" rtl="0" fontAlgn="ctr">
                        <a:buNone/>
                      </a:pPr>
                      <a:r>
                        <a:rPr lang="en-IN" sz="1400" u="none" strike="noStrike" dirty="0">
                          <a:effectLst/>
                        </a:rPr>
                        <a:t>25001 / 250745,255350/25.07.25</a:t>
                      </a:r>
                      <a:endParaRPr lang="en-IN" sz="1400" b="0"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72000" algn="l" rtl="0" fontAlgn="ctr">
                        <a:buNone/>
                      </a:pPr>
                      <a:r>
                        <a:rPr lang="en-IN" sz="1400" u="none" strike="noStrike" dirty="0">
                          <a:effectLst/>
                        </a:rPr>
                        <a:t>07.04.2025</a:t>
                      </a:r>
                      <a:endParaRPr lang="en-IN" sz="1400" b="0"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72000" algn="l" rtl="0" fontAlgn="ctr">
                        <a:buNone/>
                      </a:pPr>
                      <a:r>
                        <a:rPr lang="pt-BR" sz="1400" u="none" strike="noStrike" dirty="0">
                          <a:effectLst/>
                        </a:rPr>
                        <a:t>M/s Jassal Engrs Ludhiana</a:t>
                      </a:r>
                      <a:endParaRPr lang="pt-BR" sz="1400" b="0"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72000" algn="l" rtl="0" fontAlgn="ctr">
                        <a:buNone/>
                      </a:pPr>
                      <a:r>
                        <a:rPr lang="en-IN" sz="1400" u="none" strike="noStrike" dirty="0">
                          <a:effectLst/>
                        </a:rPr>
                        <a:t>20.07.2025/ 20.08.2025</a:t>
                      </a:r>
                      <a:endParaRPr lang="en-IN" sz="1400" b="0"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72000" algn="l" rtl="0" fontAlgn="ctr">
                        <a:buNone/>
                      </a:pPr>
                      <a:r>
                        <a:rPr lang="en-US" sz="1400" b="1" i="0" u="none" strike="noStrike" dirty="0">
                          <a:solidFill>
                            <a:srgbClr val="FF0000"/>
                          </a:solidFill>
                          <a:effectLst/>
                          <a:latin typeface="Segoe UI" panose="020B0502040204020203" pitchFamily="34" charset="0"/>
                        </a:rPr>
                        <a:t>Drawing </a:t>
                      </a:r>
                      <a:r>
                        <a:rPr lang="en-IN" sz="1400" b="1" i="0" u="none" strike="noStrike" dirty="0">
                          <a:solidFill>
                            <a:srgbClr val="FF0000"/>
                          </a:solidFill>
                          <a:effectLst/>
                          <a:latin typeface="Segoe UI" panose="020B0502040204020203" pitchFamily="34" charset="0"/>
                        </a:rPr>
                        <a:t>sent for machining Work </a:t>
                      </a: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72000" algn="l" rtl="0" fontAlgn="ctr">
                        <a:buNone/>
                      </a:pPr>
                      <a:r>
                        <a:rPr lang="en-IN" sz="1400" b="1" u="none" strike="noStrike" dirty="0">
                          <a:effectLst/>
                        </a:rPr>
                        <a:t>Spare Roller ( expected by end of Nov 25)</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21132111"/>
                  </a:ext>
                </a:extLst>
              </a:tr>
              <a:tr h="1459799">
                <a:tc>
                  <a:txBody>
                    <a:bodyPr/>
                    <a:lstStyle/>
                    <a:p>
                      <a:pPr algn="ctr" fontAlgn="ctr">
                        <a:buNone/>
                      </a:pPr>
                      <a:r>
                        <a:rPr lang="en-IN" sz="1400" b="0" i="0" u="none" strike="noStrike" dirty="0">
                          <a:solidFill>
                            <a:srgbClr val="000000"/>
                          </a:solidFill>
                          <a:effectLst/>
                          <a:latin typeface="Segoe UI" panose="020B0502040204020203"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Cane Unloaders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2000" algn="l" fontAlgn="ctr">
                        <a:buNone/>
                      </a:pPr>
                      <a:r>
                        <a:rPr lang="en-US" sz="1400" b="0" i="0" u="none" strike="noStrike" dirty="0">
                          <a:solidFill>
                            <a:srgbClr val="000000"/>
                          </a:solidFill>
                          <a:effectLst/>
                          <a:latin typeface="Segoe UI" panose="020B0502040204020203" pitchFamily="34" charset="0"/>
                        </a:rPr>
                        <a:t>Conversion of Mechanical Hoist to Hydraulic motion of Cane Unloader 1st &amp; 6th.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24.25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marL="72000" algn="ctr" fontAlgn="ctr">
                        <a:buNone/>
                      </a:pPr>
                      <a:r>
                        <a:rPr lang="en-US" sz="1400" b="1" i="0" u="none" strike="noStrike" dirty="0">
                          <a:solidFill>
                            <a:srgbClr val="FF0000"/>
                          </a:solidFill>
                          <a:effectLst/>
                          <a:latin typeface="Segoe UI" panose="020B0502040204020203" pitchFamily="34" charset="0"/>
                        </a:rPr>
                        <a:t>Deferred for This Year</a:t>
                      </a:r>
                      <a:endParaRPr lang="en-IN" sz="1400" b="1" i="0" u="none" strike="noStrike" dirty="0">
                        <a:solidFill>
                          <a:srgbClr val="FF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2000" algn="l" fontAlgn="ctr">
                        <a:buNone/>
                      </a:pPr>
                      <a:endParaRPr lang="en-IN" sz="1400" b="1" i="0" u="none" strike="noStrike" dirty="0">
                        <a:solidFill>
                          <a:srgbClr val="FF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2000" algn="l" fontAlgn="ctr">
                        <a:buNone/>
                      </a:pPr>
                      <a:endParaRPr lang="en-US" sz="1400" b="0" i="0" u="none" strike="noStrike" dirty="0">
                        <a:solidFill>
                          <a:srgbClr val="FF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673070"/>
                  </a:ext>
                </a:extLst>
              </a:tr>
              <a:tr h="1459799">
                <a:tc>
                  <a:txBody>
                    <a:bodyPr/>
                    <a:lstStyle/>
                    <a:p>
                      <a:pPr algn="ctr" fontAlgn="ctr">
                        <a:buNone/>
                      </a:pPr>
                      <a:r>
                        <a:rPr lang="en-IN" sz="1400" b="0" i="0" u="none" strike="noStrike" dirty="0">
                          <a:solidFill>
                            <a:srgbClr val="000000"/>
                          </a:solidFill>
                          <a:effectLst/>
                          <a:latin typeface="Segoe UI" panose="020B0502040204020203"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Rotary Screen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US" sz="1400" b="0" i="0" u="none" strike="noStrike" dirty="0">
                          <a:solidFill>
                            <a:srgbClr val="000000"/>
                          </a:solidFill>
                          <a:effectLst/>
                          <a:latin typeface="Segoe UI" panose="020B0502040204020203" pitchFamily="34" charset="0"/>
                        </a:rPr>
                        <a:t>Refurbishment of Rotary Screen No 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23.50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250427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05.06.2025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SUVIRON EQUIPMENT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31.07.2025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Received on 29.08.2025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Installed &amp; In Operation.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15301893"/>
                  </a:ext>
                </a:extLst>
              </a:tr>
            </a:tbl>
          </a:graphicData>
        </a:graphic>
      </p:graphicFrame>
    </p:spTree>
    <p:extLst>
      <p:ext uri="{BB962C8B-B14F-4D97-AF65-F5344CB8AC3E}">
        <p14:creationId xmlns:p14="http://schemas.microsoft.com/office/powerpoint/2010/main" val="284901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592C3-6CB7-BF32-4C73-998ADAB6B9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BF76F2-1D7A-7F18-89DA-7E0C432E88A8}"/>
              </a:ext>
            </a:extLst>
          </p:cNvPr>
          <p:cNvSpPr>
            <a:spLocks noGrp="1"/>
          </p:cNvSpPr>
          <p:nvPr>
            <p:ph type="sldNum" sz="quarter" idx="12"/>
          </p:nvPr>
        </p:nvSpPr>
        <p:spPr>
          <a:prstGeom prst="rect">
            <a:avLst/>
          </a:prstGeom>
        </p:spPr>
        <p:txBody>
          <a:bodyPr/>
          <a:lstStyle/>
          <a:p>
            <a:fld id="{B76B49FA-22BB-44F5-8EFA-E5C56FA3907E}" type="slidenum">
              <a:rPr lang="en-US" smtClean="0"/>
              <a:pPr/>
              <a:t>38</a:t>
            </a:fld>
            <a:endParaRPr lang="en-US" dirty="0"/>
          </a:p>
        </p:txBody>
      </p:sp>
      <p:sp>
        <p:nvSpPr>
          <p:cNvPr id="7" name="Rectangle 5">
            <a:extLst>
              <a:ext uri="{FF2B5EF4-FFF2-40B4-BE49-F238E27FC236}">
                <a16:creationId xmlns:a16="http://schemas.microsoft.com/office/drawing/2014/main" id="{8E1A5A97-A10A-D120-BF78-C2B62B786FEF}"/>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sp>
        <p:nvSpPr>
          <p:cNvPr id="12" name="Title 1">
            <a:extLst>
              <a:ext uri="{FF2B5EF4-FFF2-40B4-BE49-F238E27FC236}">
                <a16:creationId xmlns:a16="http://schemas.microsoft.com/office/drawing/2014/main" id="{F574BB44-7B63-082C-ECEA-80199379A706}"/>
              </a:ext>
            </a:extLst>
          </p:cNvPr>
          <p:cNvSpPr>
            <a:spLocks noGrp="1"/>
          </p:cNvSpPr>
          <p:nvPr>
            <p:ph type="title"/>
          </p:nvPr>
        </p:nvSpPr>
        <p:spPr>
          <a:xfrm>
            <a:off x="2347443" y="298756"/>
            <a:ext cx="7755355" cy="457200"/>
          </a:xfrm>
        </p:spPr>
        <p:txBody>
          <a:bodyPr>
            <a:noAutofit/>
          </a:bodyPr>
          <a:lstStyle/>
          <a:p>
            <a:pPr algn="ctr"/>
            <a:r>
              <a:rPr lang="en-US" sz="2000" dirty="0">
                <a:latin typeface="Segoe UI" panose="020B0502040204020203" pitchFamily="34" charset="0"/>
                <a:cs typeface="Segoe UI" panose="020B0502040204020203" pitchFamily="34" charset="0"/>
              </a:rPr>
              <a:t>Boiling House-Capex Status 25-26</a:t>
            </a:r>
          </a:p>
        </p:txBody>
      </p:sp>
      <p:graphicFrame>
        <p:nvGraphicFramePr>
          <p:cNvPr id="4" name="Table 3">
            <a:extLst>
              <a:ext uri="{FF2B5EF4-FFF2-40B4-BE49-F238E27FC236}">
                <a16:creationId xmlns:a16="http://schemas.microsoft.com/office/drawing/2014/main" id="{48113F9C-B6A5-4C33-7B8B-208CB6023AAB}"/>
              </a:ext>
            </a:extLst>
          </p:cNvPr>
          <p:cNvGraphicFramePr>
            <a:graphicFrameLocks noGrp="1"/>
          </p:cNvGraphicFramePr>
          <p:nvPr/>
        </p:nvGraphicFramePr>
        <p:xfrm>
          <a:off x="533400" y="940839"/>
          <a:ext cx="11510290" cy="4923981"/>
        </p:xfrm>
        <a:graphic>
          <a:graphicData uri="http://schemas.openxmlformats.org/drawingml/2006/table">
            <a:tbl>
              <a:tblPr/>
              <a:tblGrid>
                <a:gridCol w="457200">
                  <a:extLst>
                    <a:ext uri="{9D8B030D-6E8A-4147-A177-3AD203B41FA5}">
                      <a16:colId xmlns:a16="http://schemas.microsoft.com/office/drawing/2014/main" val="3429993583"/>
                    </a:ext>
                  </a:extLst>
                </a:gridCol>
                <a:gridCol w="1143000">
                  <a:extLst>
                    <a:ext uri="{9D8B030D-6E8A-4147-A177-3AD203B41FA5}">
                      <a16:colId xmlns:a16="http://schemas.microsoft.com/office/drawing/2014/main" val="1295252622"/>
                    </a:ext>
                  </a:extLst>
                </a:gridCol>
                <a:gridCol w="2536540">
                  <a:extLst>
                    <a:ext uri="{9D8B030D-6E8A-4147-A177-3AD203B41FA5}">
                      <a16:colId xmlns:a16="http://schemas.microsoft.com/office/drawing/2014/main" val="2047034196"/>
                    </a:ext>
                  </a:extLst>
                </a:gridCol>
                <a:gridCol w="521461">
                  <a:extLst>
                    <a:ext uri="{9D8B030D-6E8A-4147-A177-3AD203B41FA5}">
                      <a16:colId xmlns:a16="http://schemas.microsoft.com/office/drawing/2014/main" val="1136258890"/>
                    </a:ext>
                  </a:extLst>
                </a:gridCol>
                <a:gridCol w="756120">
                  <a:extLst>
                    <a:ext uri="{9D8B030D-6E8A-4147-A177-3AD203B41FA5}">
                      <a16:colId xmlns:a16="http://schemas.microsoft.com/office/drawing/2014/main" val="1040756993"/>
                    </a:ext>
                  </a:extLst>
                </a:gridCol>
                <a:gridCol w="816956">
                  <a:extLst>
                    <a:ext uri="{9D8B030D-6E8A-4147-A177-3AD203B41FA5}">
                      <a16:colId xmlns:a16="http://schemas.microsoft.com/office/drawing/2014/main" val="2362731981"/>
                    </a:ext>
                  </a:extLst>
                </a:gridCol>
                <a:gridCol w="1693523">
                  <a:extLst>
                    <a:ext uri="{9D8B030D-6E8A-4147-A177-3AD203B41FA5}">
                      <a16:colId xmlns:a16="http://schemas.microsoft.com/office/drawing/2014/main" val="1893296069"/>
                    </a:ext>
                  </a:extLst>
                </a:gridCol>
                <a:gridCol w="847821">
                  <a:extLst>
                    <a:ext uri="{9D8B030D-6E8A-4147-A177-3AD203B41FA5}">
                      <a16:colId xmlns:a16="http://schemas.microsoft.com/office/drawing/2014/main" val="1104281642"/>
                    </a:ext>
                  </a:extLst>
                </a:gridCol>
                <a:gridCol w="1121141">
                  <a:extLst>
                    <a:ext uri="{9D8B030D-6E8A-4147-A177-3AD203B41FA5}">
                      <a16:colId xmlns:a16="http://schemas.microsoft.com/office/drawing/2014/main" val="3825032523"/>
                    </a:ext>
                  </a:extLst>
                </a:gridCol>
                <a:gridCol w="1616528">
                  <a:extLst>
                    <a:ext uri="{9D8B030D-6E8A-4147-A177-3AD203B41FA5}">
                      <a16:colId xmlns:a16="http://schemas.microsoft.com/office/drawing/2014/main" val="3953849463"/>
                    </a:ext>
                  </a:extLst>
                </a:gridCol>
              </a:tblGrid>
              <a:tr h="430761">
                <a:tc>
                  <a:txBody>
                    <a:bodyPr/>
                    <a:lstStyle/>
                    <a:p>
                      <a:pPr algn="ctr" fontAlgn="ctr">
                        <a:buNone/>
                      </a:pPr>
                      <a:r>
                        <a:rPr lang="en-IN" sz="1200" b="1" i="0" u="none" strike="noStrike" dirty="0">
                          <a:solidFill>
                            <a:schemeClr val="bg1"/>
                          </a:solidFill>
                          <a:effectLst/>
                          <a:latin typeface="Segoe UI" panose="020B0502040204020203" pitchFamily="34" charset="0"/>
                        </a:rPr>
                        <a:t>S.NO</a:t>
                      </a:r>
                    </a:p>
                  </a:txBody>
                  <a:tcPr marL="3858" marR="3858" marT="38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4F"/>
                    </a:solidFill>
                  </a:tcPr>
                </a:tc>
                <a:tc>
                  <a:txBody>
                    <a:bodyPr/>
                    <a:lstStyle/>
                    <a:p>
                      <a:pPr algn="ctr" fontAlgn="ctr">
                        <a:buNone/>
                      </a:pPr>
                      <a:r>
                        <a:rPr lang="en-IN" sz="1200" b="1" i="0" u="none" strike="noStrike" dirty="0">
                          <a:solidFill>
                            <a:schemeClr val="bg1"/>
                          </a:solidFill>
                          <a:effectLst/>
                          <a:latin typeface="Segoe UI" panose="020B0502040204020203" pitchFamily="34" charset="0"/>
                        </a:rPr>
                        <a:t>Project Name</a:t>
                      </a:r>
                    </a:p>
                  </a:txBody>
                  <a:tcPr marL="3858" marR="3858" marT="38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4F"/>
                    </a:solidFill>
                  </a:tcPr>
                </a:tc>
                <a:tc>
                  <a:txBody>
                    <a:bodyPr/>
                    <a:lstStyle/>
                    <a:p>
                      <a:pPr algn="ctr" fontAlgn="ctr">
                        <a:buNone/>
                      </a:pPr>
                      <a:r>
                        <a:rPr lang="en-IN" sz="1200" b="1" i="0" u="none" strike="noStrike" dirty="0">
                          <a:solidFill>
                            <a:schemeClr val="bg1"/>
                          </a:solidFill>
                          <a:effectLst/>
                          <a:latin typeface="Segoe UI" panose="020B0502040204020203" pitchFamily="34" charset="0"/>
                        </a:rPr>
                        <a:t>Objective of Project</a:t>
                      </a:r>
                    </a:p>
                  </a:txBody>
                  <a:tcPr marL="3858" marR="3858" marT="38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4F"/>
                    </a:solidFill>
                  </a:tcPr>
                </a:tc>
                <a:tc>
                  <a:txBody>
                    <a:bodyPr/>
                    <a:lstStyle/>
                    <a:p>
                      <a:pPr algn="ctr" fontAlgn="ctr">
                        <a:buNone/>
                      </a:pPr>
                      <a:r>
                        <a:rPr lang="en-IN" sz="1200" b="1" i="0" u="none" strike="noStrike" dirty="0">
                          <a:solidFill>
                            <a:schemeClr val="bg1"/>
                          </a:solidFill>
                          <a:effectLst/>
                          <a:latin typeface="Segoe UI" panose="020B0502040204020203" pitchFamily="34" charset="0"/>
                        </a:rPr>
                        <a:t>Budget</a:t>
                      </a:r>
                    </a:p>
                  </a:txBody>
                  <a:tcPr marL="3858" marR="3858" marT="38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4F"/>
                    </a:solidFill>
                  </a:tcPr>
                </a:tc>
                <a:tc gridSpan="4">
                  <a:txBody>
                    <a:bodyPr/>
                    <a:lstStyle/>
                    <a:p>
                      <a:pPr algn="ctr" fontAlgn="ctr">
                        <a:buNone/>
                      </a:pPr>
                      <a:r>
                        <a:rPr lang="en-IN" sz="1200" b="1" i="0" u="none" strike="noStrike" dirty="0">
                          <a:solidFill>
                            <a:schemeClr val="bg1"/>
                          </a:solidFill>
                          <a:effectLst/>
                          <a:latin typeface="Segoe UI" panose="020B0502040204020203" pitchFamily="34" charset="0"/>
                        </a:rPr>
                        <a:t>PO</a:t>
                      </a:r>
                    </a:p>
                  </a:txBody>
                  <a:tcPr marL="3858" marR="3858" marT="38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4F"/>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i="0" u="none" strike="noStrike" dirty="0">
                          <a:solidFill>
                            <a:schemeClr val="bg1"/>
                          </a:solidFill>
                          <a:effectLst/>
                          <a:latin typeface="Segoe UI" panose="020B0502040204020203" pitchFamily="34" charset="0"/>
                        </a:rPr>
                        <a:t>Status </a:t>
                      </a:r>
                    </a:p>
                  </a:txBody>
                  <a:tcPr marL="3858" marR="3858" marT="38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4F"/>
                    </a:solidFill>
                  </a:tcPr>
                </a:tc>
                <a:tc>
                  <a:txBody>
                    <a:bodyPr/>
                    <a:lstStyle/>
                    <a:p>
                      <a:pPr algn="ctr" fontAlgn="ctr">
                        <a:buNone/>
                      </a:pPr>
                      <a:r>
                        <a:rPr lang="en-IN" sz="1200" b="1" i="0" u="none" strike="noStrike" dirty="0">
                          <a:solidFill>
                            <a:schemeClr val="bg1"/>
                          </a:solidFill>
                          <a:effectLst/>
                          <a:latin typeface="Segoe UI" panose="020B0502040204020203" pitchFamily="34" charset="0"/>
                        </a:rPr>
                        <a:t>Remarks</a:t>
                      </a:r>
                      <a:br>
                        <a:rPr lang="en-IN" sz="1200" b="1" i="0" u="none" strike="noStrike" dirty="0">
                          <a:solidFill>
                            <a:schemeClr val="bg1"/>
                          </a:solidFill>
                          <a:effectLst/>
                          <a:latin typeface="Segoe UI" panose="020B0502040204020203" pitchFamily="34" charset="0"/>
                        </a:rPr>
                      </a:br>
                      <a:endParaRPr lang="en-IN" sz="1200" b="1" i="0" u="none" strike="noStrike" dirty="0">
                        <a:solidFill>
                          <a:schemeClr val="bg1"/>
                        </a:solidFill>
                        <a:effectLst/>
                        <a:latin typeface="Segoe UI" panose="020B0502040204020203" pitchFamily="34" charset="0"/>
                      </a:endParaRPr>
                    </a:p>
                  </a:txBody>
                  <a:tcPr marL="3858" marR="3858" marT="385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4F"/>
                    </a:solidFill>
                  </a:tcPr>
                </a:tc>
                <a:extLst>
                  <a:ext uri="{0D108BD9-81ED-4DB2-BD59-A6C34878D82A}">
                    <a16:rowId xmlns:a16="http://schemas.microsoft.com/office/drawing/2014/main" val="368642043"/>
                  </a:ext>
                </a:extLst>
              </a:tr>
              <a:tr h="264704">
                <a:tc>
                  <a:txBody>
                    <a:bodyPr/>
                    <a:lstStyle/>
                    <a:p>
                      <a:pPr algn="ctr" fontAlgn="ctr">
                        <a:buNone/>
                      </a:pPr>
                      <a:r>
                        <a:rPr lang="en-IN" sz="1200" b="1" i="0" u="none" strike="noStrike" dirty="0">
                          <a:solidFill>
                            <a:srgbClr val="000000"/>
                          </a:solidFill>
                          <a:effectLst/>
                          <a:latin typeface="Segoe UI" panose="020B0502040204020203" pitchFamily="34" charset="0"/>
                        </a:rPr>
                        <a:t>B</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200" b="1" i="0" u="none" strike="noStrike">
                          <a:solidFill>
                            <a:srgbClr val="000000"/>
                          </a:solidFill>
                          <a:effectLst/>
                          <a:latin typeface="Segoe UI" panose="020B0502040204020203" pitchFamily="34" charset="0"/>
                        </a:rPr>
                        <a:t>Boiling House</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200" b="1" i="0" u="none" strike="noStrike">
                          <a:solidFill>
                            <a:srgbClr val="000000"/>
                          </a:solidFill>
                          <a:effectLst/>
                          <a:latin typeface="Segoe UI" panose="020B0502040204020203" pitchFamily="34" charset="0"/>
                        </a:rPr>
                        <a:t>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rPr>
                        <a:t>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rPr>
                        <a:t>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rPr>
                        <a:t>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rPr>
                        <a:t>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rPr>
                        <a:t>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rPr>
                        <a:t>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rPr>
                        <a:t>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887944"/>
                  </a:ext>
                </a:extLst>
              </a:tr>
              <a:tr h="1717131">
                <a:tc>
                  <a:txBody>
                    <a:bodyPr/>
                    <a:lstStyle/>
                    <a:p>
                      <a:pPr algn="ctr" fontAlgn="ctr">
                        <a:buNone/>
                      </a:pPr>
                      <a:r>
                        <a:rPr lang="en-IN" sz="1200" b="0" i="0" u="none" strike="noStrike" dirty="0">
                          <a:solidFill>
                            <a:srgbClr val="000000"/>
                          </a:solidFill>
                          <a:effectLst/>
                          <a:latin typeface="Segoe UI" panose="020B0502040204020203" pitchFamily="34" charset="0"/>
                        </a:rPr>
                        <a:t>1</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36 ft Clarifier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Worn out shell replacement</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21.25</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it-IT" sz="1200" b="0" i="0" u="none" strike="noStrike" dirty="0">
                          <a:solidFill>
                            <a:srgbClr val="000000"/>
                          </a:solidFill>
                          <a:effectLst/>
                          <a:latin typeface="Segoe UI" panose="020B0502040204020203" pitchFamily="34" charset="0"/>
                        </a:rPr>
                        <a:t>Materail  PO-250597</a:t>
                      </a:r>
                      <a:br>
                        <a:rPr lang="it-IT" sz="1200" b="0" i="0" u="none" strike="noStrike" dirty="0">
                          <a:solidFill>
                            <a:srgbClr val="000000"/>
                          </a:solidFill>
                          <a:effectLst/>
                          <a:latin typeface="Segoe UI" panose="020B0502040204020203" pitchFamily="34" charset="0"/>
                        </a:rPr>
                      </a:br>
                      <a:r>
                        <a:rPr lang="it-IT" sz="1200" b="0" i="0" u="none" strike="noStrike" dirty="0">
                          <a:solidFill>
                            <a:srgbClr val="000000"/>
                          </a:solidFill>
                          <a:effectLst/>
                          <a:latin typeface="Segoe UI" panose="020B0502040204020203" pitchFamily="34" charset="0"/>
                        </a:rPr>
                        <a:t>Service PO No-255205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23.06.2025</a:t>
                      </a:r>
                      <a:br>
                        <a:rPr lang="en-IN" sz="1200" b="0" i="0" u="none" strike="noStrike" dirty="0">
                          <a:solidFill>
                            <a:srgbClr val="000000"/>
                          </a:solidFill>
                          <a:effectLst/>
                          <a:latin typeface="Segoe UI" panose="020B0502040204020203" pitchFamily="34" charset="0"/>
                        </a:rPr>
                      </a:br>
                      <a:br>
                        <a:rPr lang="en-IN" sz="1200" b="0" i="0" u="none" strike="noStrike" dirty="0">
                          <a:solidFill>
                            <a:srgbClr val="000000"/>
                          </a:solidFill>
                          <a:effectLst/>
                          <a:latin typeface="Segoe UI" panose="020B0502040204020203" pitchFamily="34" charset="0"/>
                        </a:rPr>
                      </a:br>
                      <a:r>
                        <a:rPr lang="en-IN" sz="1200" b="0" i="0" u="none" strike="noStrike" dirty="0">
                          <a:solidFill>
                            <a:srgbClr val="000000"/>
                          </a:solidFill>
                          <a:effectLst/>
                          <a:latin typeface="Segoe UI" panose="020B0502040204020203" pitchFamily="34" charset="0"/>
                        </a:rPr>
                        <a:t>28.06.2025</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Prakash Enterprises </a:t>
                      </a:r>
                      <a:r>
                        <a:rPr lang="en-US" sz="1200" b="0" i="0" u="none" strike="noStrike" dirty="0" err="1">
                          <a:solidFill>
                            <a:srgbClr val="000000"/>
                          </a:solidFill>
                          <a:effectLst/>
                          <a:latin typeface="Segoe UI" panose="020B0502040204020203" pitchFamily="34" charset="0"/>
                        </a:rPr>
                        <a:t>Kanur</a:t>
                      </a:r>
                      <a:r>
                        <a:rPr lang="en-US" sz="1200" b="0" i="0" u="none" strike="noStrike" dirty="0">
                          <a:solidFill>
                            <a:srgbClr val="000000"/>
                          </a:solidFill>
                          <a:effectLst/>
                          <a:latin typeface="Segoe UI" panose="020B0502040204020203" pitchFamily="34" charset="0"/>
                        </a:rPr>
                        <a:t> </a:t>
                      </a:r>
                      <a:r>
                        <a:rPr lang="en-US" sz="1200" b="0" i="0" u="none" strike="noStrike" dirty="0" err="1">
                          <a:solidFill>
                            <a:srgbClr val="000000"/>
                          </a:solidFill>
                          <a:effectLst/>
                          <a:latin typeface="Segoe UI" panose="020B0502040204020203" pitchFamily="34" charset="0"/>
                        </a:rPr>
                        <a:t>Cont</a:t>
                      </a:r>
                      <a:r>
                        <a:rPr lang="en-US" sz="1200" b="0" i="0" u="none" strike="noStrike" dirty="0">
                          <a:solidFill>
                            <a:srgbClr val="000000"/>
                          </a:solidFill>
                          <a:effectLst/>
                          <a:latin typeface="Segoe UI" panose="020B0502040204020203" pitchFamily="34" charset="0"/>
                        </a:rPr>
                        <a:t> No-9935558380</a:t>
                      </a:r>
                      <a:br>
                        <a:rPr lang="en-US" sz="1200" b="0" i="0" u="none" strike="noStrike" dirty="0">
                          <a:solidFill>
                            <a:srgbClr val="000000"/>
                          </a:solidFill>
                          <a:effectLst/>
                          <a:latin typeface="Segoe UI" panose="020B0502040204020203" pitchFamily="34" charset="0"/>
                        </a:rPr>
                      </a:br>
                      <a:r>
                        <a:rPr lang="en-US" sz="1200" b="0" i="0" u="none" strike="noStrike" dirty="0">
                          <a:solidFill>
                            <a:srgbClr val="000000"/>
                          </a:solidFill>
                          <a:effectLst/>
                          <a:latin typeface="Segoe UI" panose="020B0502040204020203" pitchFamily="34" charset="0"/>
                        </a:rPr>
                        <a:t>Rajat Engineering  Contact No-</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30.05.2025</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1" i="0" u="none" strike="noStrike" dirty="0">
                          <a:solidFill>
                            <a:srgbClr val="000000"/>
                          </a:solidFill>
                          <a:effectLst/>
                          <a:latin typeface="Segoe UI" panose="020B0502040204020203" pitchFamily="34" charset="0"/>
                        </a:rPr>
                        <a:t>Completed</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1" i="0" u="none" strike="noStrike" dirty="0">
                          <a:solidFill>
                            <a:srgbClr val="FF0000"/>
                          </a:solidFill>
                          <a:effectLst/>
                          <a:latin typeface="Segoe UI" panose="020B0502040204020203" pitchFamily="34" charset="0"/>
                        </a:rPr>
                        <a:t>Delayed in completion due to MS plate received on  23.07.2025</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000937901"/>
                  </a:ext>
                </a:extLst>
              </a:tr>
              <a:tr h="1293267">
                <a:tc>
                  <a:txBody>
                    <a:bodyPr/>
                    <a:lstStyle/>
                    <a:p>
                      <a:pPr algn="ctr" fontAlgn="ctr">
                        <a:buNone/>
                      </a:pPr>
                      <a:r>
                        <a:rPr lang="en-IN" sz="1200" b="0" i="0" u="none" strike="noStrike" dirty="0">
                          <a:solidFill>
                            <a:srgbClr val="000000"/>
                          </a:solidFill>
                          <a:effectLst/>
                          <a:latin typeface="Segoe UI" panose="020B0502040204020203" pitchFamily="34" charset="0"/>
                        </a:rPr>
                        <a:t>2</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 B Vertical Crystallizer  drive in D.S. House</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Existing Damage Drive Replacement</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13.30</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250868</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22.07.2025</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err="1">
                          <a:solidFill>
                            <a:srgbClr val="000000"/>
                          </a:solidFill>
                          <a:effectLst/>
                          <a:latin typeface="Segoe UI" panose="020B0502040204020203" pitchFamily="34" charset="0"/>
                        </a:rPr>
                        <a:t>Kavistu</a:t>
                      </a:r>
                      <a:r>
                        <a:rPr lang="en-IN" sz="1200" b="0" i="0" u="none" strike="noStrike" dirty="0">
                          <a:solidFill>
                            <a:srgbClr val="000000"/>
                          </a:solidFill>
                          <a:effectLst/>
                          <a:latin typeface="Segoe UI" panose="020B0502040204020203" pitchFamily="34" charset="0"/>
                        </a:rPr>
                        <a:t> Transmission Ltd.</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30.08.2025</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1" i="0" u="none" strike="noStrike" dirty="0">
                          <a:solidFill>
                            <a:srgbClr val="000000"/>
                          </a:solidFill>
                          <a:effectLst/>
                          <a:latin typeface="Segoe UI" panose="020B0502040204020203" pitchFamily="34" charset="0"/>
                        </a:rPr>
                        <a:t>Drive Received on 101.10 &amp; fitted at one shell</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 </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944900694"/>
                  </a:ext>
                </a:extLst>
              </a:tr>
              <a:tr h="1218118">
                <a:tc>
                  <a:txBody>
                    <a:bodyPr/>
                    <a:lstStyle/>
                    <a:p>
                      <a:pPr algn="ctr" fontAlgn="ctr">
                        <a:buNone/>
                      </a:pPr>
                      <a:r>
                        <a:rPr lang="en-IN" sz="1200" b="0" i="0" u="none" strike="noStrike" dirty="0">
                          <a:solidFill>
                            <a:srgbClr val="000000"/>
                          </a:solidFill>
                          <a:effectLst/>
                          <a:latin typeface="Segoe UI" panose="020B0502040204020203" pitchFamily="34" charset="0"/>
                        </a:rPr>
                        <a:t>3</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C Vertical Crystallizer  D.S. House</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Worn-out Coil Replacement</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16.15</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0" i="0" u="none" strike="noStrike" dirty="0" err="1">
                          <a:solidFill>
                            <a:srgbClr val="000000"/>
                          </a:solidFill>
                          <a:effectLst/>
                          <a:latin typeface="Segoe UI" panose="020B0502040204020203" pitchFamily="34" charset="0"/>
                        </a:rPr>
                        <a:t>Serive</a:t>
                      </a:r>
                      <a:r>
                        <a:rPr lang="en-US" sz="1200" b="0" i="0" u="none" strike="noStrike" dirty="0">
                          <a:solidFill>
                            <a:srgbClr val="000000"/>
                          </a:solidFill>
                          <a:effectLst/>
                          <a:latin typeface="Segoe UI" panose="020B0502040204020203" pitchFamily="34" charset="0"/>
                        </a:rPr>
                        <a:t> Order No-255206 Bend PO-250800</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28.06.2025 / 16/07/2025</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Sri Ram Contractor  </a:t>
                      </a:r>
                      <a:br>
                        <a:rPr lang="en-IN" sz="1200" b="0" i="0" u="none" strike="noStrike" dirty="0">
                          <a:solidFill>
                            <a:srgbClr val="000000"/>
                          </a:solidFill>
                          <a:effectLst/>
                          <a:latin typeface="Segoe UI" panose="020B0502040204020203" pitchFamily="34" charset="0"/>
                        </a:rPr>
                      </a:br>
                      <a:r>
                        <a:rPr lang="en-IN" sz="1200" b="0" i="0" u="none" strike="noStrike" dirty="0">
                          <a:solidFill>
                            <a:srgbClr val="000000"/>
                          </a:solidFill>
                          <a:effectLst/>
                          <a:latin typeface="Segoe UI" panose="020B0502040204020203" pitchFamily="34" charset="0"/>
                        </a:rPr>
                        <a:t>9793567027</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05.06.2025</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1" i="0" u="none" strike="noStrike" dirty="0">
                          <a:solidFill>
                            <a:srgbClr val="000000"/>
                          </a:solidFill>
                          <a:effectLst/>
                          <a:latin typeface="Segoe UI" panose="020B0502040204020203" pitchFamily="34" charset="0"/>
                        </a:rPr>
                        <a:t>Coil replaced</a:t>
                      </a:r>
                      <a:r>
                        <a:rPr lang="en-US" sz="1200" b="0" i="0" u="none" strike="noStrike" dirty="0">
                          <a:solidFill>
                            <a:srgbClr val="000000"/>
                          </a:solidFill>
                          <a:effectLst/>
                          <a:latin typeface="Segoe UI" panose="020B0502040204020203" pitchFamily="34" charset="0"/>
                        </a:rPr>
                        <a:t>.</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72000" algn="l" fontAlgn="ctr">
                        <a:buNone/>
                      </a:pPr>
                      <a:r>
                        <a:rPr lang="en-US" sz="1200" b="1" i="0" u="none" strike="noStrike" dirty="0">
                          <a:solidFill>
                            <a:srgbClr val="FF0000"/>
                          </a:solidFill>
                          <a:effectLst/>
                          <a:latin typeface="Segoe UI" panose="020B0502040204020203" pitchFamily="34" charset="0"/>
                        </a:rPr>
                        <a:t>Delayed due to Delay receipt of MS Bend</a:t>
                      </a:r>
                    </a:p>
                  </a:txBody>
                  <a:tcPr marL="3858" marR="3858" marT="3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923567974"/>
                  </a:ext>
                </a:extLst>
              </a:tr>
            </a:tbl>
          </a:graphicData>
        </a:graphic>
      </p:graphicFrame>
    </p:spTree>
    <p:extLst>
      <p:ext uri="{BB962C8B-B14F-4D97-AF65-F5344CB8AC3E}">
        <p14:creationId xmlns:p14="http://schemas.microsoft.com/office/powerpoint/2010/main" val="2710029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7F6FE-5B53-FFF1-4787-6EAD27AFFDC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E7AF3-2E94-696F-973A-3578F1406AB5}"/>
              </a:ext>
            </a:extLst>
          </p:cNvPr>
          <p:cNvSpPr>
            <a:spLocks noGrp="1"/>
          </p:cNvSpPr>
          <p:nvPr>
            <p:ph type="sldNum" sz="quarter" idx="12"/>
          </p:nvPr>
        </p:nvSpPr>
        <p:spPr>
          <a:prstGeom prst="rect">
            <a:avLst/>
          </a:prstGeom>
        </p:spPr>
        <p:txBody>
          <a:bodyPr/>
          <a:lstStyle/>
          <a:p>
            <a:fld id="{B76B49FA-22BB-44F5-8EFA-E5C56FA3907E}" type="slidenum">
              <a:rPr lang="en-US" smtClean="0"/>
              <a:pPr/>
              <a:t>39</a:t>
            </a:fld>
            <a:endParaRPr lang="en-US" dirty="0"/>
          </a:p>
        </p:txBody>
      </p:sp>
      <p:sp>
        <p:nvSpPr>
          <p:cNvPr id="7" name="Rectangle 5">
            <a:extLst>
              <a:ext uri="{FF2B5EF4-FFF2-40B4-BE49-F238E27FC236}">
                <a16:creationId xmlns:a16="http://schemas.microsoft.com/office/drawing/2014/main" id="{CE4F2572-E726-1791-FB27-8B45EBEF4DDA}"/>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graphicFrame>
        <p:nvGraphicFramePr>
          <p:cNvPr id="3" name="Table 2">
            <a:extLst>
              <a:ext uri="{FF2B5EF4-FFF2-40B4-BE49-F238E27FC236}">
                <a16:creationId xmlns:a16="http://schemas.microsoft.com/office/drawing/2014/main" id="{EE4B1F40-C231-0AF2-A235-B816007A93D3}"/>
              </a:ext>
            </a:extLst>
          </p:cNvPr>
          <p:cNvGraphicFramePr>
            <a:graphicFrameLocks noGrp="1"/>
          </p:cNvGraphicFramePr>
          <p:nvPr/>
        </p:nvGraphicFramePr>
        <p:xfrm>
          <a:off x="491319" y="914400"/>
          <a:ext cx="11502690" cy="5126770"/>
        </p:xfrm>
        <a:graphic>
          <a:graphicData uri="http://schemas.openxmlformats.org/drawingml/2006/table">
            <a:tbl>
              <a:tblPr>
                <a:tableStyleId>{5C22544A-7EE6-4342-B048-85BDC9FD1C3A}</a:tableStyleId>
              </a:tblPr>
              <a:tblGrid>
                <a:gridCol w="443517">
                  <a:extLst>
                    <a:ext uri="{9D8B030D-6E8A-4147-A177-3AD203B41FA5}">
                      <a16:colId xmlns:a16="http://schemas.microsoft.com/office/drawing/2014/main" val="3104646021"/>
                    </a:ext>
                  </a:extLst>
                </a:gridCol>
                <a:gridCol w="1071385">
                  <a:extLst>
                    <a:ext uri="{9D8B030D-6E8A-4147-A177-3AD203B41FA5}">
                      <a16:colId xmlns:a16="http://schemas.microsoft.com/office/drawing/2014/main" val="232389050"/>
                    </a:ext>
                  </a:extLst>
                </a:gridCol>
                <a:gridCol w="2497540">
                  <a:extLst>
                    <a:ext uri="{9D8B030D-6E8A-4147-A177-3AD203B41FA5}">
                      <a16:colId xmlns:a16="http://schemas.microsoft.com/office/drawing/2014/main" val="3125361996"/>
                    </a:ext>
                  </a:extLst>
                </a:gridCol>
                <a:gridCol w="1091369">
                  <a:extLst>
                    <a:ext uri="{9D8B030D-6E8A-4147-A177-3AD203B41FA5}">
                      <a16:colId xmlns:a16="http://schemas.microsoft.com/office/drawing/2014/main" val="1583890040"/>
                    </a:ext>
                  </a:extLst>
                </a:gridCol>
                <a:gridCol w="1098116">
                  <a:extLst>
                    <a:ext uri="{9D8B030D-6E8A-4147-A177-3AD203B41FA5}">
                      <a16:colId xmlns:a16="http://schemas.microsoft.com/office/drawing/2014/main" val="2461233241"/>
                    </a:ext>
                  </a:extLst>
                </a:gridCol>
                <a:gridCol w="964198">
                  <a:extLst>
                    <a:ext uri="{9D8B030D-6E8A-4147-A177-3AD203B41FA5}">
                      <a16:colId xmlns:a16="http://schemas.microsoft.com/office/drawing/2014/main" val="1026411067"/>
                    </a:ext>
                  </a:extLst>
                </a:gridCol>
                <a:gridCol w="1138290">
                  <a:extLst>
                    <a:ext uri="{9D8B030D-6E8A-4147-A177-3AD203B41FA5}">
                      <a16:colId xmlns:a16="http://schemas.microsoft.com/office/drawing/2014/main" val="1764891292"/>
                    </a:ext>
                  </a:extLst>
                </a:gridCol>
                <a:gridCol w="784994">
                  <a:extLst>
                    <a:ext uri="{9D8B030D-6E8A-4147-A177-3AD203B41FA5}">
                      <a16:colId xmlns:a16="http://schemas.microsoft.com/office/drawing/2014/main" val="3822741641"/>
                    </a:ext>
                  </a:extLst>
                </a:gridCol>
                <a:gridCol w="1156795">
                  <a:extLst>
                    <a:ext uri="{9D8B030D-6E8A-4147-A177-3AD203B41FA5}">
                      <a16:colId xmlns:a16="http://schemas.microsoft.com/office/drawing/2014/main" val="2826955917"/>
                    </a:ext>
                  </a:extLst>
                </a:gridCol>
                <a:gridCol w="1256486">
                  <a:extLst>
                    <a:ext uri="{9D8B030D-6E8A-4147-A177-3AD203B41FA5}">
                      <a16:colId xmlns:a16="http://schemas.microsoft.com/office/drawing/2014/main" val="4294014279"/>
                    </a:ext>
                  </a:extLst>
                </a:gridCol>
              </a:tblGrid>
              <a:tr h="533400">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Budget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84714">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No</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Vendor</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Delivery 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6616558"/>
                  </a:ext>
                </a:extLst>
              </a:tr>
              <a:tr h="1536949">
                <a:tc>
                  <a:txBody>
                    <a:bodyPr/>
                    <a:lstStyle/>
                    <a:p>
                      <a:pPr algn="ctr" fontAlgn="ctr">
                        <a:buNone/>
                      </a:pPr>
                      <a:r>
                        <a:rPr lang="en-IN" sz="1200" b="0" i="0" u="none" strike="noStrike" dirty="0">
                          <a:solidFill>
                            <a:srgbClr val="000000"/>
                          </a:solidFill>
                          <a:effectLst/>
                          <a:latin typeface="Segoe UI" panose="020B0502040204020203"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dirty="0">
                          <a:solidFill>
                            <a:srgbClr val="000000"/>
                          </a:solidFill>
                          <a:effectLst/>
                          <a:latin typeface="Segoe UI" panose="020B0502040204020203" pitchFamily="34" charset="0"/>
                        </a:rPr>
                        <a:t>4 Deck type Sugar grader with two no's 6 deck type I.C. Grader in D.S .house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dirty="0">
                          <a:solidFill>
                            <a:srgbClr val="000000"/>
                          </a:solidFill>
                          <a:effectLst/>
                          <a:latin typeface="Segoe UI" panose="020B0502040204020203" pitchFamily="34" charset="0"/>
                        </a:rPr>
                        <a:t>Aged Grader Replacement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dirty="0">
                          <a:solidFill>
                            <a:srgbClr val="000000"/>
                          </a:solidFill>
                          <a:effectLst/>
                          <a:latin typeface="Segoe UI" panose="020B0502040204020203" pitchFamily="34" charset="0"/>
                        </a:rPr>
                        <a:t>37.75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fontAlgn="ctr">
                        <a:buNone/>
                      </a:pPr>
                      <a:r>
                        <a:rPr lang="en-US" sz="1200" b="1" i="0" u="none" strike="noStrike" dirty="0">
                          <a:solidFill>
                            <a:srgbClr val="FF0000"/>
                          </a:solidFill>
                          <a:effectLst/>
                          <a:latin typeface="Segoe UI" panose="020B0502040204020203" pitchFamily="34" charset="0"/>
                        </a:rPr>
                        <a:t>Hold due to Long Delivery</a:t>
                      </a:r>
                    </a:p>
                    <a:p>
                      <a:pPr algn="ctr" fontAlgn="ctr">
                        <a:buNone/>
                      </a:pPr>
                      <a:endParaRPr lang="en-IN" sz="1200" b="1" i="0" u="none" strike="noStrike" dirty="0">
                        <a:solidFill>
                          <a:srgbClr val="FF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endParaRPr lang="en-US" sz="1200" b="1" i="0" u="none" strike="noStrike" dirty="0">
                        <a:solidFill>
                          <a:srgbClr val="FF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2083686"/>
                  </a:ext>
                </a:extLst>
              </a:tr>
              <a:tr h="1034758">
                <a:tc>
                  <a:txBody>
                    <a:bodyPr/>
                    <a:lstStyle/>
                    <a:p>
                      <a:pPr algn="ctr" fontAlgn="ctr">
                        <a:buNone/>
                      </a:pPr>
                      <a:r>
                        <a:rPr lang="en-IN" sz="1200" b="0" i="0" u="none" strike="noStrike">
                          <a:solidFill>
                            <a:srgbClr val="000000"/>
                          </a:solidFill>
                          <a:effectLst/>
                          <a:latin typeface="Segoe UI" panose="020B0502040204020203"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dirty="0">
                          <a:solidFill>
                            <a:srgbClr val="000000"/>
                          </a:solidFill>
                          <a:effectLst/>
                          <a:latin typeface="Segoe UI" panose="020B0502040204020203" pitchFamily="34" charset="0"/>
                        </a:rPr>
                        <a:t>Spiral chute of JT-2 into roller chute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dirty="0">
                          <a:solidFill>
                            <a:srgbClr val="000000"/>
                          </a:solidFill>
                          <a:effectLst/>
                          <a:latin typeface="Segoe UI" panose="020B0502040204020203" pitchFamily="34" charset="0"/>
                        </a:rPr>
                        <a:t>facing sugar bags torn off problem due to friction, and during cold days to much moister deposit on spiral chute and giving problem to sliding of sugar bags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dirty="0">
                          <a:solidFill>
                            <a:srgbClr val="000000"/>
                          </a:solidFill>
                          <a:effectLst/>
                          <a:latin typeface="Segoe UI" panose="020B0502040204020203" pitchFamily="34" charset="0"/>
                        </a:rPr>
                        <a:t>15.20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fontAlgn="ctr">
                        <a:buNone/>
                      </a:pPr>
                      <a:r>
                        <a:rPr lang="en-US" sz="1200" b="1" i="0" u="none" strike="noStrike" dirty="0">
                          <a:solidFill>
                            <a:srgbClr val="FF0000"/>
                          </a:solidFill>
                          <a:effectLst/>
                          <a:latin typeface="Segoe UI" panose="020B0502040204020203" pitchFamily="34" charset="0"/>
                        </a:rPr>
                        <a:t>Hold as Hot blower provision is being done</a:t>
                      </a:r>
                    </a:p>
                    <a:p>
                      <a:pPr algn="ctr" fontAlgn="ctr">
                        <a:buNone/>
                      </a:pPr>
                      <a:endParaRPr lang="en-IN" sz="1200" b="1" i="0" u="none" strike="noStrike" dirty="0">
                        <a:solidFill>
                          <a:srgbClr val="FF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US" sz="1200" b="1" i="0" u="none" strike="noStrike" dirty="0">
                        <a:solidFill>
                          <a:srgbClr val="FF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673070"/>
                  </a:ext>
                </a:extLst>
              </a:tr>
              <a:tr h="1536949">
                <a:tc>
                  <a:txBody>
                    <a:bodyPr/>
                    <a:lstStyle/>
                    <a:p>
                      <a:pPr algn="ctr" fontAlgn="ctr">
                        <a:buNone/>
                      </a:pPr>
                      <a:r>
                        <a:rPr lang="en-IN" sz="1200" b="0" i="0" u="none" strike="noStrike" dirty="0">
                          <a:solidFill>
                            <a:srgbClr val="000000"/>
                          </a:solidFill>
                          <a:effectLst/>
                          <a:latin typeface="Segoe UI" panose="020B0502040204020203"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200" b="0" i="0" u="none" strike="noStrike" dirty="0">
                          <a:solidFill>
                            <a:srgbClr val="000000"/>
                          </a:solidFill>
                          <a:effectLst/>
                          <a:latin typeface="Segoe UI" panose="020B0502040204020203" pitchFamily="34" charset="0"/>
                        </a:rPr>
                        <a:t> Pan no-7 &amp;11  both discharge valve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IN" sz="1200" b="0" i="0" u="none" strike="noStrike" dirty="0">
                          <a:solidFill>
                            <a:srgbClr val="000000"/>
                          </a:solidFill>
                          <a:effectLst/>
                          <a:latin typeface="Segoe UI" panose="020B0502040204020203" pitchFamily="34" charset="0"/>
                        </a:rPr>
                        <a:t>Installation of pneumatic valve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6.25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250737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09.07.2025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Puri Industries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15.08.2025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US" sz="1200" b="1" i="0" u="none" strike="noStrike" dirty="0">
                          <a:solidFill>
                            <a:srgbClr val="000000"/>
                          </a:solidFill>
                          <a:effectLst/>
                          <a:latin typeface="Segoe UI" panose="020B0502040204020203" pitchFamily="34" charset="0"/>
                        </a:rPr>
                        <a:t>Installed</a:t>
                      </a: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egoe UI" panose="020B0502040204020203" pitchFamily="34" charset="0"/>
                        </a:rPr>
                        <a:t> </a:t>
                      </a:r>
                      <a:r>
                        <a:rPr lang="en-IN" sz="1200" b="1" i="0" u="none" strike="noStrike" dirty="0">
                          <a:solidFill>
                            <a:srgbClr val="000000"/>
                          </a:solidFill>
                          <a:effectLst/>
                          <a:latin typeface="Segoe UI" panose="020B0502040204020203" pitchFamily="34" charset="0"/>
                        </a:rPr>
                        <a:t>Received on 05.09.2025 &amp; Installed</a:t>
                      </a:r>
                    </a:p>
                    <a:p>
                      <a:pPr algn="l" fontAlgn="ctr">
                        <a:buNone/>
                      </a:pPr>
                      <a:endParaRPr lang="en-US" sz="1200" b="0"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15301893"/>
                  </a:ext>
                </a:extLst>
              </a:tr>
            </a:tbl>
          </a:graphicData>
        </a:graphic>
      </p:graphicFrame>
      <p:sp>
        <p:nvSpPr>
          <p:cNvPr id="6" name="Title 1">
            <a:extLst>
              <a:ext uri="{FF2B5EF4-FFF2-40B4-BE49-F238E27FC236}">
                <a16:creationId xmlns:a16="http://schemas.microsoft.com/office/drawing/2014/main" id="{A1A70920-1BA5-372E-730C-518B961038C3}"/>
              </a:ext>
            </a:extLst>
          </p:cNvPr>
          <p:cNvSpPr>
            <a:spLocks noGrp="1"/>
          </p:cNvSpPr>
          <p:nvPr>
            <p:ph type="title"/>
          </p:nvPr>
        </p:nvSpPr>
        <p:spPr>
          <a:xfrm>
            <a:off x="2347443" y="298756"/>
            <a:ext cx="7755355" cy="457200"/>
          </a:xfrm>
        </p:spPr>
        <p:txBody>
          <a:bodyPr>
            <a:noAutofit/>
          </a:bodyPr>
          <a:lstStyle/>
          <a:p>
            <a:pPr algn="ctr"/>
            <a:r>
              <a:rPr lang="en-US" sz="2000" dirty="0">
                <a:latin typeface="Segoe UI" panose="020B0502040204020203" pitchFamily="34" charset="0"/>
                <a:cs typeface="Segoe UI" panose="020B0502040204020203" pitchFamily="34" charset="0"/>
              </a:rPr>
              <a:t>Boiling House-Capex Status 25-26</a:t>
            </a:r>
          </a:p>
        </p:txBody>
      </p:sp>
    </p:spTree>
    <p:extLst>
      <p:ext uri="{BB962C8B-B14F-4D97-AF65-F5344CB8AC3E}">
        <p14:creationId xmlns:p14="http://schemas.microsoft.com/office/powerpoint/2010/main" val="1914529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0C96C46-0797-15A8-B398-64AD25A66D14}"/>
              </a:ext>
            </a:extLst>
          </p:cNvPr>
          <p:cNvSpPr txBox="1"/>
          <p:nvPr/>
        </p:nvSpPr>
        <p:spPr>
          <a:xfrm>
            <a:off x="228601" y="90954"/>
            <a:ext cx="6169742" cy="461665"/>
          </a:xfrm>
          <a:prstGeom prst="rect">
            <a:avLst/>
          </a:prstGeom>
          <a:noFill/>
        </p:spPr>
        <p:txBody>
          <a:bodyPr wrap="square">
            <a:spAutoFit/>
          </a:bodyPr>
          <a:lstStyle/>
          <a:p>
            <a:r>
              <a:rPr lang="en-US" sz="2400" b="1" dirty="0">
                <a:solidFill>
                  <a:srgbClr val="002060"/>
                </a:solidFill>
              </a:rPr>
              <a:t>Production &amp; Sales (Budget vs Actual)</a:t>
            </a:r>
            <a:endParaRPr lang="en-IN" sz="2400" dirty="0"/>
          </a:p>
        </p:txBody>
      </p:sp>
      <p:graphicFrame>
        <p:nvGraphicFramePr>
          <p:cNvPr id="9" name="Table 8">
            <a:extLst>
              <a:ext uri="{FF2B5EF4-FFF2-40B4-BE49-F238E27FC236}">
                <a16:creationId xmlns:a16="http://schemas.microsoft.com/office/drawing/2014/main" id="{7982A96D-8793-8AF5-1CD7-1D07A5633457}"/>
              </a:ext>
            </a:extLst>
          </p:cNvPr>
          <p:cNvGraphicFramePr>
            <a:graphicFrameLocks noGrp="1"/>
          </p:cNvGraphicFramePr>
          <p:nvPr>
            <p:extLst>
              <p:ext uri="{D42A27DB-BD31-4B8C-83A1-F6EECF244321}">
                <p14:modId xmlns:p14="http://schemas.microsoft.com/office/powerpoint/2010/main" val="4026429270"/>
              </p:ext>
            </p:extLst>
          </p:nvPr>
        </p:nvGraphicFramePr>
        <p:xfrm>
          <a:off x="361339" y="3945549"/>
          <a:ext cx="11629100" cy="2797628"/>
        </p:xfrm>
        <a:graphic>
          <a:graphicData uri="http://schemas.openxmlformats.org/drawingml/2006/table">
            <a:tbl>
              <a:tblPr firstRow="1" bandRow="1">
                <a:tableStyleId>{5C22544A-7EE6-4342-B048-85BDC9FD1C3A}</a:tableStyleId>
              </a:tblPr>
              <a:tblGrid>
                <a:gridCol w="1853089">
                  <a:extLst>
                    <a:ext uri="{9D8B030D-6E8A-4147-A177-3AD203B41FA5}">
                      <a16:colId xmlns:a16="http://schemas.microsoft.com/office/drawing/2014/main" val="495767840"/>
                    </a:ext>
                  </a:extLst>
                </a:gridCol>
                <a:gridCol w="1662820">
                  <a:extLst>
                    <a:ext uri="{9D8B030D-6E8A-4147-A177-3AD203B41FA5}">
                      <a16:colId xmlns:a16="http://schemas.microsoft.com/office/drawing/2014/main" val="415532305"/>
                    </a:ext>
                  </a:extLst>
                </a:gridCol>
                <a:gridCol w="1547463">
                  <a:extLst>
                    <a:ext uri="{9D8B030D-6E8A-4147-A177-3AD203B41FA5}">
                      <a16:colId xmlns:a16="http://schemas.microsoft.com/office/drawing/2014/main" val="2499440648"/>
                    </a:ext>
                  </a:extLst>
                </a:gridCol>
                <a:gridCol w="1712928">
                  <a:extLst>
                    <a:ext uri="{9D8B030D-6E8A-4147-A177-3AD203B41FA5}">
                      <a16:colId xmlns:a16="http://schemas.microsoft.com/office/drawing/2014/main" val="3893166795"/>
                    </a:ext>
                  </a:extLst>
                </a:gridCol>
                <a:gridCol w="1551331">
                  <a:extLst>
                    <a:ext uri="{9D8B030D-6E8A-4147-A177-3AD203B41FA5}">
                      <a16:colId xmlns:a16="http://schemas.microsoft.com/office/drawing/2014/main" val="620658925"/>
                    </a:ext>
                  </a:extLst>
                </a:gridCol>
                <a:gridCol w="1742931">
                  <a:extLst>
                    <a:ext uri="{9D8B030D-6E8A-4147-A177-3AD203B41FA5}">
                      <a16:colId xmlns:a16="http://schemas.microsoft.com/office/drawing/2014/main" val="3259912235"/>
                    </a:ext>
                  </a:extLst>
                </a:gridCol>
                <a:gridCol w="1558538">
                  <a:extLst>
                    <a:ext uri="{9D8B030D-6E8A-4147-A177-3AD203B41FA5}">
                      <a16:colId xmlns:a16="http://schemas.microsoft.com/office/drawing/2014/main" val="1422001024"/>
                    </a:ext>
                  </a:extLst>
                </a:gridCol>
              </a:tblGrid>
              <a:tr h="348001">
                <a:tc gridSpan="7">
                  <a:txBody>
                    <a:bodyPr/>
                    <a:lstStyle/>
                    <a:p>
                      <a:pPr algn="ctr"/>
                      <a:r>
                        <a:rPr lang="en-IN" sz="1800" dirty="0">
                          <a:solidFill>
                            <a:srgbClr val="002060"/>
                          </a:solidFill>
                        </a:rPr>
                        <a:t>Sales (F.Y.2025-26) </a:t>
                      </a:r>
                    </a:p>
                  </a:txBody>
                  <a:tcPr anchor="ctr">
                    <a:solidFill>
                      <a:srgbClr val="FFC000"/>
                    </a:solidFill>
                  </a:tcPr>
                </a:tc>
                <a:tc hMerge="1">
                  <a:txBody>
                    <a:bodyPr/>
                    <a:lstStyle/>
                    <a:p>
                      <a:endParaRPr lang="en-IN"/>
                    </a:p>
                  </a:txBody>
                  <a:tcPr/>
                </a:tc>
                <a:tc hMerge="1">
                  <a:txBody>
                    <a:bodyPr/>
                    <a:lstStyle/>
                    <a:p>
                      <a:endParaRPr/>
                    </a:p>
                  </a:txBody>
                  <a:tcPr>
                    <a:solidFill>
                      <a:srgbClr val="FFC000"/>
                    </a:solidFill>
                  </a:tcPr>
                </a:tc>
                <a:tc hMerge="1">
                  <a:txBody>
                    <a:bodyPr/>
                    <a:lstStyle/>
                    <a:p>
                      <a:endParaRPr lang="en-IN" dirty="0"/>
                    </a:p>
                  </a:txBody>
                  <a:tcPr>
                    <a:solidFill>
                      <a:srgbClr val="FFC000"/>
                    </a:solidFill>
                  </a:tcPr>
                </a:tc>
                <a:tc hMerge="1">
                  <a:txBody>
                    <a:bodyPr/>
                    <a:lstStyle/>
                    <a:p>
                      <a:endParaRPr lang="en-IN" dirty="0"/>
                    </a:p>
                  </a:txBody>
                  <a:tcPr>
                    <a:solidFill>
                      <a:srgbClr val="FFC000"/>
                    </a:solidFill>
                  </a:tcPr>
                </a:tc>
                <a:tc hMerge="1">
                  <a:txBody>
                    <a:bodyPr/>
                    <a:lstStyle/>
                    <a:p>
                      <a:pPr algn="ctr"/>
                      <a:endParaRPr lang="en-IN" dirty="0">
                        <a:solidFill>
                          <a:schemeClr val="tx1"/>
                        </a:solidFill>
                      </a:endParaRPr>
                    </a:p>
                  </a:txBody>
                  <a:tcPr>
                    <a:solidFill>
                      <a:srgbClr val="FFC000"/>
                    </a:solidFill>
                  </a:tcPr>
                </a:tc>
                <a:tc hMerge="1">
                  <a:txBody>
                    <a:bodyPr/>
                    <a:lstStyle/>
                    <a:p>
                      <a:pPr algn="ctr"/>
                      <a:endParaRPr lang="en-IN" sz="1400" dirty="0">
                        <a:solidFill>
                          <a:schemeClr val="tx1"/>
                        </a:solidFill>
                      </a:endParaRPr>
                    </a:p>
                  </a:txBody>
                  <a:tcPr>
                    <a:solidFill>
                      <a:srgbClr val="FFC000"/>
                    </a:solidFill>
                  </a:tcPr>
                </a:tc>
                <a:extLst>
                  <a:ext uri="{0D108BD9-81ED-4DB2-BD59-A6C34878D82A}">
                    <a16:rowId xmlns:a16="http://schemas.microsoft.com/office/drawing/2014/main" val="4005779603"/>
                  </a:ext>
                </a:extLst>
              </a:tr>
              <a:tr h="358939">
                <a:tc rowSpan="2">
                  <a:txBody>
                    <a:bodyPr/>
                    <a:lstStyle/>
                    <a:p>
                      <a:r>
                        <a:rPr lang="en-IN" sz="1400" b="1" dirty="0">
                          <a:solidFill>
                            <a:srgbClr val="002060"/>
                          </a:solidFill>
                        </a:rPr>
                        <a:t>Particulars</a:t>
                      </a:r>
                    </a:p>
                  </a:txBody>
                  <a:tcPr anchor="ctr">
                    <a:solidFill>
                      <a:srgbClr val="FFC000"/>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dirty="0">
                          <a:solidFill>
                            <a:srgbClr val="002060"/>
                          </a:solidFill>
                        </a:rPr>
                        <a:t>Current Month (Sep ,25)</a:t>
                      </a:r>
                    </a:p>
                  </a:txBody>
                  <a:tcPr anchor="ctr">
                    <a:solidFill>
                      <a:srgbClr val="FFC000"/>
                    </a:solidFill>
                  </a:tcPr>
                </a:tc>
                <a:tc hMerge="1">
                  <a:txBody>
                    <a:bodyPr/>
                    <a:lstStyle/>
                    <a:p>
                      <a:endParaRPr lang="en-IN" dirty="0"/>
                    </a:p>
                  </a:txBody>
                  <a:tcPr>
                    <a:solidFill>
                      <a:srgbClr val="FFC000"/>
                    </a:solidFill>
                  </a:tcPr>
                </a:tc>
                <a:tc gridSpan="2">
                  <a:txBody>
                    <a:bodyPr/>
                    <a:lstStyle/>
                    <a:p>
                      <a:pPr algn="ctr"/>
                      <a:r>
                        <a:rPr lang="en-IN" sz="1400" b="1" dirty="0">
                          <a:solidFill>
                            <a:srgbClr val="002060"/>
                          </a:solidFill>
                        </a:rPr>
                        <a:t>Last Month (Sep,25)</a:t>
                      </a:r>
                    </a:p>
                  </a:txBody>
                  <a:tcPr anchor="ctr">
                    <a:solidFill>
                      <a:srgbClr val="FFC000"/>
                    </a:solidFill>
                  </a:tcPr>
                </a:tc>
                <a:tc hMerge="1">
                  <a:txBody>
                    <a:bodyPr/>
                    <a:lstStyle/>
                    <a:p>
                      <a:endParaRPr lang="en-IN" dirty="0"/>
                    </a:p>
                  </a:txBody>
                  <a:tcPr>
                    <a:solidFill>
                      <a:srgbClr val="FFC000"/>
                    </a:solidFill>
                  </a:tcPr>
                </a:tc>
                <a:tc gridSpan="2">
                  <a:txBody>
                    <a:bodyPr/>
                    <a:lstStyle/>
                    <a:p>
                      <a:pPr algn="ctr"/>
                      <a:r>
                        <a:rPr lang="en-IN" sz="1400" b="1" dirty="0">
                          <a:solidFill>
                            <a:srgbClr val="002060"/>
                          </a:solidFill>
                        </a:rPr>
                        <a:t>YTD Till Last Month (Up to Sep,25)</a:t>
                      </a:r>
                    </a:p>
                  </a:txBody>
                  <a:tcPr anchor="ctr">
                    <a:solidFill>
                      <a:srgbClr val="FFC000"/>
                    </a:solidFill>
                  </a:tcPr>
                </a:tc>
                <a:tc hMerge="1">
                  <a:txBody>
                    <a:bodyPr/>
                    <a:lstStyle/>
                    <a:p>
                      <a:pPr algn="ctr"/>
                      <a:endParaRPr lang="en-IN" dirty="0"/>
                    </a:p>
                  </a:txBody>
                  <a:tcPr>
                    <a:solidFill>
                      <a:srgbClr val="FFC000"/>
                    </a:solidFill>
                  </a:tcPr>
                </a:tc>
                <a:extLst>
                  <a:ext uri="{0D108BD9-81ED-4DB2-BD59-A6C34878D82A}">
                    <a16:rowId xmlns:a16="http://schemas.microsoft.com/office/drawing/2014/main" val="3972699469"/>
                  </a:ext>
                </a:extLst>
              </a:tr>
              <a:tr h="493001">
                <a:tc vMerge="1">
                  <a:txBody>
                    <a:bodyPr/>
                    <a:lstStyle/>
                    <a:p>
                      <a:endParaRPr lang="en-IN" dirty="0"/>
                    </a:p>
                  </a:txBody>
                  <a:tcP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chemeClr val="tx1"/>
                          </a:solidFill>
                        </a:rPr>
                        <a:t>Actual till 31st Oct, 25</a:t>
                      </a:r>
                    </a:p>
                  </a:txBody>
                  <a:tcPr anchor="ct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rgbClr val="002060"/>
                          </a:solidFill>
                        </a:rPr>
                        <a:t>Actual</a:t>
                      </a:r>
                    </a:p>
                  </a:txBody>
                  <a:tcPr anchor="ct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rgbClr val="002060"/>
                          </a:solidFill>
                        </a:rPr>
                        <a:t>Actual </a:t>
                      </a:r>
                    </a:p>
                  </a:txBody>
                  <a:tcPr anchor="ctr">
                    <a:solidFill>
                      <a:srgbClr val="FFC000"/>
                    </a:solidFill>
                  </a:tcPr>
                </a:tc>
                <a:extLst>
                  <a:ext uri="{0D108BD9-81ED-4DB2-BD59-A6C34878D82A}">
                    <a16:rowId xmlns:a16="http://schemas.microsoft.com/office/drawing/2014/main" val="740052628"/>
                  </a:ext>
                </a:extLst>
              </a:tr>
              <a:tr h="303819">
                <a:tc>
                  <a:txBody>
                    <a:bodyPr/>
                    <a:lstStyle/>
                    <a:p>
                      <a:pPr algn="ctr"/>
                      <a:r>
                        <a:rPr lang="en-IN" sz="1400" b="1" dirty="0">
                          <a:solidFill>
                            <a:srgbClr val="002060"/>
                          </a:solidFill>
                        </a:rPr>
                        <a:t>Sugar (LQ)</a:t>
                      </a:r>
                    </a:p>
                  </a:txBody>
                  <a:tcPr anchor="ctr">
                    <a:solidFill>
                      <a:schemeClr val="bg1">
                        <a:lumMod val="95000"/>
                      </a:schemeClr>
                    </a:solidFill>
                  </a:tcPr>
                </a:tc>
                <a:tc>
                  <a:txBody>
                    <a:bodyPr/>
                    <a:lstStyle/>
                    <a:p>
                      <a:pPr algn="ctr" fontAlgn="b"/>
                      <a:r>
                        <a:rPr lang="en-US" sz="1600" b="0" i="0" u="none" strike="noStrike" dirty="0">
                          <a:solidFill>
                            <a:srgbClr val="000000"/>
                          </a:solidFill>
                          <a:effectLst/>
                          <a:latin typeface="Aptos Narrow"/>
                        </a:rPr>
                        <a:t>1.29</a:t>
                      </a: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1" i="0" u="none" strike="noStrike" dirty="0">
                          <a:solidFill>
                            <a:schemeClr val="tx1"/>
                          </a:solidFill>
                          <a:effectLst/>
                          <a:latin typeface="Aptos Narrow"/>
                        </a:rPr>
                        <a:t>1.22</a:t>
                      </a:r>
                    </a:p>
                  </a:txBody>
                  <a:tcPr marL="6350" marR="6350" marT="6350" marB="0" anchor="b">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1.30</a:t>
                      </a:r>
                    </a:p>
                  </a:txBody>
                  <a:tcPr marL="6350" marR="6350" marT="6350" marB="0" anchor="b">
                    <a:solidFill>
                      <a:schemeClr val="bg1">
                        <a:lumMod val="95000"/>
                      </a:schemeClr>
                    </a:solidFill>
                  </a:tcPr>
                </a:tc>
                <a:tc>
                  <a:txBody>
                    <a:bodyPr/>
                    <a:lstStyle/>
                    <a:p>
                      <a:pPr algn="ctr" fontAlgn="b"/>
                      <a:r>
                        <a:rPr lang="en-IN" sz="1600" b="1" i="0" u="none" strike="noStrike" dirty="0">
                          <a:solidFill>
                            <a:schemeClr val="tx1"/>
                          </a:solidFill>
                          <a:effectLst/>
                          <a:latin typeface="Aptos Narrow"/>
                        </a:rPr>
                        <a:t>1.24</a:t>
                      </a:r>
                    </a:p>
                  </a:txBody>
                  <a:tcPr marL="6350" marR="6350" marT="6350" marB="0" anchor="b">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7.40</a:t>
                      </a:r>
                    </a:p>
                  </a:txBody>
                  <a:tcPr marL="6350" marR="6350" marT="6350" marB="0" anchor="b">
                    <a:solidFill>
                      <a:schemeClr val="bg1">
                        <a:lumMod val="95000"/>
                      </a:schemeClr>
                    </a:solidFill>
                  </a:tcPr>
                </a:tc>
                <a:tc>
                  <a:txBody>
                    <a:bodyPr/>
                    <a:lstStyle/>
                    <a:p>
                      <a:pPr algn="ctr" rtl="0" fontAlgn="b"/>
                      <a:r>
                        <a:rPr lang="en-IN" sz="1600" b="0" i="0" u="none" strike="noStrike" dirty="0">
                          <a:solidFill>
                            <a:srgbClr val="000000"/>
                          </a:solidFill>
                          <a:effectLst/>
                          <a:latin typeface="Aptos Narrow" panose="020B0004020202020204" pitchFamily="34" charset="0"/>
                        </a:rPr>
                        <a:t>7.26</a:t>
                      </a:r>
                    </a:p>
                  </a:txBody>
                  <a:tcPr marL="6350" marR="6350" marT="6350" marB="0" anchor="b">
                    <a:solidFill>
                      <a:schemeClr val="bg1">
                        <a:lumMod val="95000"/>
                      </a:schemeClr>
                    </a:solidFill>
                  </a:tcPr>
                </a:tc>
                <a:extLst>
                  <a:ext uri="{0D108BD9-81ED-4DB2-BD59-A6C34878D82A}">
                    <a16:rowId xmlns:a16="http://schemas.microsoft.com/office/drawing/2014/main" val="3637398949"/>
                  </a:ext>
                </a:extLst>
              </a:tr>
              <a:tr h="290001">
                <a:tc>
                  <a:txBody>
                    <a:bodyPr/>
                    <a:lstStyle/>
                    <a:p>
                      <a:pPr algn="ctr"/>
                      <a:r>
                        <a:rPr lang="en-IN" sz="1400" b="1" dirty="0">
                          <a:solidFill>
                            <a:srgbClr val="002060"/>
                          </a:solidFill>
                        </a:rPr>
                        <a:t>Power (LU) </a:t>
                      </a:r>
                    </a:p>
                  </a:txBody>
                  <a:tcPr anchor="ctr">
                    <a:solidFill>
                      <a:schemeClr val="bg1">
                        <a:lumMod val="95000"/>
                      </a:schemeClr>
                    </a:solidFill>
                  </a:tcPr>
                </a:tc>
                <a:tc>
                  <a:txBody>
                    <a:bodyPr/>
                    <a:lstStyle/>
                    <a:p>
                      <a:pPr algn="ctr" fontAlgn="b"/>
                      <a:r>
                        <a:rPr lang="en-US" sz="1600" b="0" i="0" u="none" strike="noStrike" dirty="0">
                          <a:solidFill>
                            <a:schemeClr val="tx1"/>
                          </a:solidFill>
                          <a:effectLst/>
                          <a:latin typeface="Aptos Narrow"/>
                        </a:rPr>
                        <a:t>43.61</a:t>
                      </a:r>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33.09</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chemeClr val="tx1"/>
                          </a:solidFill>
                          <a:effectLst/>
                          <a:latin typeface="Aptos Narrow"/>
                        </a:rPr>
                        <a:t>0.66</a:t>
                      </a: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2.93</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chemeClr val="tx1"/>
                          </a:solidFill>
                          <a:effectLst/>
                          <a:latin typeface="Aptos Narrow"/>
                        </a:rPr>
                        <a:t>12.96</a:t>
                      </a:r>
                    </a:p>
                  </a:txBody>
                  <a:tcPr marL="6350" marR="6350" marT="6350" marB="0" anchor="b">
                    <a:solidFill>
                      <a:schemeClr val="bg1">
                        <a:lumMod val="95000"/>
                      </a:schemeClr>
                    </a:solidFill>
                  </a:tcPr>
                </a:tc>
                <a:tc>
                  <a:txBody>
                    <a:bodyPr/>
                    <a:lstStyle/>
                    <a:p>
                      <a:pPr algn="ctr" rtl="0" fontAlgn="b"/>
                      <a:r>
                        <a:rPr lang="en-IN" sz="1600" b="0" i="0" u="none" strike="noStrike" dirty="0">
                          <a:solidFill>
                            <a:srgbClr val="000000"/>
                          </a:solidFill>
                          <a:effectLst/>
                          <a:latin typeface="Aptos Narrow" panose="020B0004020202020204" pitchFamily="34" charset="0"/>
                        </a:rPr>
                        <a:t>18.99</a:t>
                      </a:r>
                    </a:p>
                  </a:txBody>
                  <a:tcPr marL="6350" marR="6350" marT="6350" marB="0" anchor="b">
                    <a:solidFill>
                      <a:schemeClr val="bg1">
                        <a:lumMod val="95000"/>
                      </a:schemeClr>
                    </a:solidFill>
                  </a:tcPr>
                </a:tc>
                <a:extLst>
                  <a:ext uri="{0D108BD9-81ED-4DB2-BD59-A6C34878D82A}">
                    <a16:rowId xmlns:a16="http://schemas.microsoft.com/office/drawing/2014/main" val="1821792617"/>
                  </a:ext>
                </a:extLst>
              </a:tr>
              <a:tr h="290001">
                <a:tc>
                  <a:txBody>
                    <a:bodyPr/>
                    <a:lstStyle/>
                    <a:p>
                      <a:pPr algn="ctr"/>
                      <a:r>
                        <a:rPr lang="en-IN" sz="1400" b="1" dirty="0">
                          <a:solidFill>
                            <a:srgbClr val="002060"/>
                          </a:solidFill>
                        </a:rPr>
                        <a:t>Ethanol (LL)</a:t>
                      </a:r>
                    </a:p>
                  </a:txBody>
                  <a:tcPr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a:rPr>
                        <a:t>13.20</a:t>
                      </a: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22.78</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chemeClr val="tx1"/>
                          </a:solidFill>
                          <a:effectLst/>
                          <a:latin typeface="Aptos Narrow"/>
                        </a:rPr>
                        <a:t>22.11</a:t>
                      </a: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2</a:t>
                      </a:r>
                      <a:r>
                        <a:rPr lang="en-IN" sz="1600" b="1" i="0" u="none" strike="noStrike" dirty="0">
                          <a:solidFill>
                            <a:schemeClr val="tx1"/>
                          </a:solidFill>
                          <a:effectLst/>
                          <a:latin typeface="Aptos Narrow"/>
                        </a:rPr>
                        <a:t>0.81</a:t>
                      </a:r>
                    </a:p>
                  </a:txBody>
                  <a:tcPr marL="6350" marR="6350" marT="6350" marB="0" anchor="b">
                    <a:solidFill>
                      <a:schemeClr val="bg1">
                        <a:lumMod val="95000"/>
                      </a:schemeClr>
                    </a:solidFill>
                  </a:tcPr>
                </a:tc>
                <a:tc>
                  <a:txBody>
                    <a:bodyPr/>
                    <a:lstStyle/>
                    <a:p>
                      <a:pPr algn="ctr" fontAlgn="b"/>
                      <a:r>
                        <a:rPr lang="en-IN" sz="1600" b="0" i="0" u="none" strike="noStrike" dirty="0">
                          <a:solidFill>
                            <a:schemeClr val="tx1"/>
                          </a:solidFill>
                          <a:effectLst/>
                          <a:latin typeface="Aptos Narrow"/>
                        </a:rPr>
                        <a:t>192.51</a:t>
                      </a:r>
                    </a:p>
                  </a:txBody>
                  <a:tcPr marL="6350" marR="6350" marT="6350" marB="0" anchor="b">
                    <a:solidFill>
                      <a:schemeClr val="bg1">
                        <a:lumMod val="95000"/>
                      </a:schemeClr>
                    </a:solidFill>
                  </a:tcPr>
                </a:tc>
                <a:tc>
                  <a:txBody>
                    <a:bodyPr/>
                    <a:lstStyle/>
                    <a:p>
                      <a:pPr algn="ctr" rtl="0" fontAlgn="b"/>
                      <a:r>
                        <a:rPr lang="en-IN" sz="1600" b="0" i="0" u="none" strike="noStrike" dirty="0">
                          <a:solidFill>
                            <a:srgbClr val="000000"/>
                          </a:solidFill>
                          <a:effectLst/>
                          <a:latin typeface="Aptos Narrow" panose="020B0004020202020204" pitchFamily="34" charset="0"/>
                        </a:rPr>
                        <a:t>174.62</a:t>
                      </a:r>
                    </a:p>
                  </a:txBody>
                  <a:tcPr marL="6350" marR="6350" marT="6350" marB="0" anchor="b">
                    <a:solidFill>
                      <a:schemeClr val="bg1">
                        <a:lumMod val="95000"/>
                      </a:schemeClr>
                    </a:solidFill>
                  </a:tcPr>
                </a:tc>
                <a:extLst>
                  <a:ext uri="{0D108BD9-81ED-4DB2-BD59-A6C34878D82A}">
                    <a16:rowId xmlns:a16="http://schemas.microsoft.com/office/drawing/2014/main" val="2519919135"/>
                  </a:ext>
                </a:extLst>
              </a:tr>
              <a:tr h="290001">
                <a:tc>
                  <a:txBody>
                    <a:bodyPr/>
                    <a:lstStyle/>
                    <a:p>
                      <a:pPr algn="ctr"/>
                      <a:endParaRPr lang="en-IN" sz="1400" b="1" dirty="0">
                        <a:solidFill>
                          <a:srgbClr val="002060"/>
                        </a:solidFill>
                      </a:endParaRPr>
                    </a:p>
                  </a:txBody>
                  <a:tcPr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dirty="0">
                          <a:solidFill>
                            <a:srgbClr val="000000"/>
                          </a:solidFill>
                          <a:effectLst/>
                          <a:latin typeface="Aptos Narrow"/>
                        </a:rPr>
                        <a:t> Oct.25</a:t>
                      </a:r>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rtl="0" fontAlgn="b"/>
                      <a:r>
                        <a:rPr lang="en-US" sz="1600" b="0" i="0" u="none" strike="noStrike" dirty="0">
                          <a:solidFill>
                            <a:srgbClr val="000000"/>
                          </a:solidFill>
                          <a:effectLst/>
                          <a:latin typeface="Aptos Narrow" panose="020B0004020202020204" pitchFamily="34" charset="0"/>
                        </a:rPr>
                        <a:t>22.78</a:t>
                      </a:r>
                      <a:endParaRPr lang="en-IN" sz="1600" b="0" i="0" u="none" strike="noStrike" dirty="0">
                        <a:solidFill>
                          <a:srgbClr val="000000"/>
                        </a:solidFill>
                        <a:effectLst/>
                        <a:latin typeface="Aptos Narrow" panose="020B0004020202020204" pitchFamily="34" charset="0"/>
                      </a:endParaRPr>
                    </a:p>
                  </a:txBody>
                  <a:tcPr marL="6350" marR="6350" marT="6350" marB="0" anchor="b">
                    <a:solidFill>
                      <a:schemeClr val="bg1">
                        <a:lumMod val="95000"/>
                      </a:schemeClr>
                    </a:solidFill>
                  </a:tcPr>
                </a:tc>
                <a:extLst>
                  <a:ext uri="{0D108BD9-81ED-4DB2-BD59-A6C34878D82A}">
                    <a16:rowId xmlns:a16="http://schemas.microsoft.com/office/drawing/2014/main" val="2305404097"/>
                  </a:ext>
                </a:extLst>
              </a:tr>
              <a:tr h="335569">
                <a:tc>
                  <a:txBody>
                    <a:bodyPr/>
                    <a:lstStyle/>
                    <a:p>
                      <a:pPr algn="ctr"/>
                      <a:endParaRPr lang="en-IN" sz="1400" b="1" dirty="0">
                        <a:solidFill>
                          <a:srgbClr val="002060"/>
                        </a:solidFill>
                      </a:endParaRPr>
                    </a:p>
                  </a:txBody>
                  <a:tcPr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Aptos Narrow"/>
                        </a:rPr>
                        <a:t>Et.Sale</a:t>
                      </a:r>
                      <a:r>
                        <a:rPr lang="en-US" sz="1600" b="0" i="0" u="none" strike="noStrike" dirty="0">
                          <a:solidFill>
                            <a:srgbClr val="000000"/>
                          </a:solidFill>
                          <a:effectLst/>
                          <a:latin typeface="Aptos Narrow"/>
                        </a:rPr>
                        <a:t> Up to Oct.25</a:t>
                      </a:r>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rtl="0" fontAlgn="b"/>
                      <a:r>
                        <a:rPr lang="en-US" sz="1600" b="0" i="0" u="none" strike="noStrike" dirty="0">
                          <a:solidFill>
                            <a:srgbClr val="000000"/>
                          </a:solidFill>
                          <a:effectLst/>
                          <a:latin typeface="Aptos Narrow" panose="020B0004020202020204" pitchFamily="34" charset="0"/>
                        </a:rPr>
                        <a:t>197.40</a:t>
                      </a:r>
                      <a:endParaRPr lang="en-IN" sz="1600" b="0" i="0" u="none" strike="noStrike" dirty="0">
                        <a:solidFill>
                          <a:srgbClr val="000000"/>
                        </a:solidFill>
                        <a:effectLst/>
                        <a:latin typeface="Aptos Narrow" panose="020B0004020202020204" pitchFamily="34" charset="0"/>
                      </a:endParaRPr>
                    </a:p>
                  </a:txBody>
                  <a:tcPr marL="6350" marR="6350" marT="6350" marB="0" anchor="b">
                    <a:solidFill>
                      <a:schemeClr val="bg1">
                        <a:lumMod val="95000"/>
                      </a:schemeClr>
                    </a:solidFill>
                  </a:tcPr>
                </a:tc>
                <a:extLst>
                  <a:ext uri="{0D108BD9-81ED-4DB2-BD59-A6C34878D82A}">
                    <a16:rowId xmlns:a16="http://schemas.microsoft.com/office/drawing/2014/main" val="1311907897"/>
                  </a:ext>
                </a:extLst>
              </a:tr>
            </a:tbl>
          </a:graphicData>
        </a:graphic>
      </p:graphicFrame>
      <p:graphicFrame>
        <p:nvGraphicFramePr>
          <p:cNvPr id="2" name="Table 1">
            <a:extLst>
              <a:ext uri="{FF2B5EF4-FFF2-40B4-BE49-F238E27FC236}">
                <a16:creationId xmlns:a16="http://schemas.microsoft.com/office/drawing/2014/main" id="{40F20C98-7C8B-2A74-CE12-1C886307850B}"/>
              </a:ext>
            </a:extLst>
          </p:cNvPr>
          <p:cNvGraphicFramePr>
            <a:graphicFrameLocks noGrp="1"/>
          </p:cNvGraphicFramePr>
          <p:nvPr>
            <p:extLst>
              <p:ext uri="{D42A27DB-BD31-4B8C-83A1-F6EECF244321}">
                <p14:modId xmlns:p14="http://schemas.microsoft.com/office/powerpoint/2010/main" val="1090261102"/>
              </p:ext>
            </p:extLst>
          </p:nvPr>
        </p:nvGraphicFramePr>
        <p:xfrm>
          <a:off x="346590" y="580156"/>
          <a:ext cx="11643849" cy="3352056"/>
        </p:xfrm>
        <a:graphic>
          <a:graphicData uri="http://schemas.openxmlformats.org/drawingml/2006/table">
            <a:tbl>
              <a:tblPr firstRow="1" bandRow="1">
                <a:tableStyleId>{5C22544A-7EE6-4342-B048-85BDC9FD1C3A}</a:tableStyleId>
              </a:tblPr>
              <a:tblGrid>
                <a:gridCol w="1882085">
                  <a:extLst>
                    <a:ext uri="{9D8B030D-6E8A-4147-A177-3AD203B41FA5}">
                      <a16:colId xmlns:a16="http://schemas.microsoft.com/office/drawing/2014/main" val="495767840"/>
                    </a:ext>
                  </a:extLst>
                </a:gridCol>
                <a:gridCol w="1606659">
                  <a:extLst>
                    <a:ext uri="{9D8B030D-6E8A-4147-A177-3AD203B41FA5}">
                      <a16:colId xmlns:a16="http://schemas.microsoft.com/office/drawing/2014/main" val="415532305"/>
                    </a:ext>
                  </a:extLst>
                </a:gridCol>
                <a:gridCol w="1698468">
                  <a:extLst>
                    <a:ext uri="{9D8B030D-6E8A-4147-A177-3AD203B41FA5}">
                      <a16:colId xmlns:a16="http://schemas.microsoft.com/office/drawing/2014/main" val="2499440648"/>
                    </a:ext>
                  </a:extLst>
                </a:gridCol>
                <a:gridCol w="1618135">
                  <a:extLst>
                    <a:ext uri="{9D8B030D-6E8A-4147-A177-3AD203B41FA5}">
                      <a16:colId xmlns:a16="http://schemas.microsoft.com/office/drawing/2014/main" val="3893166795"/>
                    </a:ext>
                  </a:extLst>
                </a:gridCol>
                <a:gridCol w="1549277">
                  <a:extLst>
                    <a:ext uri="{9D8B030D-6E8A-4147-A177-3AD203B41FA5}">
                      <a16:colId xmlns:a16="http://schemas.microsoft.com/office/drawing/2014/main" val="620658925"/>
                    </a:ext>
                  </a:extLst>
                </a:gridCol>
                <a:gridCol w="1744373">
                  <a:extLst>
                    <a:ext uri="{9D8B030D-6E8A-4147-A177-3AD203B41FA5}">
                      <a16:colId xmlns:a16="http://schemas.microsoft.com/office/drawing/2014/main" val="3259912235"/>
                    </a:ext>
                  </a:extLst>
                </a:gridCol>
                <a:gridCol w="1544852">
                  <a:extLst>
                    <a:ext uri="{9D8B030D-6E8A-4147-A177-3AD203B41FA5}">
                      <a16:colId xmlns:a16="http://schemas.microsoft.com/office/drawing/2014/main" val="1422001024"/>
                    </a:ext>
                  </a:extLst>
                </a:gridCol>
              </a:tblGrid>
              <a:tr h="462191">
                <a:tc gridSpan="7">
                  <a:txBody>
                    <a:bodyPr/>
                    <a:lstStyle/>
                    <a:p>
                      <a:pPr algn="ctr"/>
                      <a:r>
                        <a:rPr lang="en-IN" sz="1800" dirty="0">
                          <a:solidFill>
                            <a:srgbClr val="002060"/>
                          </a:solidFill>
                        </a:rPr>
                        <a:t>Production (F.Y. 2025-26)</a:t>
                      </a:r>
                    </a:p>
                  </a:txBody>
                  <a:tcPr>
                    <a:solidFill>
                      <a:srgbClr val="FFC000"/>
                    </a:solidFill>
                  </a:tcPr>
                </a:tc>
                <a:tc hMerge="1">
                  <a:txBody>
                    <a:bodyPr/>
                    <a:lstStyle/>
                    <a:p>
                      <a:endParaRPr lang="en-IN"/>
                    </a:p>
                  </a:txBody>
                  <a:tcPr/>
                </a:tc>
                <a:tc hMerge="1">
                  <a:txBody>
                    <a:bodyPr/>
                    <a:lstStyle/>
                    <a:p>
                      <a:endParaRPr/>
                    </a:p>
                  </a:txBody>
                  <a:tcPr>
                    <a:solidFill>
                      <a:srgbClr val="FFC000"/>
                    </a:solidFill>
                  </a:tcPr>
                </a:tc>
                <a:tc hMerge="1">
                  <a:txBody>
                    <a:bodyPr/>
                    <a:lstStyle/>
                    <a:p>
                      <a:endParaRPr lang="en-IN" dirty="0"/>
                    </a:p>
                  </a:txBody>
                  <a:tcPr>
                    <a:solidFill>
                      <a:srgbClr val="FFC000"/>
                    </a:solidFill>
                  </a:tcPr>
                </a:tc>
                <a:tc hMerge="1">
                  <a:txBody>
                    <a:bodyPr/>
                    <a:lstStyle/>
                    <a:p>
                      <a:endParaRPr lang="en-IN" dirty="0"/>
                    </a:p>
                  </a:txBody>
                  <a:tcPr>
                    <a:solidFill>
                      <a:srgbClr val="FFC000"/>
                    </a:solidFill>
                  </a:tcPr>
                </a:tc>
                <a:tc hMerge="1">
                  <a:txBody>
                    <a:bodyPr/>
                    <a:lstStyle/>
                    <a:p>
                      <a:pPr algn="ctr"/>
                      <a:endParaRPr lang="en-IN" dirty="0">
                        <a:solidFill>
                          <a:schemeClr val="tx1"/>
                        </a:solidFill>
                      </a:endParaRPr>
                    </a:p>
                  </a:txBody>
                  <a:tcPr>
                    <a:solidFill>
                      <a:srgbClr val="FFC000"/>
                    </a:solidFill>
                  </a:tcPr>
                </a:tc>
                <a:tc hMerge="1">
                  <a:txBody>
                    <a:bodyPr/>
                    <a:lstStyle/>
                    <a:p>
                      <a:pPr algn="ctr"/>
                      <a:endParaRPr lang="en-IN" sz="1400" dirty="0">
                        <a:solidFill>
                          <a:schemeClr val="tx1"/>
                        </a:solidFill>
                      </a:endParaRPr>
                    </a:p>
                  </a:txBody>
                  <a:tcPr>
                    <a:solidFill>
                      <a:srgbClr val="FFC000"/>
                    </a:solidFill>
                  </a:tcPr>
                </a:tc>
                <a:extLst>
                  <a:ext uri="{0D108BD9-81ED-4DB2-BD59-A6C34878D82A}">
                    <a16:rowId xmlns:a16="http://schemas.microsoft.com/office/drawing/2014/main" val="4005779603"/>
                  </a:ext>
                </a:extLst>
              </a:tr>
              <a:tr h="533288">
                <a:tc rowSpan="2">
                  <a:txBody>
                    <a:bodyPr/>
                    <a:lstStyle/>
                    <a:p>
                      <a:pPr algn="ctr"/>
                      <a:r>
                        <a:rPr lang="en-IN" sz="1400" b="1" dirty="0">
                          <a:solidFill>
                            <a:srgbClr val="002060"/>
                          </a:solidFill>
                        </a:rPr>
                        <a:t>Particulars</a:t>
                      </a:r>
                    </a:p>
                  </a:txBody>
                  <a:tcPr anchor="ctr">
                    <a:solidFill>
                      <a:srgbClr val="FFC000"/>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dirty="0">
                          <a:solidFill>
                            <a:srgbClr val="002060"/>
                          </a:solidFill>
                        </a:rPr>
                        <a:t>Current Month (Oct,25)</a:t>
                      </a:r>
                    </a:p>
                  </a:txBody>
                  <a:tcPr anchor="ctr">
                    <a:solidFill>
                      <a:srgbClr val="FFC000"/>
                    </a:solidFill>
                  </a:tcPr>
                </a:tc>
                <a:tc hMerge="1">
                  <a:txBody>
                    <a:bodyPr/>
                    <a:lstStyle/>
                    <a:p>
                      <a:endParaRPr lang="en-IN" dirty="0"/>
                    </a:p>
                  </a:txBody>
                  <a:tcPr>
                    <a:solidFill>
                      <a:srgbClr val="FFC000"/>
                    </a:solidFill>
                  </a:tcPr>
                </a:tc>
                <a:tc gridSpan="2">
                  <a:txBody>
                    <a:bodyPr/>
                    <a:lstStyle/>
                    <a:p>
                      <a:pPr algn="ctr"/>
                      <a:r>
                        <a:rPr lang="en-IN" sz="1400" b="1" dirty="0">
                          <a:solidFill>
                            <a:srgbClr val="002060"/>
                          </a:solidFill>
                        </a:rPr>
                        <a:t>Last Month (Sep,25)</a:t>
                      </a:r>
                    </a:p>
                  </a:txBody>
                  <a:tcPr anchor="ctr">
                    <a:solidFill>
                      <a:srgbClr val="FFC000"/>
                    </a:solidFill>
                  </a:tcPr>
                </a:tc>
                <a:tc hMerge="1">
                  <a:txBody>
                    <a:bodyPr/>
                    <a:lstStyle/>
                    <a:p>
                      <a:endParaRPr lang="en-IN" dirty="0"/>
                    </a:p>
                  </a:txBody>
                  <a:tcPr>
                    <a:solidFill>
                      <a:srgbClr val="FFC000"/>
                    </a:solidFill>
                  </a:tcPr>
                </a:tc>
                <a:tc gridSpan="2">
                  <a:txBody>
                    <a:bodyPr/>
                    <a:lstStyle/>
                    <a:p>
                      <a:pPr algn="ctr"/>
                      <a:r>
                        <a:rPr lang="en-IN" sz="1400" b="1" dirty="0">
                          <a:solidFill>
                            <a:srgbClr val="002060"/>
                          </a:solidFill>
                        </a:rPr>
                        <a:t>YTD Till Last Month (Up to Sep,25)</a:t>
                      </a:r>
                    </a:p>
                  </a:txBody>
                  <a:tcPr anchor="ctr">
                    <a:solidFill>
                      <a:srgbClr val="FFC000"/>
                    </a:solidFill>
                  </a:tcPr>
                </a:tc>
                <a:tc hMerge="1">
                  <a:txBody>
                    <a:bodyPr/>
                    <a:lstStyle/>
                    <a:p>
                      <a:pPr algn="ctr"/>
                      <a:endParaRPr lang="en-IN" dirty="0"/>
                    </a:p>
                  </a:txBody>
                  <a:tcPr>
                    <a:solidFill>
                      <a:srgbClr val="FFC000"/>
                    </a:solidFill>
                  </a:tcPr>
                </a:tc>
                <a:extLst>
                  <a:ext uri="{0D108BD9-81ED-4DB2-BD59-A6C34878D82A}">
                    <a16:rowId xmlns:a16="http://schemas.microsoft.com/office/drawing/2014/main" val="3972699469"/>
                  </a:ext>
                </a:extLst>
              </a:tr>
              <a:tr h="533288">
                <a:tc vMerge="1">
                  <a:txBody>
                    <a:bodyPr/>
                    <a:lstStyle/>
                    <a:p>
                      <a:endParaRPr lang="en-IN" dirty="0"/>
                    </a:p>
                  </a:txBody>
                  <a:tcP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chemeClr val="tx1"/>
                          </a:solidFill>
                        </a:rPr>
                        <a:t>Actual-till  31st Oct, 25</a:t>
                      </a:r>
                    </a:p>
                  </a:txBody>
                  <a:tcPr anchor="ct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rgbClr val="002060"/>
                          </a:solidFill>
                        </a:rPr>
                        <a:t>Actual</a:t>
                      </a:r>
                    </a:p>
                  </a:txBody>
                  <a:tcPr anchor="ctr">
                    <a:solidFill>
                      <a:srgbClr val="FFC000"/>
                    </a:solidFill>
                  </a:tcPr>
                </a:tc>
                <a:tc>
                  <a:txBody>
                    <a:bodyPr/>
                    <a:lstStyle/>
                    <a:p>
                      <a:pPr algn="ctr"/>
                      <a:r>
                        <a:rPr lang="en-IN" sz="1400" b="1" dirty="0">
                          <a:solidFill>
                            <a:srgbClr val="002060"/>
                          </a:solidFill>
                        </a:rPr>
                        <a:t>Budgeted</a:t>
                      </a:r>
                    </a:p>
                  </a:txBody>
                  <a:tcPr anchor="ctr">
                    <a:solidFill>
                      <a:srgbClr val="FFC000"/>
                    </a:solidFill>
                  </a:tcPr>
                </a:tc>
                <a:tc>
                  <a:txBody>
                    <a:bodyPr/>
                    <a:lstStyle/>
                    <a:p>
                      <a:pPr algn="ctr"/>
                      <a:r>
                        <a:rPr lang="en-IN" sz="1400" b="1" dirty="0">
                          <a:solidFill>
                            <a:srgbClr val="002060"/>
                          </a:solidFill>
                        </a:rPr>
                        <a:t>Actual </a:t>
                      </a:r>
                    </a:p>
                  </a:txBody>
                  <a:tcPr anchor="ctr">
                    <a:solidFill>
                      <a:srgbClr val="FFC000"/>
                    </a:solidFill>
                  </a:tcPr>
                </a:tc>
                <a:extLst>
                  <a:ext uri="{0D108BD9-81ED-4DB2-BD59-A6C34878D82A}">
                    <a16:rowId xmlns:a16="http://schemas.microsoft.com/office/drawing/2014/main" val="740052628"/>
                  </a:ext>
                </a:extLst>
              </a:tr>
              <a:tr h="378791">
                <a:tc>
                  <a:txBody>
                    <a:bodyPr/>
                    <a:lstStyle/>
                    <a:p>
                      <a:pPr algn="ctr"/>
                      <a:r>
                        <a:rPr lang="en-IN" sz="1400" b="1" dirty="0">
                          <a:solidFill>
                            <a:srgbClr val="002060"/>
                          </a:solidFill>
                        </a:rPr>
                        <a:t>Sugar (LQ)</a:t>
                      </a:r>
                    </a:p>
                  </a:txBody>
                  <a:tcPr anchor="ctr">
                    <a:solidFill>
                      <a:schemeClr val="bg1">
                        <a:lumMod val="95000"/>
                      </a:schemeClr>
                    </a:solidFill>
                  </a:tcPr>
                </a:tc>
                <a:tc>
                  <a:txBody>
                    <a:bodyPr/>
                    <a:lstStyle/>
                    <a:p>
                      <a:pPr algn="ctr" fontAlgn="b"/>
                      <a:r>
                        <a:rPr lang="en-US" sz="1600" b="0" i="0" u="none" strike="noStrike" dirty="0">
                          <a:solidFill>
                            <a:srgbClr val="000000"/>
                          </a:solidFill>
                          <a:effectLst/>
                          <a:latin typeface="Aptos Narrow"/>
                        </a:rPr>
                        <a:t>0</a:t>
                      </a:r>
                      <a:r>
                        <a:rPr lang="en-IN" sz="1600" b="0" i="0" u="none" strike="noStrike" dirty="0">
                          <a:solidFill>
                            <a:srgbClr val="000000"/>
                          </a:solidFill>
                          <a:effectLst/>
                          <a:latin typeface="Aptos Narrow"/>
                        </a:rPr>
                        <a:t>.33</a:t>
                      </a:r>
                    </a:p>
                  </a:txBody>
                  <a:tcPr marL="6350" marR="6350" marT="6350" marB="0" anchor="b">
                    <a:solidFill>
                      <a:schemeClr val="bg1">
                        <a:lumMod val="95000"/>
                      </a:schemeClr>
                    </a:solidFill>
                  </a:tcPr>
                </a:tc>
                <a:tc>
                  <a:txBody>
                    <a:bodyPr/>
                    <a:lstStyle/>
                    <a:p>
                      <a:pPr algn="ctr" fontAlgn="b"/>
                      <a:r>
                        <a:rPr lang="en-IN" sz="1600" b="0" i="0" u="none" strike="noStrike" dirty="0">
                          <a:solidFill>
                            <a:schemeClr val="tx1"/>
                          </a:solidFill>
                          <a:effectLst/>
                          <a:latin typeface="Aptos Narrow"/>
                        </a:rPr>
                        <a:t>0.12</a:t>
                      </a:r>
                    </a:p>
                  </a:txBody>
                  <a:tcPr marL="6350" marR="6350" marT="6350" marB="0" anchor="b">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a:t>
                      </a:r>
                    </a:p>
                  </a:txBody>
                  <a:tcPr marL="6350" marR="6350" marT="6350" marB="0" anchor="b">
                    <a:solidFill>
                      <a:schemeClr val="bg1">
                        <a:lumMod val="95000"/>
                      </a:schemeClr>
                    </a:solidFill>
                  </a:tcPr>
                </a:tc>
                <a:tc>
                  <a:txBody>
                    <a:bodyPr/>
                    <a:lstStyle/>
                    <a:p>
                      <a:pPr algn="ctr" rtl="0" fontAlgn="b"/>
                      <a:r>
                        <a:rPr lang="en-IN" sz="1600" b="0" i="0" u="none" strike="noStrike" dirty="0">
                          <a:solidFill>
                            <a:srgbClr val="000000"/>
                          </a:solidFill>
                          <a:effectLst/>
                          <a:latin typeface="Aptos Narrow" panose="020B0004020202020204" pitchFamily="34" charset="0"/>
                        </a:rPr>
                        <a:t>-</a:t>
                      </a:r>
                    </a:p>
                  </a:txBody>
                  <a:tcPr marL="6350" marR="6350" marT="6350" marB="0" anchor="b">
                    <a:solidFill>
                      <a:schemeClr val="bg1">
                        <a:lumMod val="95000"/>
                      </a:schemeClr>
                    </a:solidFill>
                  </a:tcPr>
                </a:tc>
                <a:tc>
                  <a:txBody>
                    <a:bodyPr/>
                    <a:lstStyle/>
                    <a:p>
                      <a:pPr marL="0" algn="ctr" defTabSz="914400" rtl="0" eaLnBrk="1" fontAlgn="b" latinLnBrk="0" hangingPunct="1"/>
                      <a:r>
                        <a:rPr lang="en-IN" sz="1600" b="0" i="0" u="none" strike="noStrike" kern="1200" dirty="0">
                          <a:solidFill>
                            <a:srgbClr val="000000"/>
                          </a:solidFill>
                          <a:effectLst/>
                          <a:latin typeface="Aptos Narrow" panose="020B0004020202020204" pitchFamily="34" charset="0"/>
                          <a:ea typeface="+mn-ea"/>
                          <a:cs typeface="+mn-cs"/>
                        </a:rPr>
                        <a:t>-</a:t>
                      </a:r>
                    </a:p>
                  </a:txBody>
                  <a:tcPr marL="6350" marR="6350" marT="6350" marB="0" anchor="b">
                    <a:solidFill>
                      <a:schemeClr val="bg1">
                        <a:lumMod val="95000"/>
                      </a:schemeClr>
                    </a:solidFill>
                  </a:tcPr>
                </a:tc>
                <a:tc>
                  <a:txBody>
                    <a:bodyPr/>
                    <a:lstStyle/>
                    <a:p>
                      <a:pPr marL="0" algn="ctr" defTabSz="914400" rtl="0" eaLnBrk="1" fontAlgn="b" latinLnBrk="0" hangingPunct="1"/>
                      <a:r>
                        <a:rPr lang="en-IN" sz="1600" b="0" i="0" u="none" strike="noStrike" kern="1200" dirty="0">
                          <a:solidFill>
                            <a:srgbClr val="000000"/>
                          </a:solidFill>
                          <a:effectLst/>
                          <a:latin typeface="Aptos Narrow" panose="020B0004020202020204" pitchFamily="34" charset="0"/>
                          <a:ea typeface="+mn-ea"/>
                          <a:cs typeface="+mn-cs"/>
                        </a:rPr>
                        <a:t>-</a:t>
                      </a:r>
                    </a:p>
                  </a:txBody>
                  <a:tcPr marL="6350" marR="6350" marT="6350" marB="0" anchor="b">
                    <a:solidFill>
                      <a:schemeClr val="bg1">
                        <a:lumMod val="95000"/>
                      </a:schemeClr>
                    </a:solidFill>
                  </a:tcPr>
                </a:tc>
                <a:extLst>
                  <a:ext uri="{0D108BD9-81ED-4DB2-BD59-A6C34878D82A}">
                    <a16:rowId xmlns:a16="http://schemas.microsoft.com/office/drawing/2014/main" val="3637398949"/>
                  </a:ext>
                </a:extLst>
              </a:tr>
              <a:tr h="359545">
                <a:tc>
                  <a:txBody>
                    <a:bodyPr/>
                    <a:lstStyle/>
                    <a:p>
                      <a:pPr algn="ctr"/>
                      <a:r>
                        <a:rPr lang="en-IN" sz="1400" b="1" dirty="0">
                          <a:solidFill>
                            <a:srgbClr val="002060"/>
                          </a:solidFill>
                        </a:rPr>
                        <a:t>Power (LU)</a:t>
                      </a:r>
                    </a:p>
                  </a:txBody>
                  <a:tcPr anchor="ctr">
                    <a:solidFill>
                      <a:schemeClr val="bg1">
                        <a:lumMod val="95000"/>
                      </a:schemeClr>
                    </a:solidFill>
                  </a:tcPr>
                </a:tc>
                <a:tc>
                  <a:txBody>
                    <a:bodyPr/>
                    <a:lstStyle/>
                    <a:p>
                      <a:pPr algn="ctr" fontAlgn="b"/>
                      <a:r>
                        <a:rPr lang="en-US" sz="1600" b="0" i="0" u="none" strike="noStrike" dirty="0">
                          <a:solidFill>
                            <a:schemeClr val="tx1"/>
                          </a:solidFill>
                          <a:effectLst/>
                          <a:latin typeface="Aptos Narrow"/>
                        </a:rPr>
                        <a:t>67.20</a:t>
                      </a:r>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55.38</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dirty="0">
                          <a:solidFill>
                            <a:schemeClr val="tx1"/>
                          </a:solidFill>
                          <a:effectLst/>
                          <a:latin typeface="Aptos Narrow"/>
                        </a:rPr>
                        <a:t>14.59</a:t>
                      </a:r>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20.75</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chemeClr val="tx1"/>
                          </a:solidFill>
                          <a:effectLst/>
                          <a:latin typeface="Aptos Narrow"/>
                        </a:rPr>
                        <a:t>138.74</a:t>
                      </a:r>
                    </a:p>
                  </a:txBody>
                  <a:tcPr marL="6350" marR="6350" marT="6350" marB="0" anchor="b">
                    <a:solidFill>
                      <a:schemeClr val="bg1">
                        <a:lumMod val="95000"/>
                      </a:schemeClr>
                    </a:solidFill>
                  </a:tcPr>
                </a:tc>
                <a:tc>
                  <a:txBody>
                    <a:bodyPr/>
                    <a:lstStyle/>
                    <a:p>
                      <a:pPr algn="ctr" rtl="0" fontAlgn="b"/>
                      <a:r>
                        <a:rPr lang="en-IN" sz="1600" b="0" i="0" u="none" strike="noStrike" dirty="0">
                          <a:solidFill>
                            <a:srgbClr val="000000"/>
                          </a:solidFill>
                          <a:effectLst/>
                          <a:latin typeface="Aptos Narrow" panose="020B0004020202020204" pitchFamily="34" charset="0"/>
                        </a:rPr>
                        <a:t>127.64</a:t>
                      </a:r>
                    </a:p>
                  </a:txBody>
                  <a:tcPr marL="6350" marR="6350" marT="6350" marB="0" anchor="b">
                    <a:solidFill>
                      <a:schemeClr val="bg1">
                        <a:lumMod val="95000"/>
                      </a:schemeClr>
                    </a:solidFill>
                  </a:tcPr>
                </a:tc>
                <a:extLst>
                  <a:ext uri="{0D108BD9-81ED-4DB2-BD59-A6C34878D82A}">
                    <a16:rowId xmlns:a16="http://schemas.microsoft.com/office/drawing/2014/main" val="1821792617"/>
                  </a:ext>
                </a:extLst>
              </a:tr>
              <a:tr h="359545">
                <a:tc>
                  <a:txBody>
                    <a:bodyPr/>
                    <a:lstStyle/>
                    <a:p>
                      <a:pPr algn="ctr"/>
                      <a:r>
                        <a:rPr lang="en-IN" sz="1400" b="1" dirty="0">
                          <a:solidFill>
                            <a:srgbClr val="002060"/>
                          </a:solidFill>
                        </a:rPr>
                        <a:t>Ethanol (LL)</a:t>
                      </a:r>
                    </a:p>
                  </a:txBody>
                  <a:tcPr anchor="ctr">
                    <a:solidFill>
                      <a:schemeClr val="bg1">
                        <a:lumMod val="95000"/>
                      </a:schemeClr>
                    </a:solidFill>
                  </a:tcPr>
                </a:tc>
                <a:tc>
                  <a:txBody>
                    <a:bodyPr/>
                    <a:lstStyle/>
                    <a:p>
                      <a:pPr algn="ctr" fontAlgn="b"/>
                      <a:r>
                        <a:rPr lang="en-US" sz="1600" b="0" i="0" u="none" strike="noStrike" dirty="0">
                          <a:solidFill>
                            <a:srgbClr val="000000"/>
                          </a:solidFill>
                          <a:effectLst/>
                          <a:latin typeface="Aptos Narrow"/>
                        </a:rPr>
                        <a:t>13.20</a:t>
                      </a: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dirty="0">
                          <a:solidFill>
                            <a:schemeClr val="tx1"/>
                          </a:solidFill>
                          <a:effectLst/>
                          <a:latin typeface="Aptos Narrow"/>
                        </a:rPr>
                        <a:t>9.60</a:t>
                      </a:r>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22.11</a:t>
                      </a:r>
                    </a:p>
                  </a:txBody>
                  <a:tcPr marL="6350" marR="6350" marT="6350" marB="0" anchor="b">
                    <a:solidFill>
                      <a:schemeClr val="bg1">
                        <a:lumMod val="95000"/>
                      </a:schemeClr>
                    </a:solidFill>
                  </a:tcPr>
                </a:tc>
                <a:tc>
                  <a:txBody>
                    <a:bodyPr/>
                    <a:lstStyle/>
                    <a:p>
                      <a:pPr algn="ctr" fontAlgn="b"/>
                      <a:r>
                        <a:rPr lang="en-IN" sz="1600" b="1" i="0" u="none" strike="noStrike" dirty="0">
                          <a:solidFill>
                            <a:schemeClr val="tx1"/>
                          </a:solidFill>
                          <a:effectLst/>
                          <a:latin typeface="Aptos Narrow"/>
                        </a:rPr>
                        <a:t>27.75</a:t>
                      </a:r>
                    </a:p>
                  </a:txBody>
                  <a:tcPr marL="6350" marR="6350" marT="6350" marB="0" anchor="b">
                    <a:solidFill>
                      <a:schemeClr val="bg1">
                        <a:lumMod val="95000"/>
                      </a:schemeClr>
                    </a:solidFill>
                  </a:tcPr>
                </a:tc>
                <a:tc>
                  <a:txBody>
                    <a:bodyPr/>
                    <a:lstStyle/>
                    <a:p>
                      <a:pPr algn="ctr" fontAlgn="b"/>
                      <a:r>
                        <a:rPr lang="en-IN" sz="1600" b="0" i="0" u="none" strike="noStrike" dirty="0">
                          <a:solidFill>
                            <a:srgbClr val="000000"/>
                          </a:solidFill>
                          <a:effectLst/>
                          <a:latin typeface="Aptos Narrow"/>
                        </a:rPr>
                        <a:t>192.51</a:t>
                      </a:r>
                    </a:p>
                  </a:txBody>
                  <a:tcPr marL="6350" marR="6350" marT="6350" marB="0" anchor="b">
                    <a:solidFill>
                      <a:schemeClr val="bg1">
                        <a:lumMod val="95000"/>
                      </a:schemeClr>
                    </a:solidFill>
                  </a:tcPr>
                </a:tc>
                <a:tc>
                  <a:txBody>
                    <a:bodyPr/>
                    <a:lstStyle/>
                    <a:p>
                      <a:pPr algn="ctr" rtl="0" fontAlgn="b"/>
                      <a:r>
                        <a:rPr lang="en-IN" sz="1600" b="1" i="0" u="none" strike="noStrike" dirty="0">
                          <a:solidFill>
                            <a:srgbClr val="000000"/>
                          </a:solidFill>
                          <a:effectLst/>
                          <a:latin typeface="Aptos Narrow" panose="020B0004020202020204" pitchFamily="34" charset="0"/>
                        </a:rPr>
                        <a:t>187.03</a:t>
                      </a:r>
                    </a:p>
                  </a:txBody>
                  <a:tcPr marL="6350" marR="6350" marT="6350" marB="0" anchor="b">
                    <a:solidFill>
                      <a:schemeClr val="bg1">
                        <a:lumMod val="95000"/>
                      </a:schemeClr>
                    </a:solidFill>
                  </a:tcPr>
                </a:tc>
                <a:extLst>
                  <a:ext uri="{0D108BD9-81ED-4DB2-BD59-A6C34878D82A}">
                    <a16:rowId xmlns:a16="http://schemas.microsoft.com/office/drawing/2014/main" val="1634569298"/>
                  </a:ext>
                </a:extLst>
              </a:tr>
              <a:tr h="362704">
                <a:tc>
                  <a:txBody>
                    <a:bodyPr/>
                    <a:lstStyle/>
                    <a:p>
                      <a:pPr algn="ctr"/>
                      <a:endParaRPr lang="en-IN" sz="1400" b="1" dirty="0">
                        <a:solidFill>
                          <a:srgbClr val="002060"/>
                        </a:solidFill>
                      </a:endParaRPr>
                    </a:p>
                  </a:txBody>
                  <a:tcPr anchor="ctr">
                    <a:solidFill>
                      <a:schemeClr val="bg1">
                        <a:lumMod val="95000"/>
                      </a:schemeClr>
                    </a:solidFill>
                  </a:tcPr>
                </a:tc>
                <a:tc>
                  <a:txBody>
                    <a:bodyPr/>
                    <a:lstStyle/>
                    <a:p>
                      <a:pPr algn="ctr" fontAlgn="b"/>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dirty="0">
                          <a:solidFill>
                            <a:srgbClr val="000000"/>
                          </a:solidFill>
                          <a:effectLst/>
                          <a:latin typeface="Aptos Narrow"/>
                        </a:rPr>
                        <a:t>Oct.25</a:t>
                      </a:r>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rtl="0" fontAlgn="b"/>
                      <a:r>
                        <a:rPr lang="en-US" sz="1600" b="1" i="0" u="none" strike="noStrike" dirty="0">
                          <a:solidFill>
                            <a:srgbClr val="000000"/>
                          </a:solidFill>
                          <a:effectLst/>
                          <a:latin typeface="Aptos Narrow" panose="020B0004020202020204" pitchFamily="34" charset="0"/>
                        </a:rPr>
                        <a:t>9.60</a:t>
                      </a:r>
                      <a:endParaRPr lang="en-IN" sz="1600" b="1" i="0" u="none" strike="noStrike" dirty="0">
                        <a:solidFill>
                          <a:srgbClr val="000000"/>
                        </a:solidFill>
                        <a:effectLst/>
                        <a:latin typeface="Aptos Narrow" panose="020B0004020202020204" pitchFamily="34" charset="0"/>
                      </a:endParaRPr>
                    </a:p>
                  </a:txBody>
                  <a:tcPr marL="6350" marR="6350" marT="6350" marB="0" anchor="b">
                    <a:solidFill>
                      <a:schemeClr val="bg1">
                        <a:lumMod val="95000"/>
                      </a:schemeClr>
                    </a:solidFill>
                  </a:tcPr>
                </a:tc>
                <a:extLst>
                  <a:ext uri="{0D108BD9-81ED-4DB2-BD59-A6C34878D82A}">
                    <a16:rowId xmlns:a16="http://schemas.microsoft.com/office/drawing/2014/main" val="2519919135"/>
                  </a:ext>
                </a:extLst>
              </a:tr>
              <a:tr h="362704">
                <a:tc>
                  <a:txBody>
                    <a:bodyPr/>
                    <a:lstStyle/>
                    <a:p>
                      <a:pPr algn="ctr"/>
                      <a:endParaRPr lang="en-IN" sz="1400" b="1" dirty="0">
                        <a:solidFill>
                          <a:srgbClr val="002060"/>
                        </a:solidFill>
                      </a:endParaRPr>
                    </a:p>
                  </a:txBody>
                  <a:tcPr anchor="ctr">
                    <a:solidFill>
                      <a:schemeClr val="bg1">
                        <a:lumMod val="95000"/>
                      </a:schemeClr>
                    </a:solidFill>
                  </a:tcPr>
                </a:tc>
                <a:tc>
                  <a:txBody>
                    <a:bodyPr/>
                    <a:lstStyle/>
                    <a:p>
                      <a:pPr algn="ctr" fontAlgn="b"/>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0" i="0" u="none" strike="noStrike" dirty="0">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endParaRPr lang="en-IN" sz="1600" b="1"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Aptos Narrow"/>
                        </a:rPr>
                        <a:t>Et.Total</a:t>
                      </a:r>
                      <a:r>
                        <a:rPr lang="en-US" sz="1600" b="0" i="0" u="none" strike="noStrike" dirty="0">
                          <a:solidFill>
                            <a:srgbClr val="000000"/>
                          </a:solidFill>
                          <a:effectLst/>
                          <a:latin typeface="Aptos Narrow"/>
                        </a:rPr>
                        <a:t> Up to Oct.25</a:t>
                      </a:r>
                      <a:endParaRPr lang="en-IN" sz="1600" b="0" i="0" u="none" strike="noStrike" dirty="0">
                        <a:solidFill>
                          <a:schemeClr val="tx1"/>
                        </a:solidFill>
                        <a:effectLst/>
                        <a:latin typeface="Aptos Narrow"/>
                      </a:endParaRPr>
                    </a:p>
                  </a:txBody>
                  <a:tcPr marL="6350" marR="6350" marT="6350" marB="0" anchor="b">
                    <a:solidFill>
                      <a:schemeClr val="bg1">
                        <a:lumMod val="95000"/>
                      </a:schemeClr>
                    </a:solidFill>
                  </a:tcPr>
                </a:tc>
                <a:tc>
                  <a:txBody>
                    <a:bodyPr/>
                    <a:lstStyle/>
                    <a:p>
                      <a:pPr algn="ctr" rtl="0" fontAlgn="b"/>
                      <a:r>
                        <a:rPr lang="en-US" sz="1600" b="1" i="0" u="none" strike="noStrike" dirty="0">
                          <a:solidFill>
                            <a:srgbClr val="000000"/>
                          </a:solidFill>
                          <a:effectLst/>
                          <a:latin typeface="Aptos Narrow" panose="020B0004020202020204" pitchFamily="34" charset="0"/>
                        </a:rPr>
                        <a:t>196.63</a:t>
                      </a:r>
                      <a:endParaRPr lang="en-IN" sz="1600" b="1" i="0" u="none" strike="noStrike" dirty="0">
                        <a:solidFill>
                          <a:srgbClr val="000000"/>
                        </a:solidFill>
                        <a:effectLst/>
                        <a:latin typeface="Aptos Narrow" panose="020B0004020202020204" pitchFamily="34" charset="0"/>
                      </a:endParaRPr>
                    </a:p>
                  </a:txBody>
                  <a:tcPr marL="6350" marR="6350" marT="6350" marB="0" anchor="b">
                    <a:solidFill>
                      <a:schemeClr val="bg1">
                        <a:lumMod val="95000"/>
                      </a:schemeClr>
                    </a:solidFill>
                  </a:tcPr>
                </a:tc>
                <a:extLst>
                  <a:ext uri="{0D108BD9-81ED-4DB2-BD59-A6C34878D82A}">
                    <a16:rowId xmlns:a16="http://schemas.microsoft.com/office/drawing/2014/main" val="2840884352"/>
                  </a:ext>
                </a:extLst>
              </a:tr>
            </a:tbl>
          </a:graphicData>
        </a:graphic>
      </p:graphicFrame>
    </p:spTree>
    <p:extLst>
      <p:ext uri="{BB962C8B-B14F-4D97-AF65-F5344CB8AC3E}">
        <p14:creationId xmlns:p14="http://schemas.microsoft.com/office/powerpoint/2010/main" val="52290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40D3D-5C2C-65F8-4638-3235CDA192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E9B1F4-3002-17C3-A11E-C159CCF0AA14}"/>
              </a:ext>
            </a:extLst>
          </p:cNvPr>
          <p:cNvSpPr>
            <a:spLocks noGrp="1"/>
          </p:cNvSpPr>
          <p:nvPr>
            <p:ph type="sldNum" sz="quarter" idx="12"/>
          </p:nvPr>
        </p:nvSpPr>
        <p:spPr>
          <a:prstGeom prst="rect">
            <a:avLst/>
          </a:prstGeom>
        </p:spPr>
        <p:txBody>
          <a:bodyPr/>
          <a:lstStyle/>
          <a:p>
            <a:fld id="{B76B49FA-22BB-44F5-8EFA-E5C56FA3907E}" type="slidenum">
              <a:rPr lang="en-US" smtClean="0"/>
              <a:pPr/>
              <a:t>40</a:t>
            </a:fld>
            <a:endParaRPr lang="en-US" dirty="0"/>
          </a:p>
        </p:txBody>
      </p:sp>
      <p:sp>
        <p:nvSpPr>
          <p:cNvPr id="7" name="Rectangle 5">
            <a:extLst>
              <a:ext uri="{FF2B5EF4-FFF2-40B4-BE49-F238E27FC236}">
                <a16:creationId xmlns:a16="http://schemas.microsoft.com/office/drawing/2014/main" id="{EE752E1A-3D50-044E-7C43-EEAF2FF422A7}"/>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graphicFrame>
        <p:nvGraphicFramePr>
          <p:cNvPr id="3" name="Table 2">
            <a:extLst>
              <a:ext uri="{FF2B5EF4-FFF2-40B4-BE49-F238E27FC236}">
                <a16:creationId xmlns:a16="http://schemas.microsoft.com/office/drawing/2014/main" id="{7D47E439-EF4F-1223-85E4-6700A562121B}"/>
              </a:ext>
            </a:extLst>
          </p:cNvPr>
          <p:cNvGraphicFramePr>
            <a:graphicFrameLocks noGrp="1"/>
          </p:cNvGraphicFramePr>
          <p:nvPr/>
        </p:nvGraphicFramePr>
        <p:xfrm>
          <a:off x="491319" y="914400"/>
          <a:ext cx="11502690" cy="5510240"/>
        </p:xfrm>
        <a:graphic>
          <a:graphicData uri="http://schemas.openxmlformats.org/drawingml/2006/table">
            <a:tbl>
              <a:tblPr>
                <a:tableStyleId>{5C22544A-7EE6-4342-B048-85BDC9FD1C3A}</a:tableStyleId>
              </a:tblPr>
              <a:tblGrid>
                <a:gridCol w="443517">
                  <a:extLst>
                    <a:ext uri="{9D8B030D-6E8A-4147-A177-3AD203B41FA5}">
                      <a16:colId xmlns:a16="http://schemas.microsoft.com/office/drawing/2014/main" val="3104646021"/>
                    </a:ext>
                  </a:extLst>
                </a:gridCol>
                <a:gridCol w="1194215">
                  <a:extLst>
                    <a:ext uri="{9D8B030D-6E8A-4147-A177-3AD203B41FA5}">
                      <a16:colId xmlns:a16="http://schemas.microsoft.com/office/drawing/2014/main" val="232389050"/>
                    </a:ext>
                  </a:extLst>
                </a:gridCol>
                <a:gridCol w="2374710">
                  <a:extLst>
                    <a:ext uri="{9D8B030D-6E8A-4147-A177-3AD203B41FA5}">
                      <a16:colId xmlns:a16="http://schemas.microsoft.com/office/drawing/2014/main" val="3125361996"/>
                    </a:ext>
                  </a:extLst>
                </a:gridCol>
                <a:gridCol w="1091369">
                  <a:extLst>
                    <a:ext uri="{9D8B030D-6E8A-4147-A177-3AD203B41FA5}">
                      <a16:colId xmlns:a16="http://schemas.microsoft.com/office/drawing/2014/main" val="1583890040"/>
                    </a:ext>
                  </a:extLst>
                </a:gridCol>
                <a:gridCol w="1098116">
                  <a:extLst>
                    <a:ext uri="{9D8B030D-6E8A-4147-A177-3AD203B41FA5}">
                      <a16:colId xmlns:a16="http://schemas.microsoft.com/office/drawing/2014/main" val="2461233241"/>
                    </a:ext>
                  </a:extLst>
                </a:gridCol>
                <a:gridCol w="964198">
                  <a:extLst>
                    <a:ext uri="{9D8B030D-6E8A-4147-A177-3AD203B41FA5}">
                      <a16:colId xmlns:a16="http://schemas.microsoft.com/office/drawing/2014/main" val="1026411067"/>
                    </a:ext>
                  </a:extLst>
                </a:gridCol>
                <a:gridCol w="1138290">
                  <a:extLst>
                    <a:ext uri="{9D8B030D-6E8A-4147-A177-3AD203B41FA5}">
                      <a16:colId xmlns:a16="http://schemas.microsoft.com/office/drawing/2014/main" val="1764891292"/>
                    </a:ext>
                  </a:extLst>
                </a:gridCol>
                <a:gridCol w="784994">
                  <a:extLst>
                    <a:ext uri="{9D8B030D-6E8A-4147-A177-3AD203B41FA5}">
                      <a16:colId xmlns:a16="http://schemas.microsoft.com/office/drawing/2014/main" val="3822741641"/>
                    </a:ext>
                  </a:extLst>
                </a:gridCol>
                <a:gridCol w="1156795">
                  <a:extLst>
                    <a:ext uri="{9D8B030D-6E8A-4147-A177-3AD203B41FA5}">
                      <a16:colId xmlns:a16="http://schemas.microsoft.com/office/drawing/2014/main" val="2826955917"/>
                    </a:ext>
                  </a:extLst>
                </a:gridCol>
                <a:gridCol w="1256486">
                  <a:extLst>
                    <a:ext uri="{9D8B030D-6E8A-4147-A177-3AD203B41FA5}">
                      <a16:colId xmlns:a16="http://schemas.microsoft.com/office/drawing/2014/main" val="4294014279"/>
                    </a:ext>
                  </a:extLst>
                </a:gridCol>
              </a:tblGrid>
              <a:tr h="609958">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Budget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64556">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No</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Vendor</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Delivery 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6616558"/>
                  </a:ext>
                </a:extLst>
              </a:tr>
              <a:tr h="1258350">
                <a:tc>
                  <a:txBody>
                    <a:bodyPr/>
                    <a:lstStyle/>
                    <a:p>
                      <a:pPr algn="ctr" fontAlgn="ctr">
                        <a:buNone/>
                      </a:pPr>
                      <a:r>
                        <a:rPr lang="en-IN" sz="1200" b="0" i="0" u="none" strike="noStrike" dirty="0">
                          <a:solidFill>
                            <a:srgbClr val="000000"/>
                          </a:solidFill>
                          <a:effectLst/>
                          <a:latin typeface="Segoe UI" panose="020B0502040204020203"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200" b="0" i="0" u="none" strike="noStrike" dirty="0">
                          <a:solidFill>
                            <a:srgbClr val="000000"/>
                          </a:solidFill>
                          <a:effectLst/>
                          <a:latin typeface="Segoe UI" panose="020B0502040204020203" pitchFamily="34" charset="0"/>
                        </a:rPr>
                        <a:t>C Vertical Crystallizer coil in Raw and refinery House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200" b="0" i="0" u="none" strike="noStrike" dirty="0">
                          <a:solidFill>
                            <a:srgbClr val="000000"/>
                          </a:solidFill>
                          <a:effectLst/>
                          <a:latin typeface="Segoe UI" panose="020B0502040204020203" pitchFamily="34" charset="0"/>
                        </a:rPr>
                        <a:t>Worn-out coil Replacement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Material PO -250343</a:t>
                      </a:r>
                      <a:br>
                        <a:rPr lang="en-IN" sz="1200" b="0" i="0" u="none" strike="noStrike" dirty="0">
                          <a:solidFill>
                            <a:srgbClr val="000000"/>
                          </a:solidFill>
                          <a:effectLst/>
                          <a:latin typeface="Segoe UI" panose="020B0502040204020203" pitchFamily="34" charset="0"/>
                        </a:rPr>
                      </a:br>
                      <a:r>
                        <a:rPr lang="en-IN" sz="1200" b="0" i="0" u="none" strike="noStrike" dirty="0">
                          <a:solidFill>
                            <a:srgbClr val="000000"/>
                          </a:solidFill>
                          <a:effectLst/>
                          <a:latin typeface="Segoe UI" panose="020B0502040204020203" pitchFamily="34" charset="0"/>
                        </a:rPr>
                        <a:t>Service Order -255256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22.05.2025</a:t>
                      </a:r>
                      <a:br>
                        <a:rPr lang="en-IN" sz="1200" b="0" i="0" u="none" strike="noStrike" dirty="0">
                          <a:solidFill>
                            <a:srgbClr val="000000"/>
                          </a:solidFill>
                          <a:effectLst/>
                          <a:latin typeface="Segoe UI" panose="020B0502040204020203" pitchFamily="34" charset="0"/>
                        </a:rPr>
                      </a:br>
                      <a:r>
                        <a:rPr lang="en-IN" sz="1200" b="0" i="0" u="none" strike="noStrike" dirty="0">
                          <a:solidFill>
                            <a:srgbClr val="000000"/>
                          </a:solidFill>
                          <a:effectLst/>
                          <a:latin typeface="Segoe UI" panose="020B0502040204020203" pitchFamily="34" charset="0"/>
                        </a:rPr>
                        <a:t>28.06.2028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US" sz="1200" b="0" i="0" u="none" strike="noStrike" dirty="0">
                          <a:solidFill>
                            <a:srgbClr val="000000"/>
                          </a:solidFill>
                          <a:effectLst/>
                          <a:latin typeface="Segoe UI" panose="020B0502040204020203" pitchFamily="34" charset="0"/>
                        </a:rPr>
                        <a:t>Medha Industrial Corporation </a:t>
                      </a:r>
                      <a:br>
                        <a:rPr lang="en-US" sz="1200" b="0" i="0" u="none" strike="noStrike" dirty="0">
                          <a:solidFill>
                            <a:srgbClr val="000000"/>
                          </a:solidFill>
                          <a:effectLst/>
                          <a:latin typeface="Segoe UI" panose="020B0502040204020203" pitchFamily="34" charset="0"/>
                        </a:rPr>
                      </a:br>
                      <a:r>
                        <a:rPr lang="en-US" sz="1200" b="0" i="0" u="none" strike="noStrike" dirty="0">
                          <a:solidFill>
                            <a:srgbClr val="000000"/>
                          </a:solidFill>
                          <a:effectLst/>
                          <a:latin typeface="Segoe UI" panose="020B0502040204020203" pitchFamily="34" charset="0"/>
                        </a:rPr>
                        <a:t>THARAYIL Egg.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15.06.2025</a:t>
                      </a:r>
                      <a:br>
                        <a:rPr lang="en-IN" sz="1200" b="0" i="0" u="none" strike="noStrike" dirty="0">
                          <a:solidFill>
                            <a:srgbClr val="000000"/>
                          </a:solidFill>
                          <a:effectLst/>
                          <a:latin typeface="Segoe UI" panose="020B0502040204020203" pitchFamily="34" charset="0"/>
                        </a:rPr>
                      </a:br>
                      <a:r>
                        <a:rPr lang="en-IN" sz="1200" b="0" i="0" u="none" strike="noStrike" dirty="0">
                          <a:solidFill>
                            <a:srgbClr val="000000"/>
                          </a:solidFill>
                          <a:effectLst/>
                          <a:latin typeface="Segoe UI" panose="020B0502040204020203" pitchFamily="34" charset="0"/>
                        </a:rPr>
                        <a:t>30.07.2025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US" sz="1200" b="1" i="0" u="none" strike="noStrike" dirty="0">
                          <a:solidFill>
                            <a:srgbClr val="000000"/>
                          </a:solidFill>
                          <a:effectLst/>
                          <a:latin typeface="Segoe UI" panose="020B0502040204020203" pitchFamily="34" charset="0"/>
                        </a:rPr>
                        <a:t>Replaced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US" sz="1200" b="1" i="0" u="none" strike="noStrike" dirty="0">
                          <a:solidFill>
                            <a:schemeClr val="tx1"/>
                          </a:solidFill>
                          <a:effectLst/>
                          <a:latin typeface="Segoe UI" panose="020B0502040204020203" pitchFamily="34" charset="0"/>
                        </a:rPr>
                        <a:t>875 Received on 19.09.25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22083686"/>
                  </a:ext>
                </a:extLst>
              </a:tr>
              <a:tr h="1258350">
                <a:tc>
                  <a:txBody>
                    <a:bodyPr/>
                    <a:lstStyle/>
                    <a:p>
                      <a:pPr algn="ctr" fontAlgn="ctr">
                        <a:buNone/>
                      </a:pPr>
                      <a:r>
                        <a:rPr lang="en-IN" sz="1200" b="0" i="0" u="none" strike="noStrike" dirty="0">
                          <a:solidFill>
                            <a:srgbClr val="000000"/>
                          </a:solidFill>
                          <a:effectLst/>
                          <a:latin typeface="Segoe UI" panose="020B0502040204020203"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200" b="0" i="0" u="none" strike="noStrike" dirty="0">
                          <a:solidFill>
                            <a:srgbClr val="000000"/>
                          </a:solidFill>
                          <a:effectLst/>
                          <a:latin typeface="Segoe UI" panose="020B0502040204020203" pitchFamily="34" charset="0"/>
                        </a:rPr>
                        <a:t>R-1 and R-2 Molasses pump delivery pipeline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200" b="0" i="0" u="none" strike="noStrike" dirty="0">
                          <a:solidFill>
                            <a:srgbClr val="000000"/>
                          </a:solidFill>
                          <a:effectLst/>
                          <a:latin typeface="Segoe UI" panose="020B0502040204020203" pitchFamily="34" charset="0"/>
                        </a:rPr>
                        <a:t>Worn out Pipeline replacement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16.15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250761 / 250555/250554 / 250654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11.07.25/20.06.25/20.06.25/20.06.25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US" sz="1200" b="0" i="0" u="none" strike="noStrike" dirty="0">
                          <a:solidFill>
                            <a:srgbClr val="000000"/>
                          </a:solidFill>
                          <a:effectLst/>
                          <a:latin typeface="Segoe UI" panose="020B0502040204020203" pitchFamily="34" charset="0"/>
                        </a:rPr>
                        <a:t>Shah Exp/Mars/ Darbari Lal /Steel Sales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20.08.25/10.07.25/20.07.25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US" sz="1200" b="1" i="0" u="none" strike="noStrike" dirty="0">
                          <a:solidFill>
                            <a:srgbClr val="000000"/>
                          </a:solidFill>
                          <a:effectLst/>
                          <a:latin typeface="Segoe UI" panose="020B0502040204020203" pitchFamily="34" charset="0"/>
                        </a:rPr>
                        <a:t>Work Completed</a:t>
                      </a:r>
                      <a:r>
                        <a:rPr lang="en-US" sz="1200" b="0" i="0" u="none" strike="noStrike" dirty="0">
                          <a:solidFill>
                            <a:srgbClr val="000000"/>
                          </a:solidFill>
                          <a:effectLst/>
                          <a:latin typeface="Segoe UI" panose="020B0502040204020203"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egoe UI" panose="020B0502040204020203" pitchFamily="34" charset="0"/>
                        </a:rPr>
                        <a:t>Pipeline received on  05.09.2025, Completed</a:t>
                      </a:r>
                    </a:p>
                    <a:p>
                      <a:pPr algn="ctr" fontAlgn="ctr">
                        <a:buNone/>
                      </a:pPr>
                      <a:endParaRPr lang="en-US" sz="1200" b="1" i="0" u="none" strike="noStrike" dirty="0">
                        <a:solidFill>
                          <a:schemeClr val="tx1"/>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44720587"/>
                  </a:ext>
                </a:extLst>
              </a:tr>
              <a:tr h="723040">
                <a:tc>
                  <a:txBody>
                    <a:bodyPr/>
                    <a:lstStyle/>
                    <a:p>
                      <a:pPr algn="ctr" fontAlgn="ctr">
                        <a:buNone/>
                      </a:pPr>
                      <a:r>
                        <a:rPr lang="en-IN" sz="1200" b="0" i="0" u="none" strike="noStrike" dirty="0">
                          <a:solidFill>
                            <a:srgbClr val="000000"/>
                          </a:solidFill>
                          <a:effectLst/>
                          <a:latin typeface="Segoe UI" panose="020B0502040204020203"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200" b="0" i="0" u="none" strike="noStrike" dirty="0">
                          <a:solidFill>
                            <a:srgbClr val="000000"/>
                          </a:solidFill>
                          <a:effectLst/>
                          <a:latin typeface="Segoe UI" panose="020B0502040204020203" pitchFamily="34" charset="0"/>
                        </a:rPr>
                        <a:t>A-1 Massecuite Pump with Zero leak PSP Pump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200" b="0" i="0" u="none" strike="noStrike" dirty="0">
                          <a:solidFill>
                            <a:srgbClr val="000000"/>
                          </a:solidFill>
                          <a:effectLst/>
                          <a:latin typeface="Segoe UI" panose="020B0502040204020203" pitchFamily="34" charset="0"/>
                        </a:rPr>
                        <a:t>Both pump casing is worn-out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6.60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250666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02.07.2025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PSP Pump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20.08.2025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US" sz="1200" b="1" i="0" u="none" strike="noStrike" dirty="0">
                          <a:solidFill>
                            <a:srgbClr val="000000"/>
                          </a:solidFill>
                          <a:effectLst/>
                          <a:latin typeface="Segoe UI" panose="020B0502040204020203" pitchFamily="34" charset="0"/>
                        </a:rPr>
                        <a:t>New Pumps fitted</a:t>
                      </a: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Received on 18.09 . One fitted, 2</a:t>
                      </a:r>
                      <a:r>
                        <a:rPr lang="en-IN" sz="1200" b="0" i="0" u="none" strike="noStrike" baseline="30000" dirty="0">
                          <a:solidFill>
                            <a:srgbClr val="000000"/>
                          </a:solidFill>
                          <a:effectLst/>
                          <a:latin typeface="Segoe UI" panose="020B0502040204020203" pitchFamily="34" charset="0"/>
                        </a:rPr>
                        <a:t>nd</a:t>
                      </a:r>
                      <a:r>
                        <a:rPr lang="en-IN" sz="1200" b="0" i="0" u="none" strike="noStrike" dirty="0">
                          <a:solidFill>
                            <a:srgbClr val="000000"/>
                          </a:solidFill>
                          <a:effectLst/>
                          <a:latin typeface="Segoe UI" panose="020B0502040204020203" pitchFamily="34" charset="0"/>
                        </a:rPr>
                        <a:t> 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46673070"/>
                  </a:ext>
                </a:extLst>
              </a:tr>
              <a:tr h="1195986">
                <a:tc>
                  <a:txBody>
                    <a:bodyPr/>
                    <a:lstStyle/>
                    <a:p>
                      <a:pPr algn="ctr" fontAlgn="ctr">
                        <a:buNone/>
                      </a:pPr>
                      <a:r>
                        <a:rPr lang="en-IN" sz="1200" b="0" i="0" u="none" strike="noStrike" dirty="0">
                          <a:solidFill>
                            <a:srgbClr val="000000"/>
                          </a:solidFill>
                          <a:effectLst/>
                          <a:latin typeface="Segoe UI" panose="020B0502040204020203"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ctr">
                        <a:buNone/>
                      </a:pPr>
                      <a:r>
                        <a:rPr lang="en-IN" sz="1200" b="0" i="0" u="none" strike="noStrike" dirty="0">
                          <a:solidFill>
                            <a:srgbClr val="000000"/>
                          </a:solidFill>
                          <a:effectLst/>
                          <a:latin typeface="Segoe UI" panose="020B0502040204020203" pitchFamily="34" charset="0"/>
                        </a:rPr>
                        <a:t>Slate type sugar bag stacker with Belt Type stacker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ctr">
                        <a:buNone/>
                      </a:pPr>
                      <a:r>
                        <a:rPr lang="en-US" sz="1200" b="0" i="0" u="none" strike="noStrike" dirty="0">
                          <a:solidFill>
                            <a:srgbClr val="000000"/>
                          </a:solidFill>
                          <a:effectLst/>
                          <a:latin typeface="Segoe UI" panose="020B0502040204020203" pitchFamily="34" charset="0"/>
                        </a:rPr>
                        <a:t>Sugar bags get stuck between slates, causing this the bags torn off.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5.25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4">
                  <a:txBody>
                    <a:bodyPr/>
                    <a:lstStyle/>
                    <a:p>
                      <a:pPr algn="ctr" fontAlgn="ctr">
                        <a:buNone/>
                      </a:pPr>
                      <a:r>
                        <a:rPr lang="en-IN" sz="1200" b="0" i="0" u="none" strike="noStrike" dirty="0">
                          <a:solidFill>
                            <a:schemeClr val="tx1"/>
                          </a:solidFill>
                          <a:effectLst/>
                          <a:latin typeface="Segoe UI" panose="020B0502040204020203" pitchFamily="34" charset="0"/>
                        </a:rPr>
                        <a:t>PO Done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 Material awaited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buNone/>
                      </a:pPr>
                      <a:endParaRPr lang="en-IN" sz="1200" b="0"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5301893"/>
                  </a:ext>
                </a:extLst>
              </a:tr>
            </a:tbl>
          </a:graphicData>
        </a:graphic>
      </p:graphicFrame>
      <p:sp>
        <p:nvSpPr>
          <p:cNvPr id="6" name="Title 1">
            <a:extLst>
              <a:ext uri="{FF2B5EF4-FFF2-40B4-BE49-F238E27FC236}">
                <a16:creationId xmlns:a16="http://schemas.microsoft.com/office/drawing/2014/main" id="{2340E43D-350F-D134-6348-1B9C39B6D64F}"/>
              </a:ext>
            </a:extLst>
          </p:cNvPr>
          <p:cNvSpPr>
            <a:spLocks noGrp="1"/>
          </p:cNvSpPr>
          <p:nvPr>
            <p:ph type="title"/>
          </p:nvPr>
        </p:nvSpPr>
        <p:spPr>
          <a:xfrm>
            <a:off x="2347443" y="298756"/>
            <a:ext cx="7755355" cy="457200"/>
          </a:xfrm>
        </p:spPr>
        <p:txBody>
          <a:bodyPr>
            <a:noAutofit/>
          </a:bodyPr>
          <a:lstStyle/>
          <a:p>
            <a:pPr algn="ctr"/>
            <a:r>
              <a:rPr lang="en-US" sz="2000" dirty="0">
                <a:latin typeface="Segoe UI" panose="020B0502040204020203" pitchFamily="34" charset="0"/>
                <a:cs typeface="Segoe UI" panose="020B0502040204020203" pitchFamily="34" charset="0"/>
              </a:rPr>
              <a:t>Boiling House-Capex Status 25-26</a:t>
            </a:r>
          </a:p>
        </p:txBody>
      </p:sp>
    </p:spTree>
    <p:extLst>
      <p:ext uri="{BB962C8B-B14F-4D97-AF65-F5344CB8AC3E}">
        <p14:creationId xmlns:p14="http://schemas.microsoft.com/office/powerpoint/2010/main" val="1325118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7B566-546F-3421-82B9-64923EF072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398D56-9683-71E5-3CA7-B319C91EB3F3}"/>
              </a:ext>
            </a:extLst>
          </p:cNvPr>
          <p:cNvSpPr>
            <a:spLocks noGrp="1"/>
          </p:cNvSpPr>
          <p:nvPr>
            <p:ph type="sldNum" sz="quarter" idx="12"/>
          </p:nvPr>
        </p:nvSpPr>
        <p:spPr>
          <a:prstGeom prst="rect">
            <a:avLst/>
          </a:prstGeom>
        </p:spPr>
        <p:txBody>
          <a:bodyPr/>
          <a:lstStyle/>
          <a:p>
            <a:fld id="{B76B49FA-22BB-44F5-8EFA-E5C56FA3907E}" type="slidenum">
              <a:rPr lang="en-US" smtClean="0"/>
              <a:pPr/>
              <a:t>41</a:t>
            </a:fld>
            <a:endParaRPr lang="en-US" dirty="0"/>
          </a:p>
        </p:txBody>
      </p:sp>
      <p:sp>
        <p:nvSpPr>
          <p:cNvPr id="7" name="Rectangle 5">
            <a:extLst>
              <a:ext uri="{FF2B5EF4-FFF2-40B4-BE49-F238E27FC236}">
                <a16:creationId xmlns:a16="http://schemas.microsoft.com/office/drawing/2014/main" id="{98F47C9C-ADC0-906E-B086-7C0E7F6B1969}"/>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graphicFrame>
        <p:nvGraphicFramePr>
          <p:cNvPr id="3" name="Table 2">
            <a:extLst>
              <a:ext uri="{FF2B5EF4-FFF2-40B4-BE49-F238E27FC236}">
                <a16:creationId xmlns:a16="http://schemas.microsoft.com/office/drawing/2014/main" id="{D542F966-ABBC-7FF8-F8D0-B3345EB395B4}"/>
              </a:ext>
            </a:extLst>
          </p:cNvPr>
          <p:cNvGraphicFramePr>
            <a:graphicFrameLocks noGrp="1"/>
          </p:cNvGraphicFramePr>
          <p:nvPr/>
        </p:nvGraphicFramePr>
        <p:xfrm>
          <a:off x="491319" y="914400"/>
          <a:ext cx="11502690" cy="5634567"/>
        </p:xfrm>
        <a:graphic>
          <a:graphicData uri="http://schemas.openxmlformats.org/drawingml/2006/table">
            <a:tbl>
              <a:tblPr>
                <a:tableStyleId>{5C22544A-7EE6-4342-B048-85BDC9FD1C3A}</a:tableStyleId>
              </a:tblPr>
              <a:tblGrid>
                <a:gridCol w="443517">
                  <a:extLst>
                    <a:ext uri="{9D8B030D-6E8A-4147-A177-3AD203B41FA5}">
                      <a16:colId xmlns:a16="http://schemas.microsoft.com/office/drawing/2014/main" val="3104646021"/>
                    </a:ext>
                  </a:extLst>
                </a:gridCol>
                <a:gridCol w="1194215">
                  <a:extLst>
                    <a:ext uri="{9D8B030D-6E8A-4147-A177-3AD203B41FA5}">
                      <a16:colId xmlns:a16="http://schemas.microsoft.com/office/drawing/2014/main" val="232389050"/>
                    </a:ext>
                  </a:extLst>
                </a:gridCol>
                <a:gridCol w="2374710">
                  <a:extLst>
                    <a:ext uri="{9D8B030D-6E8A-4147-A177-3AD203B41FA5}">
                      <a16:colId xmlns:a16="http://schemas.microsoft.com/office/drawing/2014/main" val="3125361996"/>
                    </a:ext>
                  </a:extLst>
                </a:gridCol>
                <a:gridCol w="1091369">
                  <a:extLst>
                    <a:ext uri="{9D8B030D-6E8A-4147-A177-3AD203B41FA5}">
                      <a16:colId xmlns:a16="http://schemas.microsoft.com/office/drawing/2014/main" val="1583890040"/>
                    </a:ext>
                  </a:extLst>
                </a:gridCol>
                <a:gridCol w="1098116">
                  <a:extLst>
                    <a:ext uri="{9D8B030D-6E8A-4147-A177-3AD203B41FA5}">
                      <a16:colId xmlns:a16="http://schemas.microsoft.com/office/drawing/2014/main" val="2461233241"/>
                    </a:ext>
                  </a:extLst>
                </a:gridCol>
                <a:gridCol w="964198">
                  <a:extLst>
                    <a:ext uri="{9D8B030D-6E8A-4147-A177-3AD203B41FA5}">
                      <a16:colId xmlns:a16="http://schemas.microsoft.com/office/drawing/2014/main" val="1026411067"/>
                    </a:ext>
                  </a:extLst>
                </a:gridCol>
                <a:gridCol w="1138290">
                  <a:extLst>
                    <a:ext uri="{9D8B030D-6E8A-4147-A177-3AD203B41FA5}">
                      <a16:colId xmlns:a16="http://schemas.microsoft.com/office/drawing/2014/main" val="1764891292"/>
                    </a:ext>
                  </a:extLst>
                </a:gridCol>
                <a:gridCol w="784994">
                  <a:extLst>
                    <a:ext uri="{9D8B030D-6E8A-4147-A177-3AD203B41FA5}">
                      <a16:colId xmlns:a16="http://schemas.microsoft.com/office/drawing/2014/main" val="3822741641"/>
                    </a:ext>
                  </a:extLst>
                </a:gridCol>
                <a:gridCol w="1156795">
                  <a:extLst>
                    <a:ext uri="{9D8B030D-6E8A-4147-A177-3AD203B41FA5}">
                      <a16:colId xmlns:a16="http://schemas.microsoft.com/office/drawing/2014/main" val="2826955917"/>
                    </a:ext>
                  </a:extLst>
                </a:gridCol>
                <a:gridCol w="1256486">
                  <a:extLst>
                    <a:ext uri="{9D8B030D-6E8A-4147-A177-3AD203B41FA5}">
                      <a16:colId xmlns:a16="http://schemas.microsoft.com/office/drawing/2014/main" val="4294014279"/>
                    </a:ext>
                  </a:extLst>
                </a:gridCol>
              </a:tblGrid>
              <a:tr h="533400">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a:solidFill>
                            <a:schemeClr val="bg1"/>
                          </a:solidFill>
                          <a:effectLst/>
                          <a:latin typeface="Segoe UI" panose="020B0502040204020203" pitchFamily="34" charset="0"/>
                          <a:cs typeface="Segoe UI" panose="020B0502040204020203" pitchFamily="34" charset="0"/>
                        </a:rPr>
                        <a:t>Budget</a:t>
                      </a:r>
                      <a:endParaRPr lang="en-IN" sz="1200" b="1" i="0" u="none" strike="noStrike">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64556">
                <a:tc>
                  <a:txBody>
                    <a:bodyPr/>
                    <a:lstStyle/>
                    <a:p>
                      <a:pPr algn="l" fontAlgn="ctr">
                        <a:buNone/>
                      </a:pPr>
                      <a:r>
                        <a:rPr lang="en-IN" sz="1200" b="1" i="0" u="none" strike="noStrike">
                          <a:solidFill>
                            <a:srgbClr val="000000"/>
                          </a:solidFill>
                          <a:effectLst/>
                          <a:latin typeface="Segoe UI" panose="020B0502040204020203" pitchFamily="34" charset="0"/>
                        </a:rPr>
                        <a:t>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1" i="0" u="none" strike="noStrike" dirty="0">
                          <a:solidFill>
                            <a:srgbClr val="000000"/>
                          </a:solidFill>
                          <a:effectLst/>
                          <a:latin typeface="Segoe UI" panose="020B0502040204020203" pitchFamily="34" charset="0"/>
                        </a:rPr>
                        <a:t>Electricals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No</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Vendor</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Delivery 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6616558"/>
                  </a:ext>
                </a:extLst>
              </a:tr>
              <a:tr h="1258350">
                <a:tc>
                  <a:txBody>
                    <a:bodyPr/>
                    <a:lstStyle/>
                    <a:p>
                      <a:pPr algn="ctr" fontAlgn="ctr">
                        <a:buNone/>
                      </a:pPr>
                      <a:r>
                        <a:rPr lang="en-IN" sz="1200" b="0" i="0" u="none" strike="noStrike" dirty="0">
                          <a:solidFill>
                            <a:srgbClr val="000000"/>
                          </a:solidFill>
                          <a:effectLst/>
                          <a:latin typeface="Segoe UI" panose="020B0502040204020203"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rPr>
                        <a:t> New 3.0 MW TG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 Old Existing Generator protection relay to be replaced with new </a:t>
                      </a:r>
                      <a:r>
                        <a:rPr lang="en-US" sz="1200" b="0" i="0" u="none" strike="noStrike" dirty="0" err="1">
                          <a:solidFill>
                            <a:srgbClr val="000000"/>
                          </a:solidFill>
                          <a:effectLst/>
                          <a:latin typeface="Segoe UI" panose="020B0502040204020203" pitchFamily="34" charset="0"/>
                        </a:rPr>
                        <a:t>micom</a:t>
                      </a:r>
                      <a:r>
                        <a:rPr lang="en-US" sz="1200" b="0" i="0" u="none" strike="noStrike" dirty="0">
                          <a:solidFill>
                            <a:srgbClr val="000000"/>
                          </a:solidFill>
                          <a:effectLst/>
                          <a:latin typeface="Segoe UI" panose="020B0502040204020203" pitchFamily="34" charset="0"/>
                        </a:rPr>
                        <a:t> P343 relay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a:solidFill>
                            <a:srgbClr val="000000"/>
                          </a:solidFill>
                          <a:effectLst/>
                          <a:latin typeface="Segoe UI" panose="020B0502040204020203" pitchFamily="34" charset="0"/>
                        </a:rPr>
                        <a:t>4.43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rowSpan="2" gridSpan="4">
                  <a:txBody>
                    <a:bodyPr/>
                    <a:lstStyle/>
                    <a:p>
                      <a:pPr algn="ctr" fontAlgn="ctr">
                        <a:buNone/>
                      </a:pPr>
                      <a:r>
                        <a:rPr lang="en-IN" sz="1200" b="1" i="0" u="none" strike="noStrike" dirty="0">
                          <a:solidFill>
                            <a:schemeClr val="tx1"/>
                          </a:solidFill>
                          <a:effectLst/>
                          <a:latin typeface="Segoe UI" panose="020B0502040204020203" pitchFamily="34" charset="0"/>
                        </a:rPr>
                        <a:t>3 MW Load sharing- Yes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rowSpan="2"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000000"/>
                          </a:solidFill>
                          <a:effectLst/>
                          <a:latin typeface="Segoe UI" panose="020B0502040204020203" pitchFamily="34" charset="0"/>
                        </a:rPr>
                        <a:t> Received</a:t>
                      </a:r>
                    </a:p>
                    <a:p>
                      <a:pPr algn="ctr" fontAlgn="ctr">
                        <a:buNone/>
                      </a:pPr>
                      <a:endParaRPr lang="en-IN" sz="1200" b="0"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rowSpan="2">
                  <a:txBody>
                    <a:bodyPr/>
                    <a:lstStyle/>
                    <a:p>
                      <a:pPr algn="l" fontAlgn="ctr">
                        <a:buNone/>
                      </a:pPr>
                      <a:r>
                        <a:rPr lang="en-US" sz="1200" b="0" i="0" u="none" strike="noStrike" dirty="0">
                          <a:solidFill>
                            <a:srgbClr val="000000"/>
                          </a:solidFill>
                          <a:effectLst/>
                          <a:latin typeface="Segoe UI" panose="020B0502040204020203" pitchFamily="34" charset="0"/>
                        </a:rPr>
                        <a:t>Installation done, commissioning  done. &amp;  Running Position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22083686"/>
                  </a:ext>
                </a:extLst>
              </a:tr>
              <a:tr h="1258350">
                <a:tc>
                  <a:txBody>
                    <a:bodyPr/>
                    <a:lstStyle/>
                    <a:p>
                      <a:pPr algn="ctr" fontAlgn="ctr">
                        <a:buNone/>
                      </a:pPr>
                      <a:r>
                        <a:rPr lang="en-IN" sz="1200" b="0" i="0" u="none" strike="noStrike" dirty="0">
                          <a:solidFill>
                            <a:srgbClr val="000000"/>
                          </a:solidFill>
                          <a:effectLst/>
                          <a:latin typeface="Segoe UI" panose="020B0502040204020203"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rPr>
                        <a:t> New 3.0 MW TG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New 3.0 MW Incomer panel complete with (4000 ampx2) ACB Make- L&amp;T to be replaced with new panel including retrofitting in existing PCC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18.90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gridSpan="4" v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000000"/>
                          </a:solidFill>
                          <a:effectLst/>
                          <a:latin typeface="Segoe UI" panose="020B0502040204020203" pitchFamily="34" charset="0"/>
                        </a:rPr>
                        <a:t>Received</a:t>
                      </a:r>
                    </a:p>
                    <a:p>
                      <a:pPr algn="ctr"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vMerge="1">
                  <a:txBody>
                    <a:bodyPr/>
                    <a:lstStyle/>
                    <a:p>
                      <a:pPr algn="l" fontAlgn="ctr">
                        <a:buNone/>
                      </a:pPr>
                      <a:endParaRPr lang="en-US" sz="1200" b="0"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544720587"/>
                  </a:ext>
                </a:extLst>
              </a:tr>
              <a:tr h="723040">
                <a:tc>
                  <a:txBody>
                    <a:bodyPr/>
                    <a:lstStyle/>
                    <a:p>
                      <a:pPr algn="ctr" fontAlgn="ctr">
                        <a:buNone/>
                      </a:pPr>
                      <a:r>
                        <a:rPr lang="en-IN" sz="1200" b="0" i="0" u="none" strike="noStrike" dirty="0">
                          <a:solidFill>
                            <a:srgbClr val="000000"/>
                          </a:solidFill>
                          <a:effectLst/>
                          <a:latin typeface="Segoe UI" panose="020B0502040204020203"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rPr>
                        <a:t>Power House PCC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Two No existing  outgoing  breaker -1250 amp &amp; 1000 amp need to be replaced &amp; retrofitting with 1600-amp new breaker for  70 Ton boiler in Powerhouse  PCC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6.10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250778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12/07/2025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Rhythm Automation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27/07/2025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000000"/>
                          </a:solidFill>
                          <a:effectLst/>
                          <a:latin typeface="Segoe UI" panose="020B0502040204020203" pitchFamily="34" charset="0"/>
                        </a:rPr>
                        <a:t>Received</a:t>
                      </a:r>
                    </a:p>
                    <a:p>
                      <a:pPr algn="ctr"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200" b="0" i="0" u="none" strike="noStrike" kern="1200" dirty="0">
                          <a:solidFill>
                            <a:srgbClr val="000000"/>
                          </a:solidFill>
                          <a:effectLst/>
                          <a:latin typeface="Segoe UI" panose="020B0502040204020203" pitchFamily="34" charset="0"/>
                          <a:ea typeface="+mn-ea"/>
                          <a:cs typeface="+mn-cs"/>
                        </a:rPr>
                        <a:t>Work Done  &amp; running Position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46673070"/>
                  </a:ext>
                </a:extLst>
              </a:tr>
              <a:tr h="1195986">
                <a:tc>
                  <a:txBody>
                    <a:bodyPr/>
                    <a:lstStyle/>
                    <a:p>
                      <a:pPr algn="ctr" fontAlgn="ctr">
                        <a:buNone/>
                      </a:pPr>
                      <a:r>
                        <a:rPr lang="en-IN" sz="1200" b="0" i="0" u="none" strike="noStrike" dirty="0">
                          <a:solidFill>
                            <a:srgbClr val="000000"/>
                          </a:solidFill>
                          <a:effectLst/>
                          <a:latin typeface="Segoe UI" panose="020B0502040204020203"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nn-NO" sz="1200" b="0" i="0" u="none" strike="noStrike" dirty="0">
                          <a:solidFill>
                            <a:srgbClr val="000000"/>
                          </a:solidFill>
                          <a:effectLst/>
                          <a:latin typeface="Segoe UI" panose="020B0502040204020203" pitchFamily="34" charset="0"/>
                        </a:rPr>
                        <a:t>Cane Unloader No-1 ,4 &amp; 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Cane Unloader No-1 ,4 &amp;5 cabling to be done thru cable trolly with channel  in place of sling rope wire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7.70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250744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10/07/2025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SHYAM ENGG.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0" i="0" u="none" strike="noStrike" dirty="0">
                          <a:solidFill>
                            <a:srgbClr val="000000"/>
                          </a:solidFill>
                          <a:effectLst/>
                          <a:latin typeface="Segoe UI" panose="020B0502040204020203" pitchFamily="34" charset="0"/>
                        </a:rPr>
                        <a:t>30/07/2025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Segoe UI" panose="020B0502040204020203" pitchFamily="34" charset="0"/>
                        </a:rPr>
                        <a:t>Received</a:t>
                      </a:r>
                    </a:p>
                    <a:p>
                      <a:pPr algn="ctr" fontAlgn="ctr">
                        <a:buNone/>
                      </a:pPr>
                      <a:r>
                        <a:rPr lang="en-IN" sz="11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IN" sz="1200" b="0" i="0" u="none" strike="noStrike" kern="1200" dirty="0">
                          <a:solidFill>
                            <a:srgbClr val="000000"/>
                          </a:solidFill>
                          <a:effectLst/>
                          <a:latin typeface="Segoe UI" panose="020B0502040204020203" pitchFamily="34" charset="0"/>
                          <a:ea typeface="+mn-ea"/>
                          <a:cs typeface="+mn-cs"/>
                        </a:rPr>
                        <a:t>Work Done &amp; Running position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15301893"/>
                  </a:ext>
                </a:extLst>
              </a:tr>
            </a:tbl>
          </a:graphicData>
        </a:graphic>
      </p:graphicFrame>
      <p:sp>
        <p:nvSpPr>
          <p:cNvPr id="6" name="Title 1">
            <a:extLst>
              <a:ext uri="{FF2B5EF4-FFF2-40B4-BE49-F238E27FC236}">
                <a16:creationId xmlns:a16="http://schemas.microsoft.com/office/drawing/2014/main" id="{1AEA291C-4503-1B02-A027-FC5ED0365069}"/>
              </a:ext>
            </a:extLst>
          </p:cNvPr>
          <p:cNvSpPr>
            <a:spLocks noGrp="1"/>
          </p:cNvSpPr>
          <p:nvPr>
            <p:ph type="title"/>
          </p:nvPr>
        </p:nvSpPr>
        <p:spPr>
          <a:xfrm>
            <a:off x="2347443" y="298756"/>
            <a:ext cx="7755355" cy="457200"/>
          </a:xfrm>
        </p:spPr>
        <p:txBody>
          <a:bodyPr>
            <a:noAutofit/>
          </a:bodyPr>
          <a:lstStyle/>
          <a:p>
            <a:pPr algn="ctr"/>
            <a:r>
              <a:rPr lang="en-US" sz="2000" dirty="0"/>
              <a:t>Electrical </a:t>
            </a:r>
            <a:r>
              <a:rPr lang="en-US" sz="2000" dirty="0">
                <a:latin typeface="Segoe UI" panose="020B0502040204020203" pitchFamily="34" charset="0"/>
                <a:cs typeface="Segoe UI" panose="020B0502040204020203" pitchFamily="34" charset="0"/>
              </a:rPr>
              <a:t>-Capex Status 25-26</a:t>
            </a:r>
          </a:p>
        </p:txBody>
      </p:sp>
    </p:spTree>
    <p:extLst>
      <p:ext uri="{BB962C8B-B14F-4D97-AF65-F5344CB8AC3E}">
        <p14:creationId xmlns:p14="http://schemas.microsoft.com/office/powerpoint/2010/main" val="1400196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08A77-5EA5-36AE-4FC0-003BCC732F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452F23-8895-ECE5-E0F6-8C8E92055FD2}"/>
              </a:ext>
            </a:extLst>
          </p:cNvPr>
          <p:cNvSpPr>
            <a:spLocks noGrp="1"/>
          </p:cNvSpPr>
          <p:nvPr>
            <p:ph type="sldNum" sz="quarter" idx="12"/>
          </p:nvPr>
        </p:nvSpPr>
        <p:spPr>
          <a:prstGeom prst="rect">
            <a:avLst/>
          </a:prstGeom>
        </p:spPr>
        <p:txBody>
          <a:bodyPr/>
          <a:lstStyle/>
          <a:p>
            <a:fld id="{B76B49FA-22BB-44F5-8EFA-E5C56FA3907E}" type="slidenum">
              <a:rPr lang="en-US" smtClean="0"/>
              <a:pPr/>
              <a:t>42</a:t>
            </a:fld>
            <a:endParaRPr lang="en-US" dirty="0"/>
          </a:p>
        </p:txBody>
      </p:sp>
      <p:sp>
        <p:nvSpPr>
          <p:cNvPr id="7" name="Rectangle 5">
            <a:extLst>
              <a:ext uri="{FF2B5EF4-FFF2-40B4-BE49-F238E27FC236}">
                <a16:creationId xmlns:a16="http://schemas.microsoft.com/office/drawing/2014/main" id="{12409D9D-1636-79F2-7AAC-47DF8882FD29}"/>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sp>
        <p:nvSpPr>
          <p:cNvPr id="12" name="Title 1">
            <a:extLst>
              <a:ext uri="{FF2B5EF4-FFF2-40B4-BE49-F238E27FC236}">
                <a16:creationId xmlns:a16="http://schemas.microsoft.com/office/drawing/2014/main" id="{8B8D2DB1-F417-18A5-6595-A97B2657AFA2}"/>
              </a:ext>
            </a:extLst>
          </p:cNvPr>
          <p:cNvSpPr>
            <a:spLocks noGrp="1"/>
          </p:cNvSpPr>
          <p:nvPr>
            <p:ph type="title"/>
          </p:nvPr>
        </p:nvSpPr>
        <p:spPr>
          <a:xfrm>
            <a:off x="2347443" y="298756"/>
            <a:ext cx="7755355" cy="457200"/>
          </a:xfrm>
        </p:spPr>
        <p:txBody>
          <a:bodyPr>
            <a:noAutofit/>
          </a:bodyPr>
          <a:lstStyle/>
          <a:p>
            <a:r>
              <a:rPr lang="en-US" sz="2000" dirty="0"/>
              <a:t>Electrical </a:t>
            </a:r>
            <a:r>
              <a:rPr lang="en-US" sz="2000" dirty="0">
                <a:latin typeface="Segoe UI" panose="020B0502040204020203" pitchFamily="34" charset="0"/>
                <a:cs typeface="Segoe UI" panose="020B0502040204020203" pitchFamily="34" charset="0"/>
              </a:rPr>
              <a:t>-Capex Status 25-26</a:t>
            </a:r>
          </a:p>
        </p:txBody>
      </p:sp>
      <p:graphicFrame>
        <p:nvGraphicFramePr>
          <p:cNvPr id="3" name="Table 2">
            <a:extLst>
              <a:ext uri="{FF2B5EF4-FFF2-40B4-BE49-F238E27FC236}">
                <a16:creationId xmlns:a16="http://schemas.microsoft.com/office/drawing/2014/main" id="{D50402E2-3A22-0CB3-9B04-DBE7F7571E4E}"/>
              </a:ext>
            </a:extLst>
          </p:cNvPr>
          <p:cNvGraphicFramePr>
            <a:graphicFrameLocks noGrp="1"/>
          </p:cNvGraphicFramePr>
          <p:nvPr/>
        </p:nvGraphicFramePr>
        <p:xfrm>
          <a:off x="586853" y="914400"/>
          <a:ext cx="11407155" cy="5534495"/>
        </p:xfrm>
        <a:graphic>
          <a:graphicData uri="http://schemas.openxmlformats.org/drawingml/2006/table">
            <a:tbl>
              <a:tblPr>
                <a:tableStyleId>{5C22544A-7EE6-4342-B048-85BDC9FD1C3A}</a:tableStyleId>
              </a:tblPr>
              <a:tblGrid>
                <a:gridCol w="439833">
                  <a:extLst>
                    <a:ext uri="{9D8B030D-6E8A-4147-A177-3AD203B41FA5}">
                      <a16:colId xmlns:a16="http://schemas.microsoft.com/office/drawing/2014/main" val="3104646021"/>
                    </a:ext>
                  </a:extLst>
                </a:gridCol>
                <a:gridCol w="1184297">
                  <a:extLst>
                    <a:ext uri="{9D8B030D-6E8A-4147-A177-3AD203B41FA5}">
                      <a16:colId xmlns:a16="http://schemas.microsoft.com/office/drawing/2014/main" val="232389050"/>
                    </a:ext>
                  </a:extLst>
                </a:gridCol>
                <a:gridCol w="3370068">
                  <a:extLst>
                    <a:ext uri="{9D8B030D-6E8A-4147-A177-3AD203B41FA5}">
                      <a16:colId xmlns:a16="http://schemas.microsoft.com/office/drawing/2014/main" val="3125361996"/>
                    </a:ext>
                  </a:extLst>
                </a:gridCol>
                <a:gridCol w="717324">
                  <a:extLst>
                    <a:ext uri="{9D8B030D-6E8A-4147-A177-3AD203B41FA5}">
                      <a16:colId xmlns:a16="http://schemas.microsoft.com/office/drawing/2014/main" val="1583890040"/>
                    </a:ext>
                  </a:extLst>
                </a:gridCol>
                <a:gridCol w="636117">
                  <a:extLst>
                    <a:ext uri="{9D8B030D-6E8A-4147-A177-3AD203B41FA5}">
                      <a16:colId xmlns:a16="http://schemas.microsoft.com/office/drawing/2014/main" val="2461233241"/>
                    </a:ext>
                  </a:extLst>
                </a:gridCol>
                <a:gridCol w="974478">
                  <a:extLst>
                    <a:ext uri="{9D8B030D-6E8A-4147-A177-3AD203B41FA5}">
                      <a16:colId xmlns:a16="http://schemas.microsoft.com/office/drawing/2014/main" val="1026411067"/>
                    </a:ext>
                  </a:extLst>
                </a:gridCol>
                <a:gridCol w="913327">
                  <a:extLst>
                    <a:ext uri="{9D8B030D-6E8A-4147-A177-3AD203B41FA5}">
                      <a16:colId xmlns:a16="http://schemas.microsoft.com/office/drawing/2014/main" val="1764891292"/>
                    </a:ext>
                  </a:extLst>
                </a:gridCol>
                <a:gridCol w="927353">
                  <a:extLst>
                    <a:ext uri="{9D8B030D-6E8A-4147-A177-3AD203B41FA5}">
                      <a16:colId xmlns:a16="http://schemas.microsoft.com/office/drawing/2014/main" val="3822741641"/>
                    </a:ext>
                  </a:extLst>
                </a:gridCol>
                <a:gridCol w="998308">
                  <a:extLst>
                    <a:ext uri="{9D8B030D-6E8A-4147-A177-3AD203B41FA5}">
                      <a16:colId xmlns:a16="http://schemas.microsoft.com/office/drawing/2014/main" val="2826955917"/>
                    </a:ext>
                  </a:extLst>
                </a:gridCol>
                <a:gridCol w="1246050">
                  <a:extLst>
                    <a:ext uri="{9D8B030D-6E8A-4147-A177-3AD203B41FA5}">
                      <a16:colId xmlns:a16="http://schemas.microsoft.com/office/drawing/2014/main" val="4294014279"/>
                    </a:ext>
                  </a:extLst>
                </a:gridCol>
              </a:tblGrid>
              <a:tr h="533687">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Budget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29045">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No</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Vendor</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Delivery 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6616558"/>
                  </a:ext>
                </a:extLst>
              </a:tr>
              <a:tr h="1101001">
                <a:tc>
                  <a:txBody>
                    <a:bodyPr/>
                    <a:lstStyle/>
                    <a:p>
                      <a:pPr algn="ctr" fontAlgn="ctr">
                        <a:buNone/>
                      </a:pPr>
                      <a:r>
                        <a:rPr lang="en-IN" sz="1400" b="0" i="0" u="none" strike="noStrike" dirty="0">
                          <a:solidFill>
                            <a:srgbClr val="000000"/>
                          </a:solidFill>
                          <a:effectLst/>
                          <a:latin typeface="Segoe UI" panose="020B0502040204020203"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400" b="0" i="0" u="none" strike="noStrike" dirty="0">
                          <a:solidFill>
                            <a:srgbClr val="000000"/>
                          </a:solidFill>
                          <a:effectLst/>
                          <a:latin typeface="Segoe UI" panose="020B0502040204020203" pitchFamily="34" charset="0"/>
                        </a:rPr>
                        <a:t>Main Cane Carrier  drive VFD ( 110 KW)</a:t>
                      </a:r>
                      <a:br>
                        <a:rPr lang="en-US" sz="1400" b="0" i="0" u="none" strike="noStrike" dirty="0">
                          <a:solidFill>
                            <a:srgbClr val="000000"/>
                          </a:solidFill>
                          <a:effectLst/>
                          <a:latin typeface="Segoe UI" panose="020B0502040204020203" pitchFamily="34" charset="0"/>
                        </a:rPr>
                      </a:br>
                      <a:endParaRPr lang="en-US" sz="1400" b="0"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400" b="0" i="0" u="none" strike="noStrike" dirty="0">
                          <a:solidFill>
                            <a:srgbClr val="000000"/>
                          </a:solidFill>
                          <a:effectLst/>
                          <a:latin typeface="Segoe UI" panose="020B0502040204020203" pitchFamily="34" charset="0"/>
                        </a:rPr>
                        <a:t>Main cane carrier VFD need to be replaced with new ACS 580 due to Old drive ACS850-04-387A-5+J400 has been obsoleted by ABB and few spares not avail in market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1" i="0" u="none" strike="noStrike">
                          <a:solidFill>
                            <a:srgbClr val="000000"/>
                          </a:solidFill>
                          <a:effectLst/>
                          <a:latin typeface="Segoe UI" panose="020B0502040204020203" pitchFamily="34" charset="0"/>
                        </a:rPr>
                        <a:t>5.58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250746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a:solidFill>
                            <a:srgbClr val="000000"/>
                          </a:solidFill>
                          <a:effectLst/>
                          <a:latin typeface="Segoe UI" panose="020B0502040204020203" pitchFamily="34" charset="0"/>
                        </a:rPr>
                        <a:t>10/07/2025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a:solidFill>
                            <a:srgbClr val="000000"/>
                          </a:solidFill>
                          <a:effectLst/>
                          <a:latin typeface="Segoe UI" panose="020B0502040204020203" pitchFamily="34" charset="0"/>
                        </a:rPr>
                        <a:t>ALPHA CONTROL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a:solidFill>
                            <a:srgbClr val="000000"/>
                          </a:solidFill>
                          <a:effectLst/>
                          <a:latin typeface="Segoe UI" panose="020B0502040204020203" pitchFamily="34" charset="0"/>
                        </a:rPr>
                        <a:t>30/07/2025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Received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kern="1200" dirty="0">
                          <a:solidFill>
                            <a:srgbClr val="000000"/>
                          </a:solidFill>
                          <a:effectLst/>
                          <a:latin typeface="Segoe UI" panose="020B0502040204020203" pitchFamily="34" charset="0"/>
                          <a:ea typeface="+mn-ea"/>
                          <a:cs typeface="+mn-cs"/>
                        </a:rPr>
                        <a:t>Work Done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22083686"/>
                  </a:ext>
                </a:extLst>
              </a:tr>
              <a:tr h="1101001">
                <a:tc>
                  <a:txBody>
                    <a:bodyPr/>
                    <a:lstStyle/>
                    <a:p>
                      <a:pPr algn="ctr" fontAlgn="ctr">
                        <a:buNone/>
                      </a:pPr>
                      <a:r>
                        <a:rPr lang="en-IN" sz="1400" b="0" i="0" u="none" strike="noStrike">
                          <a:solidFill>
                            <a:srgbClr val="000000"/>
                          </a:solidFill>
                          <a:effectLst/>
                          <a:latin typeface="Segoe UI" panose="020B0502040204020203"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Feeder Drum  drive VFD ( 75 KW)</a:t>
                      </a:r>
                      <a:br>
                        <a:rPr lang="en-IN" sz="1400" b="0" i="0" u="none" strike="noStrike" dirty="0">
                          <a:solidFill>
                            <a:srgbClr val="000000"/>
                          </a:solidFill>
                          <a:effectLst/>
                          <a:latin typeface="Segoe UI" panose="020B0502040204020203" pitchFamily="34" charset="0"/>
                        </a:rPr>
                      </a:br>
                      <a:endParaRPr lang="en-IN" sz="1400" b="0"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400" b="0" i="0" u="none" strike="noStrike" dirty="0">
                          <a:solidFill>
                            <a:srgbClr val="000000"/>
                          </a:solidFill>
                          <a:effectLst/>
                          <a:latin typeface="Segoe UI" panose="020B0502040204020203" pitchFamily="34" charset="0"/>
                        </a:rPr>
                        <a:t>Feeder Drum VFD need to be replaced with new ACS 580 due to Old drive ACS850-04-225A-5+J400 has been obsoleted by ABB and few spares not avail in market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1" i="0" u="none" strike="noStrike" dirty="0">
                          <a:solidFill>
                            <a:srgbClr val="000000"/>
                          </a:solidFill>
                          <a:effectLst/>
                          <a:latin typeface="Segoe UI" panose="020B0502040204020203" pitchFamily="34" charset="0"/>
                        </a:rPr>
                        <a:t>3.45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250746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10/07/2025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a:solidFill>
                            <a:srgbClr val="000000"/>
                          </a:solidFill>
                          <a:effectLst/>
                          <a:latin typeface="Segoe UI" panose="020B0502040204020203" pitchFamily="34" charset="0"/>
                        </a:rPr>
                        <a:t>ALPHA CONTROL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a:solidFill>
                            <a:srgbClr val="000000"/>
                          </a:solidFill>
                          <a:effectLst/>
                          <a:latin typeface="Segoe UI" panose="020B0502040204020203" pitchFamily="34" charset="0"/>
                        </a:rPr>
                        <a:t>30/07/2025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Received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Work Done</a:t>
                      </a:r>
                      <a:endParaRPr kumimoji="0" lang="en-IN"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44720587"/>
                  </a:ext>
                </a:extLst>
              </a:tr>
              <a:tr h="855485">
                <a:tc>
                  <a:txBody>
                    <a:bodyPr/>
                    <a:lstStyle/>
                    <a:p>
                      <a:pPr algn="ctr" fontAlgn="ctr">
                        <a:buNone/>
                      </a:pPr>
                      <a:r>
                        <a:rPr lang="en-IN" sz="1400" b="0" i="0" u="none" strike="noStrike">
                          <a:solidFill>
                            <a:srgbClr val="000000"/>
                          </a:solidFill>
                          <a:effectLst/>
                          <a:latin typeface="Segoe UI" panose="020B0502040204020203"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Shredder Belt conveyor drive VFD ( 37 KW)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400" b="0" i="0" u="none" strike="noStrike" dirty="0">
                          <a:solidFill>
                            <a:srgbClr val="000000"/>
                          </a:solidFill>
                          <a:effectLst/>
                          <a:latin typeface="Segoe UI" panose="020B0502040204020203" pitchFamily="34" charset="0"/>
                        </a:rPr>
                        <a:t>Shredder Belt need to be replaced with new ACS 580 due to Old drive ACS850-04-144A-5+J400 has been obsoleted by ABB and few spares not avail in market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1" i="0" u="none" strike="noStrike" dirty="0">
                          <a:solidFill>
                            <a:srgbClr val="000000"/>
                          </a:solidFill>
                          <a:effectLst/>
                          <a:latin typeface="Segoe UI" panose="020B0502040204020203" pitchFamily="34" charset="0"/>
                        </a:rPr>
                        <a:t>2.75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250746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10/07/2025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ALPHA CONTROL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30/07/2025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Received</a:t>
                      </a:r>
                      <a:endParaRPr kumimoji="0" lang="en-IN"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Work Done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46673070"/>
                  </a:ext>
                </a:extLst>
              </a:tr>
              <a:tr h="1490017">
                <a:tc>
                  <a:txBody>
                    <a:bodyPr/>
                    <a:lstStyle/>
                    <a:p>
                      <a:pPr algn="ctr" fontAlgn="ctr">
                        <a:buNone/>
                      </a:pPr>
                      <a:r>
                        <a:rPr lang="en-IN" sz="1400" b="0" i="0" u="none" strike="noStrike" dirty="0">
                          <a:solidFill>
                            <a:srgbClr val="000000"/>
                          </a:solidFill>
                          <a:effectLst/>
                          <a:latin typeface="Segoe UI" panose="020B0502040204020203"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400" b="0" i="0" u="none" strike="noStrike" dirty="0">
                          <a:solidFill>
                            <a:srgbClr val="000000"/>
                          </a:solidFill>
                          <a:effectLst/>
                          <a:latin typeface="Segoe UI" panose="020B0502040204020203" pitchFamily="34" charset="0"/>
                        </a:rPr>
                        <a:t>Existing Batch Machine ( DS House)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400" b="0" i="0" u="none" strike="noStrike" dirty="0">
                          <a:solidFill>
                            <a:srgbClr val="000000"/>
                          </a:solidFill>
                          <a:effectLst/>
                          <a:latin typeface="Segoe UI" panose="020B0502040204020203" pitchFamily="34" charset="0"/>
                        </a:rPr>
                        <a:t>Renovation of Existing Batch M/C VFD panel room of </a:t>
                      </a:r>
                      <a:r>
                        <a:rPr lang="en-US" sz="1400" b="1" i="0" u="none" strike="noStrike" dirty="0">
                          <a:solidFill>
                            <a:srgbClr val="000000"/>
                          </a:solidFill>
                          <a:effectLst/>
                          <a:latin typeface="Segoe UI" panose="020B0502040204020203" pitchFamily="34" charset="0"/>
                        </a:rPr>
                        <a:t>DS house</a:t>
                      </a:r>
                      <a:r>
                        <a:rPr lang="en-US" sz="1400" b="0" i="0" u="none" strike="noStrike" dirty="0">
                          <a:solidFill>
                            <a:srgbClr val="000000"/>
                          </a:solidFill>
                          <a:effectLst/>
                          <a:latin typeface="Segoe UI" panose="020B0502040204020203" pitchFamily="34" charset="0"/>
                        </a:rPr>
                        <a:t> with ACP &amp; </a:t>
                      </a:r>
                      <a:r>
                        <a:rPr lang="en-US" sz="1400" b="0" i="0" u="none" strike="noStrike" dirty="0" err="1">
                          <a:solidFill>
                            <a:srgbClr val="000000"/>
                          </a:solidFill>
                          <a:effectLst/>
                          <a:latin typeface="Segoe UI" panose="020B0502040204020203" pitchFamily="34" charset="0"/>
                        </a:rPr>
                        <a:t>puf</a:t>
                      </a:r>
                      <a:r>
                        <a:rPr lang="en-US" sz="1400" b="0" i="0" u="none" strike="noStrike" dirty="0">
                          <a:solidFill>
                            <a:srgbClr val="000000"/>
                          </a:solidFill>
                          <a:effectLst/>
                          <a:latin typeface="Segoe UI" panose="020B0502040204020203" pitchFamily="34" charset="0"/>
                        </a:rPr>
                        <a:t> panels &amp; roofing with strong structure sheet &amp; False ceiling requirement &amp; strengthening for AC cooling. </a:t>
                      </a:r>
                      <a:br>
                        <a:rPr lang="en-US" sz="1400" b="0" i="0" u="none" strike="noStrike" dirty="0">
                          <a:solidFill>
                            <a:srgbClr val="000000"/>
                          </a:solidFill>
                          <a:effectLst/>
                          <a:latin typeface="Segoe UI" panose="020B0502040204020203" pitchFamily="34" charset="0"/>
                        </a:rPr>
                      </a:br>
                      <a:r>
                        <a:rPr lang="en-US" sz="1400" b="0" i="0" u="none" strike="noStrike" dirty="0">
                          <a:solidFill>
                            <a:srgbClr val="000000"/>
                          </a:solidFill>
                          <a:effectLst/>
                          <a:latin typeface="Segoe UI" panose="020B0502040204020203" pitchFamily="34" charset="0"/>
                        </a:rPr>
                        <a:t>(Size -29L x 13W x 15H feet  for main roof &amp; 10.5H feet for false ceiling)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1" i="0" u="none" strike="noStrike" dirty="0">
                          <a:solidFill>
                            <a:srgbClr val="000000"/>
                          </a:solidFill>
                          <a:effectLst/>
                          <a:latin typeface="Segoe UI" panose="020B0502040204020203" pitchFamily="34" charset="0"/>
                        </a:rPr>
                        <a:t>7.30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Received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dirty="0">
                          <a:solidFill>
                            <a:srgbClr val="000000"/>
                          </a:solidFill>
                          <a:effectLst/>
                          <a:latin typeface="Segoe UI" panose="020B0502040204020203" pitchFamily="34" charset="0"/>
                        </a:rPr>
                        <a:t>Work Under Progress. Cabin work done- only false ceiling to be done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15301893"/>
                  </a:ext>
                </a:extLst>
              </a:tr>
            </a:tbl>
          </a:graphicData>
        </a:graphic>
      </p:graphicFrame>
    </p:spTree>
    <p:extLst>
      <p:ext uri="{BB962C8B-B14F-4D97-AF65-F5344CB8AC3E}">
        <p14:creationId xmlns:p14="http://schemas.microsoft.com/office/powerpoint/2010/main" val="2533041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40100-D1BE-F114-514E-2CD8F6D0C0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6ED7E6-4DBA-5DB2-67CC-6482442B2C1E}"/>
              </a:ext>
            </a:extLst>
          </p:cNvPr>
          <p:cNvSpPr>
            <a:spLocks noGrp="1"/>
          </p:cNvSpPr>
          <p:nvPr>
            <p:ph type="sldNum" sz="quarter" idx="12"/>
          </p:nvPr>
        </p:nvSpPr>
        <p:spPr>
          <a:prstGeom prst="rect">
            <a:avLst/>
          </a:prstGeom>
        </p:spPr>
        <p:txBody>
          <a:bodyPr/>
          <a:lstStyle/>
          <a:p>
            <a:fld id="{B76B49FA-22BB-44F5-8EFA-E5C56FA3907E}" type="slidenum">
              <a:rPr lang="en-US" smtClean="0"/>
              <a:pPr/>
              <a:t>43</a:t>
            </a:fld>
            <a:endParaRPr lang="en-US" dirty="0"/>
          </a:p>
        </p:txBody>
      </p:sp>
      <p:sp>
        <p:nvSpPr>
          <p:cNvPr id="7" name="Rectangle 5">
            <a:extLst>
              <a:ext uri="{FF2B5EF4-FFF2-40B4-BE49-F238E27FC236}">
                <a16:creationId xmlns:a16="http://schemas.microsoft.com/office/drawing/2014/main" id="{B484D6BF-6DF7-2B2C-66A6-817733CF3962}"/>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sp>
        <p:nvSpPr>
          <p:cNvPr id="12" name="Title 1">
            <a:extLst>
              <a:ext uri="{FF2B5EF4-FFF2-40B4-BE49-F238E27FC236}">
                <a16:creationId xmlns:a16="http://schemas.microsoft.com/office/drawing/2014/main" id="{962A577F-E968-EEEC-2851-753E9D1F4312}"/>
              </a:ext>
            </a:extLst>
          </p:cNvPr>
          <p:cNvSpPr>
            <a:spLocks noGrp="1"/>
          </p:cNvSpPr>
          <p:nvPr>
            <p:ph type="title"/>
          </p:nvPr>
        </p:nvSpPr>
        <p:spPr>
          <a:xfrm>
            <a:off x="2347443" y="298756"/>
            <a:ext cx="7755355" cy="457200"/>
          </a:xfrm>
        </p:spPr>
        <p:txBody>
          <a:bodyPr>
            <a:noAutofit/>
          </a:bodyPr>
          <a:lstStyle/>
          <a:p>
            <a:r>
              <a:rPr lang="en-US" sz="2000" dirty="0"/>
              <a:t>Electrical </a:t>
            </a:r>
            <a:r>
              <a:rPr lang="en-US" sz="2000" dirty="0">
                <a:latin typeface="Segoe UI" panose="020B0502040204020203" pitchFamily="34" charset="0"/>
                <a:cs typeface="Segoe UI" panose="020B0502040204020203" pitchFamily="34" charset="0"/>
              </a:rPr>
              <a:t>-Capex Status 25-26</a:t>
            </a:r>
          </a:p>
        </p:txBody>
      </p:sp>
      <p:graphicFrame>
        <p:nvGraphicFramePr>
          <p:cNvPr id="3" name="Table 2">
            <a:extLst>
              <a:ext uri="{FF2B5EF4-FFF2-40B4-BE49-F238E27FC236}">
                <a16:creationId xmlns:a16="http://schemas.microsoft.com/office/drawing/2014/main" id="{405CCA6D-576E-AAD6-9399-BCDD8C9CC2F8}"/>
              </a:ext>
            </a:extLst>
          </p:cNvPr>
          <p:cNvGraphicFramePr>
            <a:graphicFrameLocks noGrp="1"/>
          </p:cNvGraphicFramePr>
          <p:nvPr/>
        </p:nvGraphicFramePr>
        <p:xfrm>
          <a:off x="454335" y="914400"/>
          <a:ext cx="11708688" cy="5441124"/>
        </p:xfrm>
        <a:graphic>
          <a:graphicData uri="http://schemas.openxmlformats.org/drawingml/2006/table">
            <a:tbl>
              <a:tblPr>
                <a:tableStyleId>{5C22544A-7EE6-4342-B048-85BDC9FD1C3A}</a:tableStyleId>
              </a:tblPr>
              <a:tblGrid>
                <a:gridCol w="443517">
                  <a:extLst>
                    <a:ext uri="{9D8B030D-6E8A-4147-A177-3AD203B41FA5}">
                      <a16:colId xmlns:a16="http://schemas.microsoft.com/office/drawing/2014/main" val="3104646021"/>
                    </a:ext>
                  </a:extLst>
                </a:gridCol>
                <a:gridCol w="1194215">
                  <a:extLst>
                    <a:ext uri="{9D8B030D-6E8A-4147-A177-3AD203B41FA5}">
                      <a16:colId xmlns:a16="http://schemas.microsoft.com/office/drawing/2014/main" val="232389050"/>
                    </a:ext>
                  </a:extLst>
                </a:gridCol>
                <a:gridCol w="3835021">
                  <a:extLst>
                    <a:ext uri="{9D8B030D-6E8A-4147-A177-3AD203B41FA5}">
                      <a16:colId xmlns:a16="http://schemas.microsoft.com/office/drawing/2014/main" val="3125361996"/>
                    </a:ext>
                  </a:extLst>
                </a:gridCol>
                <a:gridCol w="665328">
                  <a:extLst>
                    <a:ext uri="{9D8B030D-6E8A-4147-A177-3AD203B41FA5}">
                      <a16:colId xmlns:a16="http://schemas.microsoft.com/office/drawing/2014/main" val="1583890040"/>
                    </a:ext>
                  </a:extLst>
                </a:gridCol>
                <a:gridCol w="685800">
                  <a:extLst>
                    <a:ext uri="{9D8B030D-6E8A-4147-A177-3AD203B41FA5}">
                      <a16:colId xmlns:a16="http://schemas.microsoft.com/office/drawing/2014/main" val="2461233241"/>
                    </a:ext>
                  </a:extLst>
                </a:gridCol>
                <a:gridCol w="685800">
                  <a:extLst>
                    <a:ext uri="{9D8B030D-6E8A-4147-A177-3AD203B41FA5}">
                      <a16:colId xmlns:a16="http://schemas.microsoft.com/office/drawing/2014/main" val="1026411067"/>
                    </a:ext>
                  </a:extLst>
                </a:gridCol>
                <a:gridCol w="990600">
                  <a:extLst>
                    <a:ext uri="{9D8B030D-6E8A-4147-A177-3AD203B41FA5}">
                      <a16:colId xmlns:a16="http://schemas.microsoft.com/office/drawing/2014/main" val="1764891292"/>
                    </a:ext>
                  </a:extLst>
                </a:gridCol>
                <a:gridCol w="762000">
                  <a:extLst>
                    <a:ext uri="{9D8B030D-6E8A-4147-A177-3AD203B41FA5}">
                      <a16:colId xmlns:a16="http://schemas.microsoft.com/office/drawing/2014/main" val="3822741641"/>
                    </a:ext>
                  </a:extLst>
                </a:gridCol>
                <a:gridCol w="762000">
                  <a:extLst>
                    <a:ext uri="{9D8B030D-6E8A-4147-A177-3AD203B41FA5}">
                      <a16:colId xmlns:a16="http://schemas.microsoft.com/office/drawing/2014/main" val="2826955917"/>
                    </a:ext>
                  </a:extLst>
                </a:gridCol>
                <a:gridCol w="1684407">
                  <a:extLst>
                    <a:ext uri="{9D8B030D-6E8A-4147-A177-3AD203B41FA5}">
                      <a16:colId xmlns:a16="http://schemas.microsoft.com/office/drawing/2014/main" val="4294014279"/>
                    </a:ext>
                  </a:extLst>
                </a:gridCol>
              </a:tblGrid>
              <a:tr h="348611">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buNone/>
                      </a:pPr>
                      <a:r>
                        <a:rPr lang="en-IN" sz="1200" b="1" u="none" strike="noStrike">
                          <a:solidFill>
                            <a:schemeClr val="bg1"/>
                          </a:solidFill>
                          <a:effectLst/>
                          <a:latin typeface="Segoe UI" panose="020B0502040204020203" pitchFamily="34" charset="0"/>
                          <a:cs typeface="Segoe UI" panose="020B0502040204020203" pitchFamily="34" charset="0"/>
                        </a:rPr>
                        <a:t>Budget</a:t>
                      </a:r>
                      <a:endParaRPr lang="en-IN" sz="1200" b="1" i="0" u="none" strike="noStrike">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05764">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No</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Vendor</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Delivery 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6616558"/>
                  </a:ext>
                </a:extLst>
              </a:tr>
              <a:tr h="809064">
                <a:tc>
                  <a:txBody>
                    <a:bodyPr/>
                    <a:lstStyle/>
                    <a:p>
                      <a:pPr algn="ctr" fontAlgn="ctr">
                        <a:buNone/>
                      </a:pPr>
                      <a:r>
                        <a:rPr lang="en-IN" sz="1400" b="0" i="0" u="none" strike="noStrike" dirty="0">
                          <a:solidFill>
                            <a:srgbClr val="000000"/>
                          </a:solidFill>
                          <a:effectLst/>
                          <a:latin typeface="Segoe UI" panose="020B0502040204020203"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D S House Breaker (MCC-1)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1600 Amp ABB breaker with cradle to be replaced with new due to old breaker heated of Injection MCC-1 &amp; FFE MCC in DS House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000000"/>
                          </a:solidFill>
                          <a:effectLst/>
                          <a:latin typeface="Segoe UI" panose="020B0502040204020203" pitchFamily="34" charset="0"/>
                        </a:rPr>
                        <a:t>6.05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250741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10.07.25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err="1">
                          <a:solidFill>
                            <a:srgbClr val="000000"/>
                          </a:solidFill>
                          <a:effectLst/>
                          <a:latin typeface="Segoe UI" panose="020B0502040204020203" pitchFamily="34" charset="0"/>
                        </a:rPr>
                        <a:t>Riythm</a:t>
                      </a:r>
                      <a:r>
                        <a:rPr lang="en-IN" sz="1400" b="0" i="0" u="none" strike="noStrike" dirty="0">
                          <a:solidFill>
                            <a:srgbClr val="000000"/>
                          </a:solidFill>
                          <a:effectLst/>
                          <a:latin typeface="Segoe UI" panose="020B0502040204020203" pitchFamily="34" charset="0"/>
                        </a:rPr>
                        <a:t> Automation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20.09.25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Segoe UI" panose="020B0502040204020203" pitchFamily="34" charset="0"/>
                        </a:rPr>
                        <a:t>Received</a:t>
                      </a:r>
                    </a:p>
                    <a:p>
                      <a:pPr algn="ctr"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Work Done</a:t>
                      </a:r>
                      <a:endParaRPr kumimoji="0" lang="en-IN"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22083686"/>
                  </a:ext>
                </a:extLst>
              </a:tr>
              <a:tr h="1809232">
                <a:tc>
                  <a:txBody>
                    <a:bodyPr/>
                    <a:lstStyle/>
                    <a:p>
                      <a:pPr algn="ctr" fontAlgn="ctr">
                        <a:buNone/>
                      </a:pPr>
                      <a:r>
                        <a:rPr lang="en-IN" sz="1400" b="0" i="0" u="none" strike="noStrike" dirty="0">
                          <a:solidFill>
                            <a:srgbClr val="000000"/>
                          </a:solidFill>
                          <a:effectLst/>
                          <a:latin typeface="Segoe UI" panose="020B0502040204020203"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D S House Breaker Panel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Three No breaker panel of 1600 amp requirement at MCC-1 GD floor due to open type two No breaker are used for making power arrangement to Injection MCC-3 &amp; Distillery LT power during off season &amp; Now we need to connect these from Transformer bus duct thru 10 No cables of 25 meter for load adjustment of one ton &amp; 1750 KG batch M/C on transformer</a:t>
                      </a:r>
                      <a:r>
                        <a:rPr lang="en-US" sz="1400" b="1" i="0" u="none" strike="noStrike" dirty="0">
                          <a:solidFill>
                            <a:srgbClr val="000000"/>
                          </a:solidFill>
                          <a:effectLst/>
                          <a:latin typeface="Segoe UI" panose="020B0502040204020203" pitchFamily="34" charset="0"/>
                        </a:rPr>
                        <a:t> </a:t>
                      </a:r>
                      <a:endParaRPr lang="en-US" sz="1400" b="0"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000000"/>
                          </a:solidFill>
                          <a:effectLst/>
                          <a:latin typeface="Segoe UI" panose="020B0502040204020203" pitchFamily="34" charset="0"/>
                        </a:rPr>
                        <a:t>11.20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250741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10.07.25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err="1">
                          <a:solidFill>
                            <a:srgbClr val="000000"/>
                          </a:solidFill>
                          <a:effectLst/>
                          <a:latin typeface="Segoe UI" panose="020B0502040204020203" pitchFamily="34" charset="0"/>
                        </a:rPr>
                        <a:t>Riythm</a:t>
                      </a:r>
                      <a:r>
                        <a:rPr lang="en-IN" sz="1400" b="0" i="0" u="none" strike="noStrike" dirty="0">
                          <a:solidFill>
                            <a:srgbClr val="000000"/>
                          </a:solidFill>
                          <a:effectLst/>
                          <a:latin typeface="Segoe UI" panose="020B0502040204020203" pitchFamily="34" charset="0"/>
                        </a:rPr>
                        <a:t> Automation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20.09.25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Received</a:t>
                      </a:r>
                      <a:endParaRPr kumimoji="0" lang="en-IN"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Work Done</a:t>
                      </a:r>
                      <a:endParaRPr kumimoji="0" lang="en-IN"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848318601"/>
                  </a:ext>
                </a:extLst>
              </a:tr>
              <a:tr h="1009098">
                <a:tc>
                  <a:txBody>
                    <a:bodyPr/>
                    <a:lstStyle/>
                    <a:p>
                      <a:pPr algn="ctr" fontAlgn="ctr">
                        <a:buNone/>
                      </a:pPr>
                      <a:r>
                        <a:rPr lang="en-IN" sz="1400" b="0" i="0" u="none" strike="noStrike" dirty="0">
                          <a:solidFill>
                            <a:srgbClr val="000000"/>
                          </a:solidFill>
                          <a:effectLst/>
                          <a:latin typeface="Segoe UI" panose="020B0502040204020203" pitchFamily="3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1750 Batch M/C VFD panel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New VFD panel ACS 880 or latest requirement for 1750 KG batch type Machine of raw house to replace the old ACS 800 VFD panel due to obsoleted in market.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000000"/>
                          </a:solidFill>
                          <a:effectLst/>
                          <a:latin typeface="Segoe UI" panose="020B0502040204020203" pitchFamily="34" charset="0"/>
                        </a:rPr>
                        <a:t>22.70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Received</a:t>
                      </a:r>
                      <a:endParaRPr kumimoji="0" lang="en-IN"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Work Done</a:t>
                      </a:r>
                      <a:endParaRPr kumimoji="0" lang="en-IN"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44720587"/>
                  </a:ext>
                </a:extLst>
              </a:tr>
              <a:tr h="1009098">
                <a:tc>
                  <a:txBody>
                    <a:bodyPr/>
                    <a:lstStyle/>
                    <a:p>
                      <a:pPr algn="ctr" fontAlgn="ctr">
                        <a:buNone/>
                      </a:pPr>
                      <a:r>
                        <a:rPr lang="en-IN" sz="1400" b="0" i="0" u="none" strike="noStrike">
                          <a:solidFill>
                            <a:srgbClr val="000000"/>
                          </a:solidFill>
                          <a:effectLst/>
                          <a:latin typeface="Segoe UI" panose="020B0502040204020203"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1750 Batch M/C VFD panel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New VFD panel ACS 880 or latest requirement for 1750 KG batch type Machine of refinery house to replace the old ACS 800 VFD panel due to obsoleted in market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000000"/>
                          </a:solidFill>
                          <a:effectLst/>
                          <a:latin typeface="Segoe UI" panose="020B0502040204020203" pitchFamily="34" charset="0"/>
                        </a:rPr>
                        <a:t>22.70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Received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Work Done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46673070"/>
                  </a:ext>
                </a:extLst>
              </a:tr>
            </a:tbl>
          </a:graphicData>
        </a:graphic>
      </p:graphicFrame>
    </p:spTree>
    <p:extLst>
      <p:ext uri="{BB962C8B-B14F-4D97-AF65-F5344CB8AC3E}">
        <p14:creationId xmlns:p14="http://schemas.microsoft.com/office/powerpoint/2010/main" val="3184637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B1D09-63A5-0582-1CE5-1BB2ABEC09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DFB88C-E390-8597-8794-5B21C2F41707}"/>
              </a:ext>
            </a:extLst>
          </p:cNvPr>
          <p:cNvSpPr>
            <a:spLocks noGrp="1"/>
          </p:cNvSpPr>
          <p:nvPr>
            <p:ph type="sldNum" sz="quarter" idx="12"/>
          </p:nvPr>
        </p:nvSpPr>
        <p:spPr>
          <a:prstGeom prst="rect">
            <a:avLst/>
          </a:prstGeom>
        </p:spPr>
        <p:txBody>
          <a:bodyPr/>
          <a:lstStyle/>
          <a:p>
            <a:fld id="{B76B49FA-22BB-44F5-8EFA-E5C56FA3907E}" type="slidenum">
              <a:rPr lang="en-US" smtClean="0"/>
              <a:pPr/>
              <a:t>44</a:t>
            </a:fld>
            <a:endParaRPr lang="en-US" dirty="0"/>
          </a:p>
        </p:txBody>
      </p:sp>
      <p:sp>
        <p:nvSpPr>
          <p:cNvPr id="7" name="Rectangle 5">
            <a:extLst>
              <a:ext uri="{FF2B5EF4-FFF2-40B4-BE49-F238E27FC236}">
                <a16:creationId xmlns:a16="http://schemas.microsoft.com/office/drawing/2014/main" id="{74C63AAB-D2F2-C142-8646-4E1CE9022C82}"/>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sp>
        <p:nvSpPr>
          <p:cNvPr id="12" name="Title 1">
            <a:extLst>
              <a:ext uri="{FF2B5EF4-FFF2-40B4-BE49-F238E27FC236}">
                <a16:creationId xmlns:a16="http://schemas.microsoft.com/office/drawing/2014/main" id="{F8132C2B-8912-FB1C-D0C5-8E3F1AA5AA3E}"/>
              </a:ext>
            </a:extLst>
          </p:cNvPr>
          <p:cNvSpPr>
            <a:spLocks noGrp="1"/>
          </p:cNvSpPr>
          <p:nvPr>
            <p:ph type="title"/>
          </p:nvPr>
        </p:nvSpPr>
        <p:spPr>
          <a:xfrm>
            <a:off x="2347443" y="298756"/>
            <a:ext cx="7755355" cy="457200"/>
          </a:xfrm>
        </p:spPr>
        <p:txBody>
          <a:bodyPr>
            <a:noAutofit/>
          </a:bodyPr>
          <a:lstStyle/>
          <a:p>
            <a:r>
              <a:rPr lang="en-US" sz="2000" dirty="0"/>
              <a:t>Electrical </a:t>
            </a:r>
            <a:r>
              <a:rPr lang="en-US" sz="2000" dirty="0">
                <a:latin typeface="Segoe UI" panose="020B0502040204020203" pitchFamily="34" charset="0"/>
                <a:cs typeface="Segoe UI" panose="020B0502040204020203" pitchFamily="34" charset="0"/>
              </a:rPr>
              <a:t>-Capex Status 25-26</a:t>
            </a:r>
          </a:p>
        </p:txBody>
      </p:sp>
      <p:graphicFrame>
        <p:nvGraphicFramePr>
          <p:cNvPr id="3" name="Table 2">
            <a:extLst>
              <a:ext uri="{FF2B5EF4-FFF2-40B4-BE49-F238E27FC236}">
                <a16:creationId xmlns:a16="http://schemas.microsoft.com/office/drawing/2014/main" id="{E96B0BB2-F1D2-5440-2A3C-B804F028085E}"/>
              </a:ext>
            </a:extLst>
          </p:cNvPr>
          <p:cNvGraphicFramePr>
            <a:graphicFrameLocks noGrp="1"/>
          </p:cNvGraphicFramePr>
          <p:nvPr/>
        </p:nvGraphicFramePr>
        <p:xfrm>
          <a:off x="491319" y="914400"/>
          <a:ext cx="11502690" cy="5331680"/>
        </p:xfrm>
        <a:graphic>
          <a:graphicData uri="http://schemas.openxmlformats.org/drawingml/2006/table">
            <a:tbl>
              <a:tblPr>
                <a:tableStyleId>{5C22544A-7EE6-4342-B048-85BDC9FD1C3A}</a:tableStyleId>
              </a:tblPr>
              <a:tblGrid>
                <a:gridCol w="443517">
                  <a:extLst>
                    <a:ext uri="{9D8B030D-6E8A-4147-A177-3AD203B41FA5}">
                      <a16:colId xmlns:a16="http://schemas.microsoft.com/office/drawing/2014/main" val="3104646021"/>
                    </a:ext>
                  </a:extLst>
                </a:gridCol>
                <a:gridCol w="1194215">
                  <a:extLst>
                    <a:ext uri="{9D8B030D-6E8A-4147-A177-3AD203B41FA5}">
                      <a16:colId xmlns:a16="http://schemas.microsoft.com/office/drawing/2014/main" val="232389050"/>
                    </a:ext>
                  </a:extLst>
                </a:gridCol>
                <a:gridCol w="2374710">
                  <a:extLst>
                    <a:ext uri="{9D8B030D-6E8A-4147-A177-3AD203B41FA5}">
                      <a16:colId xmlns:a16="http://schemas.microsoft.com/office/drawing/2014/main" val="3125361996"/>
                    </a:ext>
                  </a:extLst>
                </a:gridCol>
                <a:gridCol w="1091369">
                  <a:extLst>
                    <a:ext uri="{9D8B030D-6E8A-4147-A177-3AD203B41FA5}">
                      <a16:colId xmlns:a16="http://schemas.microsoft.com/office/drawing/2014/main" val="1583890040"/>
                    </a:ext>
                  </a:extLst>
                </a:gridCol>
                <a:gridCol w="1098116">
                  <a:extLst>
                    <a:ext uri="{9D8B030D-6E8A-4147-A177-3AD203B41FA5}">
                      <a16:colId xmlns:a16="http://schemas.microsoft.com/office/drawing/2014/main" val="2461233241"/>
                    </a:ext>
                  </a:extLst>
                </a:gridCol>
                <a:gridCol w="964198">
                  <a:extLst>
                    <a:ext uri="{9D8B030D-6E8A-4147-A177-3AD203B41FA5}">
                      <a16:colId xmlns:a16="http://schemas.microsoft.com/office/drawing/2014/main" val="1026411067"/>
                    </a:ext>
                  </a:extLst>
                </a:gridCol>
                <a:gridCol w="1138290">
                  <a:extLst>
                    <a:ext uri="{9D8B030D-6E8A-4147-A177-3AD203B41FA5}">
                      <a16:colId xmlns:a16="http://schemas.microsoft.com/office/drawing/2014/main" val="1764891292"/>
                    </a:ext>
                  </a:extLst>
                </a:gridCol>
                <a:gridCol w="946143">
                  <a:extLst>
                    <a:ext uri="{9D8B030D-6E8A-4147-A177-3AD203B41FA5}">
                      <a16:colId xmlns:a16="http://schemas.microsoft.com/office/drawing/2014/main" val="3822741641"/>
                    </a:ext>
                  </a:extLst>
                </a:gridCol>
                <a:gridCol w="995646">
                  <a:extLst>
                    <a:ext uri="{9D8B030D-6E8A-4147-A177-3AD203B41FA5}">
                      <a16:colId xmlns:a16="http://schemas.microsoft.com/office/drawing/2014/main" val="2826955917"/>
                    </a:ext>
                  </a:extLst>
                </a:gridCol>
                <a:gridCol w="1256486">
                  <a:extLst>
                    <a:ext uri="{9D8B030D-6E8A-4147-A177-3AD203B41FA5}">
                      <a16:colId xmlns:a16="http://schemas.microsoft.com/office/drawing/2014/main" val="4294014279"/>
                    </a:ext>
                  </a:extLst>
                </a:gridCol>
              </a:tblGrid>
              <a:tr h="592212">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Budget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306705">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No</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Vendor</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Delivery 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6616558"/>
                  </a:ext>
                </a:extLst>
              </a:tr>
              <a:tr h="1221739">
                <a:tc>
                  <a:txBody>
                    <a:bodyPr/>
                    <a:lstStyle/>
                    <a:p>
                      <a:pPr algn="ctr" fontAlgn="ctr">
                        <a:buNone/>
                      </a:pPr>
                      <a:r>
                        <a:rPr lang="en-IN" sz="1400" b="0" i="0" u="none" strike="noStrike" dirty="0">
                          <a:solidFill>
                            <a:srgbClr val="000000"/>
                          </a:solidFill>
                          <a:effectLst/>
                          <a:latin typeface="Segoe UI" panose="020B0502040204020203"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IN" sz="1400" b="0" i="0" u="none" strike="noStrike" dirty="0">
                          <a:solidFill>
                            <a:srgbClr val="000000"/>
                          </a:solidFill>
                          <a:effectLst/>
                          <a:latin typeface="Segoe UI" panose="020B0502040204020203" pitchFamily="34" charset="0"/>
                        </a:rPr>
                        <a:t>Syrup Extraction Pump VFD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New VFD requirement for existing  Syrup extraction PP 1 &amp;2 due to old existing VFD ACS 550-01-059A-04 obsoleted.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000000"/>
                          </a:solidFill>
                          <a:effectLst/>
                          <a:latin typeface="Segoe UI" panose="020B0502040204020203" pitchFamily="34" charset="0"/>
                        </a:rPr>
                        <a:t>1.85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250760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11/07/2025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Rhythm Automation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20/07/2025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Segoe UI" panose="020B0502040204020203" pitchFamily="34" charset="0"/>
                        </a:rPr>
                        <a:t>Received</a:t>
                      </a:r>
                    </a:p>
                    <a:p>
                      <a:pPr algn="ctr"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kern="1200" dirty="0">
                          <a:solidFill>
                            <a:srgbClr val="000000"/>
                          </a:solidFill>
                          <a:effectLst/>
                          <a:latin typeface="Segoe UI" panose="020B0502040204020203" pitchFamily="34" charset="0"/>
                          <a:ea typeface="+mn-ea"/>
                          <a:cs typeface="+mn-cs"/>
                        </a:rPr>
                        <a:t>Work Done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22083686"/>
                  </a:ext>
                </a:extLst>
              </a:tr>
              <a:tr h="1221739">
                <a:tc>
                  <a:txBody>
                    <a:bodyPr/>
                    <a:lstStyle/>
                    <a:p>
                      <a:pPr algn="ctr" fontAlgn="ctr">
                        <a:buNone/>
                      </a:pPr>
                      <a:r>
                        <a:rPr lang="en-IN" sz="1400" b="0" i="0" u="none" strike="noStrike" dirty="0">
                          <a:solidFill>
                            <a:srgbClr val="000000"/>
                          </a:solidFill>
                          <a:effectLst/>
                          <a:latin typeface="Segoe UI" panose="020B0502040204020203" pitchFamily="34" charset="0"/>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400" b="0" i="0" u="none" strike="noStrike" dirty="0">
                          <a:solidFill>
                            <a:srgbClr val="000000"/>
                          </a:solidFill>
                          <a:effectLst/>
                          <a:latin typeface="Segoe UI" panose="020B0502040204020203" pitchFamily="34" charset="0"/>
                        </a:rPr>
                        <a:t>ETP MCC panel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Segoe UI" panose="020B0502040204020203" pitchFamily="34" charset="0"/>
                        </a:rPr>
                        <a:t>Existing not have any MCC panel and starters are kept at different location which is not in proper electrical manner &amp; control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i="0" u="none" strike="noStrike" dirty="0">
                          <a:solidFill>
                            <a:srgbClr val="000000"/>
                          </a:solidFill>
                          <a:effectLst/>
                          <a:latin typeface="Segoe UI" panose="020B0502040204020203" pitchFamily="34" charset="0"/>
                        </a:rPr>
                        <a:t>9.06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fontAlgn="ctr">
                        <a:buNone/>
                      </a:pPr>
                      <a:r>
                        <a:rPr lang="en-IN" sz="1400" b="1" i="0" u="none" strike="noStrike" dirty="0">
                          <a:solidFill>
                            <a:srgbClr val="FF0000"/>
                          </a:solidFill>
                          <a:effectLst/>
                          <a:latin typeface="Segoe UI" panose="020B0502040204020203" pitchFamily="34" charset="0"/>
                        </a:rPr>
                        <a:t>Hold for This Year, will be done with ETP Upgradation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US" sz="1400" b="0" i="0" u="none" strike="noStrike" kern="1200" dirty="0">
                        <a:solidFill>
                          <a:srgbClr val="000000"/>
                        </a:solidFill>
                        <a:effectLst/>
                        <a:latin typeface="Segoe UI"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4720587"/>
                  </a:ext>
                </a:extLst>
              </a:tr>
              <a:tr h="702004">
                <a:tc>
                  <a:txBody>
                    <a:bodyPr/>
                    <a:lstStyle/>
                    <a:p>
                      <a:pPr algn="ctr" fontAlgn="ctr">
                        <a:buNone/>
                      </a:pPr>
                      <a:r>
                        <a:rPr lang="en-IN" sz="1400" b="0" i="0" u="none" strike="noStrike" dirty="0">
                          <a:solidFill>
                            <a:srgbClr val="000000"/>
                          </a:solidFill>
                          <a:effectLst/>
                          <a:latin typeface="Segoe UI" panose="020B0502040204020203"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IN" sz="1400" b="0" i="0" u="none" strike="noStrike" dirty="0">
                          <a:solidFill>
                            <a:srgbClr val="000000"/>
                          </a:solidFill>
                          <a:effectLst/>
                          <a:latin typeface="Segoe UI" panose="020B0502040204020203" pitchFamily="34" charset="0"/>
                        </a:rPr>
                        <a:t>MCC 1 VFD Panel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fontAlgn="ctr">
                        <a:buNone/>
                      </a:pPr>
                      <a:r>
                        <a:rPr lang="en-US" sz="1400" b="0" i="0" u="none" strike="noStrike" dirty="0">
                          <a:solidFill>
                            <a:srgbClr val="000000"/>
                          </a:solidFill>
                          <a:effectLst/>
                          <a:latin typeface="Segoe UI" panose="020B0502040204020203" pitchFamily="34" charset="0"/>
                        </a:rPr>
                        <a:t>Existing split AC are 10-year-old &amp; not working properly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1" i="0" u="none" strike="noStrike" dirty="0">
                          <a:solidFill>
                            <a:srgbClr val="000000"/>
                          </a:solidFill>
                          <a:effectLst/>
                          <a:latin typeface="Segoe UI" panose="020B0502040204020203" pitchFamily="34" charset="0"/>
                        </a:rPr>
                        <a:t>2.60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250758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10.07.25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JMD ENTERPRISES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400" b="0" i="0" u="none" strike="noStrike" dirty="0">
                          <a:solidFill>
                            <a:srgbClr val="000000"/>
                          </a:solidFill>
                          <a:effectLst/>
                          <a:latin typeface="Segoe UI" panose="020B0502040204020203" pitchFamily="34" charset="0"/>
                        </a:rPr>
                        <a:t>30.07.25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Segoe UI" panose="020B0502040204020203" pitchFamily="34" charset="0"/>
                        </a:rPr>
                        <a:t>Received</a:t>
                      </a:r>
                    </a:p>
                    <a:p>
                      <a:pPr algn="ctr"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400" b="0" i="0" u="none" strike="noStrike" kern="1200" dirty="0">
                          <a:solidFill>
                            <a:srgbClr val="000000"/>
                          </a:solidFill>
                          <a:effectLst/>
                          <a:latin typeface="Segoe UI" panose="020B0502040204020203" pitchFamily="34" charset="0"/>
                          <a:ea typeface="+mn-ea"/>
                          <a:cs typeface="+mn-cs"/>
                        </a:rPr>
                        <a:t>Work Done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46673070"/>
                  </a:ext>
                </a:extLst>
              </a:tr>
              <a:tr h="1161190">
                <a:tc>
                  <a:txBody>
                    <a:bodyPr/>
                    <a:lstStyle/>
                    <a:p>
                      <a:pPr algn="ctr" fontAlgn="ctr">
                        <a:buNone/>
                      </a:pPr>
                      <a:r>
                        <a:rPr lang="en-IN" sz="1400" b="0" i="0" u="none" strike="noStrike">
                          <a:solidFill>
                            <a:srgbClr val="000000"/>
                          </a:solidFill>
                          <a:effectLst/>
                          <a:latin typeface="Segoe UI" panose="020B0502040204020203" pitchFamily="34"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400" b="0" i="0" u="none" strike="noStrike" dirty="0">
                          <a:solidFill>
                            <a:srgbClr val="000000"/>
                          </a:solidFill>
                          <a:effectLst/>
                          <a:latin typeface="Segoe UI" panose="020B0502040204020203" pitchFamily="34" charset="0"/>
                        </a:rPr>
                        <a:t>Powerhouse PCC Cooling System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400" b="0" i="0" u="none" strike="noStrike">
                          <a:solidFill>
                            <a:srgbClr val="000000"/>
                          </a:solidFill>
                          <a:effectLst/>
                          <a:latin typeface="Segoe UI" panose="020B0502040204020203" pitchFamily="34" charset="0"/>
                        </a:rPr>
                        <a:t>To prevent bagasse dust inside the PCC &amp; overcome to temp rising problems during Feb to April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1" i="0" u="none" strike="noStrike">
                          <a:solidFill>
                            <a:srgbClr val="000000"/>
                          </a:solidFill>
                          <a:effectLst/>
                          <a:latin typeface="Segoe UI" panose="020B0502040204020203" pitchFamily="34" charset="0"/>
                        </a:rPr>
                        <a:t>23.75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fontAlgn="ctr">
                        <a:buNone/>
                      </a:pPr>
                      <a:r>
                        <a:rPr lang="en-IN" sz="1400" b="1" i="0" u="none" strike="noStrike" dirty="0">
                          <a:solidFill>
                            <a:srgbClr val="FF0000"/>
                          </a:solidFill>
                          <a:effectLst/>
                          <a:latin typeface="Segoe UI" panose="020B0502040204020203" pitchFamily="34" charset="0"/>
                        </a:rPr>
                        <a:t>Will be done based on requirement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400" b="0" i="0" u="none" strike="noStrike" kern="1200" dirty="0">
                          <a:solidFill>
                            <a:srgbClr val="000000"/>
                          </a:solidFill>
                          <a:effectLst/>
                          <a:latin typeface="Segoe UI" panose="020B0502040204020203" pitchFamily="34" charset="0"/>
                          <a:ea typeface="+mn-ea"/>
                          <a:cs typeface="+mn-cs"/>
                        </a:rPr>
                        <a:t>Hold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5301893"/>
                  </a:ext>
                </a:extLst>
              </a:tr>
            </a:tbl>
          </a:graphicData>
        </a:graphic>
      </p:graphicFrame>
    </p:spTree>
    <p:extLst>
      <p:ext uri="{BB962C8B-B14F-4D97-AF65-F5344CB8AC3E}">
        <p14:creationId xmlns:p14="http://schemas.microsoft.com/office/powerpoint/2010/main" val="1970566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A8972-0543-715D-CC6C-A9E08A74CA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6D30A4-6749-9FEA-8CBE-B15A17FCBFB6}"/>
              </a:ext>
            </a:extLst>
          </p:cNvPr>
          <p:cNvSpPr>
            <a:spLocks noGrp="1"/>
          </p:cNvSpPr>
          <p:nvPr>
            <p:ph type="sldNum" sz="quarter" idx="12"/>
          </p:nvPr>
        </p:nvSpPr>
        <p:spPr>
          <a:prstGeom prst="rect">
            <a:avLst/>
          </a:prstGeom>
        </p:spPr>
        <p:txBody>
          <a:bodyPr/>
          <a:lstStyle/>
          <a:p>
            <a:fld id="{B76B49FA-22BB-44F5-8EFA-E5C56FA3907E}" type="slidenum">
              <a:rPr lang="en-US" smtClean="0"/>
              <a:pPr/>
              <a:t>45</a:t>
            </a:fld>
            <a:endParaRPr lang="en-US" dirty="0"/>
          </a:p>
        </p:txBody>
      </p:sp>
      <p:sp>
        <p:nvSpPr>
          <p:cNvPr id="7" name="Rectangle 5">
            <a:extLst>
              <a:ext uri="{FF2B5EF4-FFF2-40B4-BE49-F238E27FC236}">
                <a16:creationId xmlns:a16="http://schemas.microsoft.com/office/drawing/2014/main" id="{38FB2356-D096-12ED-9C99-178BD9611E2B}"/>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sp>
        <p:nvSpPr>
          <p:cNvPr id="12" name="Title 1">
            <a:extLst>
              <a:ext uri="{FF2B5EF4-FFF2-40B4-BE49-F238E27FC236}">
                <a16:creationId xmlns:a16="http://schemas.microsoft.com/office/drawing/2014/main" id="{23A8F54C-1BDF-4269-98E2-9832583957AD}"/>
              </a:ext>
            </a:extLst>
          </p:cNvPr>
          <p:cNvSpPr>
            <a:spLocks noGrp="1"/>
          </p:cNvSpPr>
          <p:nvPr>
            <p:ph type="title"/>
          </p:nvPr>
        </p:nvSpPr>
        <p:spPr>
          <a:xfrm>
            <a:off x="2347443" y="298756"/>
            <a:ext cx="7755355" cy="457200"/>
          </a:xfrm>
        </p:spPr>
        <p:txBody>
          <a:bodyPr>
            <a:noAutofit/>
          </a:bodyPr>
          <a:lstStyle/>
          <a:p>
            <a:r>
              <a:rPr lang="en-US" sz="2000" dirty="0"/>
              <a:t>Instrument </a:t>
            </a:r>
            <a:r>
              <a:rPr lang="en-US" sz="2000" dirty="0">
                <a:latin typeface="Segoe UI" panose="020B0502040204020203" pitchFamily="34" charset="0"/>
                <a:cs typeface="Segoe UI" panose="020B0502040204020203" pitchFamily="34" charset="0"/>
              </a:rPr>
              <a:t>-Capex Status 25-26</a:t>
            </a:r>
          </a:p>
        </p:txBody>
      </p:sp>
      <p:graphicFrame>
        <p:nvGraphicFramePr>
          <p:cNvPr id="3" name="Table 2">
            <a:extLst>
              <a:ext uri="{FF2B5EF4-FFF2-40B4-BE49-F238E27FC236}">
                <a16:creationId xmlns:a16="http://schemas.microsoft.com/office/drawing/2014/main" id="{C14B14E6-D56D-AB7F-0096-4C48AE34FE3D}"/>
              </a:ext>
            </a:extLst>
          </p:cNvPr>
          <p:cNvGraphicFramePr>
            <a:graphicFrameLocks noGrp="1"/>
          </p:cNvGraphicFramePr>
          <p:nvPr/>
        </p:nvGraphicFramePr>
        <p:xfrm>
          <a:off x="533400" y="914400"/>
          <a:ext cx="11460609" cy="5554829"/>
        </p:xfrm>
        <a:graphic>
          <a:graphicData uri="http://schemas.openxmlformats.org/drawingml/2006/table">
            <a:tbl>
              <a:tblPr>
                <a:tableStyleId>{5C22544A-7EE6-4342-B048-85BDC9FD1C3A}</a:tableStyleId>
              </a:tblPr>
              <a:tblGrid>
                <a:gridCol w="441895">
                  <a:extLst>
                    <a:ext uri="{9D8B030D-6E8A-4147-A177-3AD203B41FA5}">
                      <a16:colId xmlns:a16="http://schemas.microsoft.com/office/drawing/2014/main" val="3104646021"/>
                    </a:ext>
                  </a:extLst>
                </a:gridCol>
                <a:gridCol w="1189846">
                  <a:extLst>
                    <a:ext uri="{9D8B030D-6E8A-4147-A177-3AD203B41FA5}">
                      <a16:colId xmlns:a16="http://schemas.microsoft.com/office/drawing/2014/main" val="232389050"/>
                    </a:ext>
                  </a:extLst>
                </a:gridCol>
                <a:gridCol w="2366022">
                  <a:extLst>
                    <a:ext uri="{9D8B030D-6E8A-4147-A177-3AD203B41FA5}">
                      <a16:colId xmlns:a16="http://schemas.microsoft.com/office/drawing/2014/main" val="3125361996"/>
                    </a:ext>
                  </a:extLst>
                </a:gridCol>
                <a:gridCol w="1087377">
                  <a:extLst>
                    <a:ext uri="{9D8B030D-6E8A-4147-A177-3AD203B41FA5}">
                      <a16:colId xmlns:a16="http://schemas.microsoft.com/office/drawing/2014/main" val="1583890040"/>
                    </a:ext>
                  </a:extLst>
                </a:gridCol>
                <a:gridCol w="1094099">
                  <a:extLst>
                    <a:ext uri="{9D8B030D-6E8A-4147-A177-3AD203B41FA5}">
                      <a16:colId xmlns:a16="http://schemas.microsoft.com/office/drawing/2014/main" val="2461233241"/>
                    </a:ext>
                  </a:extLst>
                </a:gridCol>
                <a:gridCol w="960670">
                  <a:extLst>
                    <a:ext uri="{9D8B030D-6E8A-4147-A177-3AD203B41FA5}">
                      <a16:colId xmlns:a16="http://schemas.microsoft.com/office/drawing/2014/main" val="1026411067"/>
                    </a:ext>
                  </a:extLst>
                </a:gridCol>
                <a:gridCol w="1134126">
                  <a:extLst>
                    <a:ext uri="{9D8B030D-6E8A-4147-A177-3AD203B41FA5}">
                      <a16:colId xmlns:a16="http://schemas.microsoft.com/office/drawing/2014/main" val="1764891292"/>
                    </a:ext>
                  </a:extLst>
                </a:gridCol>
                <a:gridCol w="782122">
                  <a:extLst>
                    <a:ext uri="{9D8B030D-6E8A-4147-A177-3AD203B41FA5}">
                      <a16:colId xmlns:a16="http://schemas.microsoft.com/office/drawing/2014/main" val="3822741641"/>
                    </a:ext>
                  </a:extLst>
                </a:gridCol>
                <a:gridCol w="1152562">
                  <a:extLst>
                    <a:ext uri="{9D8B030D-6E8A-4147-A177-3AD203B41FA5}">
                      <a16:colId xmlns:a16="http://schemas.microsoft.com/office/drawing/2014/main" val="2826955917"/>
                    </a:ext>
                  </a:extLst>
                </a:gridCol>
                <a:gridCol w="1251890">
                  <a:extLst>
                    <a:ext uri="{9D8B030D-6E8A-4147-A177-3AD203B41FA5}">
                      <a16:colId xmlns:a16="http://schemas.microsoft.com/office/drawing/2014/main" val="4294014279"/>
                    </a:ext>
                  </a:extLst>
                </a:gridCol>
              </a:tblGrid>
              <a:tr h="355060">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l"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Budget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13270">
                <a:tc>
                  <a:txBody>
                    <a:bodyPr/>
                    <a:lstStyle/>
                    <a:p>
                      <a:pPr algn="l" fontAlgn="ctr">
                        <a:buNone/>
                      </a:pPr>
                      <a:r>
                        <a:rPr lang="en-US" sz="1200" b="1" i="0" u="none" strike="noStrike" dirty="0">
                          <a:solidFill>
                            <a:srgbClr val="000000"/>
                          </a:solidFill>
                          <a:effectLst/>
                          <a:latin typeface="Segoe UI" panose="020B0502040204020203" pitchFamily="34" charset="0"/>
                        </a:rPr>
                        <a:t> D</a:t>
                      </a:r>
                      <a:endParaRPr lang="en-IN" sz="12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buNone/>
                      </a:pPr>
                      <a:r>
                        <a:rPr lang="en-US" sz="1200" b="1" i="0" u="none" strike="noStrike" dirty="0">
                          <a:solidFill>
                            <a:srgbClr val="000000"/>
                          </a:solidFill>
                          <a:effectLst/>
                          <a:latin typeface="Segoe UI" panose="020B0502040204020203" pitchFamily="34" charset="0"/>
                        </a:rPr>
                        <a:t> Instrument </a:t>
                      </a:r>
                      <a:endParaRPr lang="en-IN" sz="12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No</a:t>
                      </a:r>
                      <a:endParaRPr lang="en-IN" sz="1400" b="1" i="0" u="none" strike="noStrike" dirty="0">
                        <a:solidFill>
                          <a:srgbClr val="000000"/>
                        </a:solidFill>
                        <a:effectLst/>
                        <a:latin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Vendor</a:t>
                      </a:r>
                      <a:endParaRPr lang="en-IN" sz="1400" b="1" i="0" u="none" strike="noStrike" dirty="0">
                        <a:solidFill>
                          <a:srgbClr val="000000"/>
                        </a:solidFill>
                        <a:effectLst/>
                        <a:latin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Delivery Date</a:t>
                      </a:r>
                      <a:endParaRPr lang="en-IN" sz="1400" b="1" i="0" u="none" strike="noStrike" dirty="0">
                        <a:solidFill>
                          <a:srgbClr val="000000"/>
                        </a:solidFill>
                        <a:effectLst/>
                        <a:latin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buNone/>
                      </a:pPr>
                      <a:r>
                        <a:rPr lang="en-IN" sz="1400" b="1" u="none" strike="noStrike" dirty="0">
                          <a:effectLst/>
                        </a:rPr>
                        <a:t>Date</a:t>
                      </a:r>
                      <a:endParaRPr lang="en-IN" sz="1400" b="1" i="0" u="none" strike="noStrike" dirty="0">
                        <a:solidFill>
                          <a:srgbClr val="000000"/>
                        </a:solidFill>
                        <a:effectLst/>
                        <a:latin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buNone/>
                      </a:pPr>
                      <a:r>
                        <a:rPr lang="en-IN" sz="1400" b="1" u="none" strike="noStrike" dirty="0">
                          <a:effectLst/>
                        </a:rPr>
                        <a:t> </a:t>
                      </a:r>
                      <a:endParaRPr lang="en-IN" sz="1400" b="1" i="0" u="none" strike="noStrike" dirty="0">
                        <a:solidFill>
                          <a:srgbClr val="000000"/>
                        </a:solidFill>
                        <a:effectLst/>
                        <a:latin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6616558"/>
                  </a:ext>
                </a:extLst>
              </a:tr>
              <a:tr h="707612">
                <a:tc>
                  <a:txBody>
                    <a:bodyPr/>
                    <a:lstStyle/>
                    <a:p>
                      <a:pPr algn="ctr" fontAlgn="ctr">
                        <a:buNone/>
                      </a:pPr>
                      <a:r>
                        <a:rPr lang="en-IN" sz="1200" b="0" i="0" u="none" strike="noStrike" dirty="0">
                          <a:solidFill>
                            <a:srgbClr val="000000"/>
                          </a:solidFill>
                          <a:effectLst/>
                          <a:latin typeface="Segoe UI" panose="020B0502040204020203"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rPr>
                        <a:t>ABB PM583 panel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 Raw continuous pan ABB PM583 panel builder 600 system upgrade windows 7 to windows 10 or 11</a:t>
                      </a:r>
                      <a:br>
                        <a:rPr lang="en-US" sz="1200" b="0" i="0" u="none" strike="noStrike" dirty="0">
                          <a:solidFill>
                            <a:srgbClr val="000000"/>
                          </a:solidFill>
                          <a:effectLst/>
                          <a:latin typeface="Segoe UI" panose="020B0502040204020203" pitchFamily="34" charset="0"/>
                        </a:rPr>
                      </a:br>
                      <a:r>
                        <a:rPr lang="en-US" sz="12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a:txBody>
                    <a:bodyPr/>
                    <a:lstStyle/>
                    <a:p>
                      <a:pPr algn="ctr" fontAlgn="ctr">
                        <a:buNone/>
                      </a:pPr>
                      <a:r>
                        <a:rPr lang="en-IN" sz="1200" b="1" i="0" u="none" strike="noStrike" dirty="0">
                          <a:solidFill>
                            <a:srgbClr val="000000"/>
                          </a:solidFill>
                          <a:effectLst/>
                          <a:latin typeface="Segoe UI" panose="020B0502040204020203" pitchFamily="34" charset="0"/>
                        </a:rPr>
                        <a:t>2.12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gridSpan="4">
                  <a:txBody>
                    <a:bodyPr/>
                    <a:lstStyle/>
                    <a:p>
                      <a:pPr algn="ctr" fontAlgn="ctr">
                        <a:buNone/>
                      </a:pPr>
                      <a:r>
                        <a:rPr lang="en-IN" sz="1100" b="0" i="0" u="none" strike="noStrike" dirty="0">
                          <a:solidFill>
                            <a:srgbClr val="FF0000"/>
                          </a:solidFill>
                          <a:effectLst/>
                          <a:latin typeface="Segoe UI" panose="020B0502040204020203" pitchFamily="34" charset="0"/>
                        </a:rPr>
                        <a:t> </a:t>
                      </a:r>
                    </a:p>
                    <a:p>
                      <a:pPr algn="ctr" fontAlgn="ctr">
                        <a:buNone/>
                      </a:pPr>
                      <a:r>
                        <a:rPr lang="en-IN" sz="1100" b="0" i="0" u="none" strike="noStrike" dirty="0">
                          <a:solidFill>
                            <a:srgbClr val="FF0000"/>
                          </a:solidFill>
                          <a:effectLst/>
                          <a:latin typeface="Segoe UI" panose="020B0502040204020203" pitchFamily="34" charset="0"/>
                        </a:rPr>
                        <a:t> </a:t>
                      </a:r>
                    </a:p>
                    <a:p>
                      <a:pPr algn="ctr" fontAlgn="ctr">
                        <a:buNone/>
                      </a:pPr>
                      <a:r>
                        <a:rPr lang="en-IN" sz="1100" b="1" i="0" u="none" strike="noStrike" dirty="0">
                          <a:solidFill>
                            <a:srgbClr val="FF0000"/>
                          </a:solidFill>
                          <a:effectLst/>
                          <a:latin typeface="Segoe UI" panose="020B0502040204020203" pitchFamily="34" charset="0"/>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FF0000"/>
                          </a:solidFill>
                          <a:effectLst/>
                          <a:latin typeface="Segoe UI" panose="020B0502040204020203" pitchFamily="34" charset="0"/>
                        </a:rPr>
                        <a:t>Will be done with complete upgradation</a:t>
                      </a:r>
                    </a:p>
                    <a:p>
                      <a:pPr algn="ctr" fontAlgn="ctr">
                        <a:buNone/>
                      </a:pPr>
                      <a:r>
                        <a:rPr lang="en-IN" sz="1100" b="0" i="0" u="none" strike="noStrike" dirty="0">
                          <a:solidFill>
                            <a:srgbClr val="FF0000"/>
                          </a:solidFill>
                          <a:effectLst/>
                          <a:latin typeface="Segoe UI" panose="020B0502040204020203" pitchFamily="34" charset="0"/>
                        </a:rPr>
                        <a:t> </a:t>
                      </a:r>
                    </a:p>
                    <a:p>
                      <a:pPr algn="ctr" fontAlgn="ctr">
                        <a:buNone/>
                      </a:pPr>
                      <a:endParaRPr lang="en-IN" sz="1100" b="0" i="0" u="none" strike="noStrike" dirty="0">
                        <a:solidFill>
                          <a:srgbClr val="FF0000"/>
                        </a:solidFill>
                        <a:effectLst/>
                        <a:latin typeface="Segoe UI" panose="020B0502040204020203" pitchFamily="34" charset="0"/>
                      </a:endParaRPr>
                    </a:p>
                    <a:p>
                      <a:pPr algn="ctr" fontAlgn="ctr">
                        <a:buNone/>
                      </a:pPr>
                      <a:r>
                        <a:rPr lang="en-IN" sz="1100" b="0" i="0" u="none" strike="noStrike" dirty="0">
                          <a:solidFill>
                            <a:srgbClr val="FF0000"/>
                          </a:solidFill>
                          <a:effectLst/>
                          <a:latin typeface="Segoe UI" panose="020B0502040204020203" pitchFamily="34" charset="0"/>
                        </a:rPr>
                        <a:t> </a:t>
                      </a:r>
                    </a:p>
                    <a:p>
                      <a:pPr algn="ctr" fontAlgn="ctr">
                        <a:buNone/>
                      </a:pPr>
                      <a:endParaRPr lang="en-IN" sz="1100" b="0" i="0" u="none" strike="noStrike" dirty="0">
                        <a:solidFill>
                          <a:srgbClr val="FF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h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rowSpan="3" h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rowSpan="3" h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endParaRPr lang="en-IN"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buNone/>
                      </a:pPr>
                      <a:endParaRPr lang="en-US"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083686"/>
                  </a:ext>
                </a:extLst>
              </a:tr>
              <a:tr h="532983">
                <a:tc>
                  <a:txBody>
                    <a:bodyPr/>
                    <a:lstStyle/>
                    <a:p>
                      <a:pPr algn="ctr" fontAlgn="ctr">
                        <a:buNone/>
                      </a:pPr>
                      <a:r>
                        <a:rPr lang="en-IN" sz="1200" b="0" i="0" u="none" strike="noStrike">
                          <a:solidFill>
                            <a:srgbClr val="000000"/>
                          </a:solidFill>
                          <a:effectLst/>
                          <a:latin typeface="Segoe UI" panose="020B0502040204020203" pitchFamily="34" charset="0"/>
                        </a:rPr>
                        <a:t>2</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rPr>
                        <a:t>Allen-Bradley RS </a:t>
                      </a:r>
                      <a:r>
                        <a:rPr lang="en-IN" sz="1200" b="0" i="0" u="none" strike="noStrike" dirty="0" err="1">
                          <a:solidFill>
                            <a:srgbClr val="000000"/>
                          </a:solidFill>
                          <a:effectLst/>
                          <a:latin typeface="Segoe UI" panose="020B0502040204020203" pitchFamily="34" charset="0"/>
                        </a:rPr>
                        <a:t>logix</a:t>
                      </a:r>
                      <a:r>
                        <a:rPr lang="en-IN" sz="1200" b="0" i="0" u="none" strike="noStrike" dirty="0">
                          <a:solidFill>
                            <a:srgbClr val="000000"/>
                          </a:solidFill>
                          <a:effectLst/>
                          <a:latin typeface="Segoe UI" panose="020B0502040204020203" pitchFamily="34" charset="0"/>
                        </a:rPr>
                        <a:t> 500  system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 Refinery Allen-Bradley RS Logix 500  system upgrade windows 7 to windows 10 or 11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gridSpan="4" v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hMerge="1" v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hMerge="1" v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hMerge="1" v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endParaRPr lang="en-IN"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buNone/>
                      </a:pPr>
                      <a:endParaRPr lang="en-US"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1751501"/>
                  </a:ext>
                </a:extLst>
              </a:tr>
              <a:tr h="532983">
                <a:tc>
                  <a:txBody>
                    <a:bodyPr/>
                    <a:lstStyle/>
                    <a:p>
                      <a:pPr algn="ctr" fontAlgn="ctr">
                        <a:buNone/>
                      </a:pPr>
                      <a:r>
                        <a:rPr lang="en-IN" sz="1200" b="0" i="0" u="none" strike="noStrike">
                          <a:solidFill>
                            <a:srgbClr val="000000"/>
                          </a:solidFill>
                          <a:effectLst/>
                          <a:latin typeface="Segoe UI" panose="020B0502040204020203" pitchFamily="34" charset="0"/>
                        </a:rPr>
                        <a:t>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a:solidFill>
                            <a:srgbClr val="000000"/>
                          </a:solidFill>
                          <a:effectLst/>
                          <a:latin typeface="Segoe UI" panose="020B0502040204020203" pitchFamily="34" charset="0"/>
                        </a:rPr>
                        <a:t> Upgrade windows </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  Upgrade windows 7 to windows 10 or 11  for  SEDL system</a:t>
                      </a:r>
                      <a:br>
                        <a:rPr lang="en-US" sz="1200" b="0" i="0" u="none" strike="noStrike" dirty="0">
                          <a:solidFill>
                            <a:srgbClr val="000000"/>
                          </a:solidFill>
                          <a:effectLst/>
                          <a:latin typeface="Segoe UI" panose="020B0502040204020203" pitchFamily="34" charset="0"/>
                        </a:rPr>
                      </a:br>
                      <a:endParaRPr lang="en-US"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gridSpan="4" v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hMerge="1" v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hMerge="1" v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hMerge="1" vMerge="1">
                  <a:txBody>
                    <a:bodyPr/>
                    <a:lstStyle/>
                    <a:p>
                      <a:endParaRPr dirty="0"/>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endParaRPr lang="en-IN"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buNone/>
                      </a:pPr>
                      <a:endParaRPr lang="en-IN"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1706831"/>
                  </a:ext>
                </a:extLst>
              </a:tr>
              <a:tr h="660162">
                <a:tc>
                  <a:txBody>
                    <a:bodyPr/>
                    <a:lstStyle/>
                    <a:p>
                      <a:pPr algn="ctr" fontAlgn="ctr">
                        <a:buNone/>
                      </a:pPr>
                      <a:r>
                        <a:rPr lang="en-IN" sz="1200" b="0" i="0" u="none" strike="noStrike" dirty="0">
                          <a:solidFill>
                            <a:srgbClr val="000000"/>
                          </a:solidFill>
                          <a:effectLst/>
                          <a:latin typeface="Segoe UI" panose="020B0502040204020203" pitchFamily="34" charset="0"/>
                        </a:rPr>
                        <a:t>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rPr>
                        <a:t>Online Monitoring in DCS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All mill bearing temperature &amp; critical </a:t>
                      </a:r>
                      <a:r>
                        <a:rPr lang="en-US" sz="1200" b="0" i="0" u="none" strike="noStrike" dirty="0" err="1">
                          <a:solidFill>
                            <a:srgbClr val="000000"/>
                          </a:solidFill>
                          <a:effectLst/>
                          <a:latin typeface="Segoe UI" panose="020B0502040204020203" pitchFamily="34" charset="0"/>
                        </a:rPr>
                        <a:t>lub</a:t>
                      </a:r>
                      <a:r>
                        <a:rPr lang="en-US" sz="1200" b="0" i="0" u="none" strike="noStrike" dirty="0">
                          <a:solidFill>
                            <a:srgbClr val="000000"/>
                          </a:solidFill>
                          <a:effectLst/>
                          <a:latin typeface="Segoe UI" panose="020B0502040204020203" pitchFamily="34" charset="0"/>
                        </a:rPr>
                        <a:t>-oil pressure to be taken in DCS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3.35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1" i="0" u="none" strike="noStrike" dirty="0">
                          <a:solidFill>
                            <a:schemeClr val="tx1"/>
                          </a:solidFill>
                          <a:effectLst/>
                          <a:latin typeface="Segoe UI" panose="020B0502040204020203" pitchFamily="34" charset="0"/>
                        </a:rPr>
                        <a:t>250923 / 251118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1" i="0" u="none" strike="noStrike" dirty="0">
                          <a:solidFill>
                            <a:schemeClr val="tx1"/>
                          </a:solidFill>
                          <a:effectLst/>
                          <a:latin typeface="Segoe UI" panose="020B0502040204020203" pitchFamily="34" charset="0"/>
                        </a:rPr>
                        <a:t>25/7/2025 / 11/8/2025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US" sz="1100" b="1" i="0" u="none" strike="noStrike" dirty="0">
                          <a:solidFill>
                            <a:schemeClr val="tx1"/>
                          </a:solidFill>
                          <a:effectLst/>
                          <a:latin typeface="Segoe UI" panose="020B0502040204020203" pitchFamily="34" charset="0"/>
                        </a:rPr>
                        <a:t>M/s Pioneer Automation / </a:t>
                      </a:r>
                      <a:r>
                        <a:rPr lang="en-US" sz="1100" b="1" i="0" u="none" strike="noStrike" dirty="0" err="1">
                          <a:solidFill>
                            <a:schemeClr val="tx1"/>
                          </a:solidFill>
                          <a:effectLst/>
                          <a:latin typeface="Segoe UI" panose="020B0502040204020203" pitchFamily="34" charset="0"/>
                        </a:rPr>
                        <a:t>Rotex</a:t>
                      </a:r>
                      <a:r>
                        <a:rPr lang="en-US" sz="1100" b="1" i="0" u="none" strike="noStrike" dirty="0">
                          <a:solidFill>
                            <a:schemeClr val="tx1"/>
                          </a:solidFill>
                          <a:effectLst/>
                          <a:latin typeface="Segoe UI" panose="020B0502040204020203" pitchFamily="34" charset="0"/>
                        </a:rPr>
                        <a:t> Control</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1" i="0" u="none" strike="noStrike" dirty="0">
                          <a:solidFill>
                            <a:schemeClr val="tx1"/>
                          </a:solidFill>
                          <a:effectLst/>
                          <a:latin typeface="Segoe UI" panose="020B0502040204020203" pitchFamily="34" charset="0"/>
                        </a:rPr>
                        <a:t>30/9/2025 / 5/9/2025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endParaRPr lang="en-IN"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100" b="0" i="0" u="none" strike="noStrike" kern="1200" dirty="0">
                          <a:solidFill>
                            <a:srgbClr val="000000"/>
                          </a:solidFill>
                          <a:effectLst/>
                          <a:latin typeface="Segoe UI" panose="020B0502040204020203" pitchFamily="34" charset="0"/>
                          <a:ea typeface="+mn-ea"/>
                          <a:cs typeface="+mn-cs"/>
                        </a:rPr>
                        <a:t>Work Done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99280236"/>
                  </a:ext>
                </a:extLst>
              </a:tr>
              <a:tr h="707612">
                <a:tc>
                  <a:txBody>
                    <a:bodyPr/>
                    <a:lstStyle/>
                    <a:p>
                      <a:pPr algn="ctr" fontAlgn="ctr">
                        <a:buNone/>
                      </a:pPr>
                      <a:r>
                        <a:rPr lang="en-IN" sz="1200" b="0" i="0" u="none" strike="noStrike" dirty="0">
                          <a:solidFill>
                            <a:srgbClr val="000000"/>
                          </a:solidFill>
                          <a:effectLst/>
                          <a:latin typeface="Segoe UI" panose="020B0502040204020203" pitchFamily="34" charset="0"/>
                        </a:rPr>
                        <a:t>7</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rPr>
                        <a:t>Brix sensor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 Raw B &amp; C cont. pan brix sensor absolute by manufacture not available in market</a:t>
                      </a:r>
                      <a:br>
                        <a:rPr lang="en-US" sz="1200" b="0" i="0" u="none" strike="noStrike" dirty="0">
                          <a:solidFill>
                            <a:srgbClr val="000000"/>
                          </a:solidFill>
                          <a:effectLst/>
                          <a:latin typeface="Segoe UI" panose="020B0502040204020203" pitchFamily="34" charset="0"/>
                        </a:rPr>
                      </a:br>
                      <a:r>
                        <a:rPr lang="en-US" sz="12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9.00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0" i="0" u="none" strike="noStrike" dirty="0">
                          <a:solidFill>
                            <a:srgbClr val="000000"/>
                          </a:solidFill>
                          <a:effectLst/>
                          <a:latin typeface="Segoe UI" panose="020B0502040204020203" pitchFamily="34" charset="0"/>
                        </a:rPr>
                        <a:t>250698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0" i="0" u="none" strike="noStrike">
                          <a:solidFill>
                            <a:srgbClr val="000000"/>
                          </a:solidFill>
                          <a:effectLst/>
                          <a:latin typeface="Segoe UI" panose="020B0502040204020203" pitchFamily="34" charset="0"/>
                        </a:rPr>
                        <a:t>05.07.25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0" i="0" u="none" strike="noStrike">
                          <a:solidFill>
                            <a:srgbClr val="000000"/>
                          </a:solidFill>
                          <a:effectLst/>
                          <a:latin typeface="Segoe UI" panose="020B0502040204020203" pitchFamily="34" charset="0"/>
                        </a:rPr>
                        <a:t>INSTRUMENTS &amp; SYSTEMS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0" i="0" u="none" strike="noStrike">
                          <a:solidFill>
                            <a:srgbClr val="000000"/>
                          </a:solidFill>
                          <a:effectLst/>
                          <a:latin typeface="Segoe UI" panose="020B0502040204020203" pitchFamily="34" charset="0"/>
                        </a:rPr>
                        <a:t>20.08.25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0" i="0" u="none" strike="noStrike">
                          <a:solidFill>
                            <a:srgbClr val="000000"/>
                          </a:solidFill>
                          <a:effectLst/>
                          <a:latin typeface="Segoe UI" panose="020B0502040204020203" pitchFamily="34" charset="0"/>
                        </a:rPr>
                        <a:t>Received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100" b="0" i="0" u="none" strike="noStrike" kern="1200" dirty="0">
                          <a:solidFill>
                            <a:srgbClr val="000000"/>
                          </a:solidFill>
                          <a:effectLst/>
                          <a:latin typeface="Segoe UI" panose="020B0502040204020203" pitchFamily="34" charset="0"/>
                          <a:ea typeface="+mn-ea"/>
                          <a:cs typeface="+mn-cs"/>
                        </a:rPr>
                        <a:t>Work Done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196496460"/>
                  </a:ext>
                </a:extLst>
              </a:tr>
              <a:tr h="707612">
                <a:tc>
                  <a:txBody>
                    <a:bodyPr/>
                    <a:lstStyle/>
                    <a:p>
                      <a:pPr algn="ctr" fontAlgn="ctr">
                        <a:buNone/>
                      </a:pPr>
                      <a:r>
                        <a:rPr lang="en-IN" sz="1200" b="0" i="0" u="none" strike="noStrike" dirty="0">
                          <a:solidFill>
                            <a:srgbClr val="000000"/>
                          </a:solidFill>
                          <a:effectLst/>
                          <a:latin typeface="Segoe UI" panose="020B0502040204020203" pitchFamily="34" charset="0"/>
                        </a:rPr>
                        <a:t>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rPr>
                        <a:t>Mass flow meter</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Mass flow meter size 6-inch application sugar cane juice flow range 350 TPH</a:t>
                      </a:r>
                      <a:br>
                        <a:rPr lang="en-US" sz="1200" b="0" i="0" u="none" strike="noStrike" dirty="0">
                          <a:solidFill>
                            <a:srgbClr val="000000"/>
                          </a:solidFill>
                          <a:effectLst/>
                          <a:latin typeface="Segoe UI" panose="020B0502040204020203" pitchFamily="34" charset="0"/>
                        </a:rPr>
                      </a:br>
                      <a:endParaRPr lang="en-US"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22.00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1" i="0" u="none" strike="noStrike" dirty="0">
                          <a:solidFill>
                            <a:schemeClr val="tx1"/>
                          </a:solidFill>
                          <a:effectLst/>
                          <a:latin typeface="Segoe UI" panose="020B0502040204020203" pitchFamily="34" charset="0"/>
                        </a:rPr>
                        <a:t>250862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1" i="0" u="none" strike="noStrike" dirty="0">
                          <a:solidFill>
                            <a:schemeClr val="tx1"/>
                          </a:solidFill>
                          <a:effectLst/>
                          <a:latin typeface="Segoe UI" panose="020B0502040204020203" pitchFamily="34" charset="0"/>
                        </a:rPr>
                        <a:t>22/07/2025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1" i="0" u="none" strike="noStrike" dirty="0">
                          <a:solidFill>
                            <a:schemeClr val="tx1"/>
                          </a:solidFill>
                          <a:effectLst/>
                          <a:latin typeface="Segoe UI" panose="020B0502040204020203" pitchFamily="34" charset="0"/>
                        </a:rPr>
                        <a:t>M/s Pioneer Automation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1" i="0" u="none" strike="noStrike" dirty="0">
                          <a:solidFill>
                            <a:schemeClr val="tx1"/>
                          </a:solidFill>
                          <a:effectLst/>
                          <a:latin typeface="Segoe UI" panose="020B0502040204020203" pitchFamily="34" charset="0"/>
                        </a:rPr>
                        <a:t>25/09/2025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100" b="0" i="0" u="none" strike="noStrike" dirty="0">
                          <a:solidFill>
                            <a:srgbClr val="000000"/>
                          </a:solidFill>
                          <a:effectLst/>
                          <a:latin typeface="Segoe UI" panose="020B0502040204020203" pitchFamily="34" charset="0"/>
                        </a:rPr>
                        <a:t> Received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100" b="0" i="0" u="none" strike="noStrike" kern="1200" dirty="0">
                          <a:solidFill>
                            <a:srgbClr val="000000"/>
                          </a:solidFill>
                          <a:effectLst/>
                          <a:latin typeface="Segoe UI" panose="020B0502040204020203" pitchFamily="34" charset="0"/>
                          <a:ea typeface="+mn-ea"/>
                          <a:cs typeface="+mn-cs"/>
                        </a:rPr>
                        <a:t>Work Done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44720587"/>
                  </a:ext>
                </a:extLst>
              </a:tr>
              <a:tr h="358354">
                <a:tc>
                  <a:txBody>
                    <a:bodyPr/>
                    <a:lstStyle/>
                    <a:p>
                      <a:pPr algn="ctr" fontAlgn="ctr">
                        <a:buNone/>
                      </a:pPr>
                      <a:r>
                        <a:rPr lang="en-IN" sz="1200" b="0" i="0" u="none" strike="noStrike" dirty="0">
                          <a:solidFill>
                            <a:srgbClr val="000000"/>
                          </a:solidFill>
                          <a:effectLst/>
                          <a:latin typeface="Segoe UI" panose="020B0502040204020203" pitchFamily="34" charset="0"/>
                        </a:rPr>
                        <a:t>11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36000" algn="l" fontAlgn="ctr">
                        <a:buNone/>
                      </a:pPr>
                      <a:r>
                        <a:rPr lang="en-IN" sz="1200" b="0" i="0" u="none" strike="noStrike">
                          <a:solidFill>
                            <a:srgbClr val="000000"/>
                          </a:solidFill>
                          <a:effectLst/>
                          <a:latin typeface="Segoe UI" panose="020B0502040204020203" pitchFamily="34" charset="0"/>
                        </a:rPr>
                        <a:t>LT &amp; Control Valve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B Havey holding tank level control</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200" b="1" i="0" u="none" strike="noStrike">
                          <a:solidFill>
                            <a:srgbClr val="000000"/>
                          </a:solidFill>
                          <a:effectLst/>
                          <a:latin typeface="Segoe UI" panose="020B0502040204020203" pitchFamily="34" charset="0"/>
                        </a:rPr>
                        <a:t>1.20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a:solidFill>
                            <a:srgbClr val="000000"/>
                          </a:solidFill>
                          <a:effectLst/>
                          <a:latin typeface="Segoe UI" panose="020B0502040204020203" pitchFamily="34" charset="0"/>
                        </a:rPr>
                        <a:t>Hold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ctr">
                        <a:buNone/>
                      </a:pPr>
                      <a:r>
                        <a:rPr lang="en-IN" sz="11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146673070"/>
                  </a:ext>
                </a:extLst>
              </a:tr>
              <a:tr h="358354">
                <a:tc>
                  <a:txBody>
                    <a:bodyPr/>
                    <a:lstStyle/>
                    <a:p>
                      <a:pPr algn="ctr" fontAlgn="ctr">
                        <a:buNone/>
                      </a:pPr>
                      <a:r>
                        <a:rPr lang="en-IN" sz="1200" b="0" i="0" u="none" strike="noStrike" dirty="0">
                          <a:solidFill>
                            <a:srgbClr val="000000"/>
                          </a:solidFill>
                          <a:effectLst/>
                          <a:latin typeface="Segoe UI" panose="020B0502040204020203" pitchFamily="34" charset="0"/>
                        </a:rPr>
                        <a:t>12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rPr>
                        <a:t>Auto Batch Weighing Scale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rPr>
                        <a:t>Auto weighing scale batch Type for Molasses C Havey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200" b="1" i="0" u="none" strike="noStrike" dirty="0">
                          <a:solidFill>
                            <a:srgbClr val="000000"/>
                          </a:solidFill>
                          <a:effectLst/>
                          <a:latin typeface="Segoe UI" panose="020B0502040204020203" pitchFamily="34" charset="0"/>
                        </a:rPr>
                        <a:t>7.70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buNone/>
                      </a:pPr>
                      <a:r>
                        <a:rPr lang="en-IN" sz="1100" b="0" i="0" u="none" strike="noStrike" dirty="0">
                          <a:solidFill>
                            <a:srgbClr val="000000"/>
                          </a:solidFill>
                          <a:effectLst/>
                          <a:latin typeface="Segoe UI" panose="020B0502040204020203" pitchFamily="34" charset="0"/>
                        </a:rPr>
                        <a:t>Hold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ctr">
                        <a:buNone/>
                      </a:pPr>
                      <a:r>
                        <a:rPr lang="en-IN" sz="11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15301893"/>
                  </a:ext>
                </a:extLst>
              </a:tr>
            </a:tbl>
          </a:graphicData>
        </a:graphic>
      </p:graphicFrame>
    </p:spTree>
    <p:extLst>
      <p:ext uri="{BB962C8B-B14F-4D97-AF65-F5344CB8AC3E}">
        <p14:creationId xmlns:p14="http://schemas.microsoft.com/office/powerpoint/2010/main" val="1553449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0034D-A99A-B75B-96E5-2A0DFB37728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CCC85D-CA72-B6CF-EAB5-F56254EED494}"/>
              </a:ext>
            </a:extLst>
          </p:cNvPr>
          <p:cNvSpPr>
            <a:spLocks noGrp="1"/>
          </p:cNvSpPr>
          <p:nvPr>
            <p:ph type="sldNum" sz="quarter" idx="12"/>
          </p:nvPr>
        </p:nvSpPr>
        <p:spPr>
          <a:prstGeom prst="rect">
            <a:avLst/>
          </a:prstGeom>
        </p:spPr>
        <p:txBody>
          <a:bodyPr/>
          <a:lstStyle/>
          <a:p>
            <a:fld id="{B76B49FA-22BB-44F5-8EFA-E5C56FA3907E}" type="slidenum">
              <a:rPr lang="en-US" smtClean="0"/>
              <a:pPr/>
              <a:t>46</a:t>
            </a:fld>
            <a:endParaRPr lang="en-US" dirty="0"/>
          </a:p>
        </p:txBody>
      </p:sp>
      <p:sp>
        <p:nvSpPr>
          <p:cNvPr id="7" name="Rectangle 5">
            <a:extLst>
              <a:ext uri="{FF2B5EF4-FFF2-40B4-BE49-F238E27FC236}">
                <a16:creationId xmlns:a16="http://schemas.microsoft.com/office/drawing/2014/main" id="{E368CE31-CC90-6E58-382F-B3032E604741}"/>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sp>
        <p:nvSpPr>
          <p:cNvPr id="12" name="Title 1">
            <a:extLst>
              <a:ext uri="{FF2B5EF4-FFF2-40B4-BE49-F238E27FC236}">
                <a16:creationId xmlns:a16="http://schemas.microsoft.com/office/drawing/2014/main" id="{86E16C69-CEF9-435F-ED89-F43173BA7C1D}"/>
              </a:ext>
            </a:extLst>
          </p:cNvPr>
          <p:cNvSpPr>
            <a:spLocks noGrp="1"/>
          </p:cNvSpPr>
          <p:nvPr>
            <p:ph type="title"/>
          </p:nvPr>
        </p:nvSpPr>
        <p:spPr>
          <a:xfrm>
            <a:off x="2347443" y="298756"/>
            <a:ext cx="7755355" cy="457200"/>
          </a:xfrm>
        </p:spPr>
        <p:txBody>
          <a:bodyPr>
            <a:noAutofit/>
          </a:bodyPr>
          <a:lstStyle/>
          <a:p>
            <a:r>
              <a:rPr lang="en-US" sz="2000" dirty="0"/>
              <a:t>CRITICAL SPARES: </a:t>
            </a:r>
            <a:r>
              <a:rPr lang="en-US" sz="2000" dirty="0">
                <a:latin typeface="Segoe UI" panose="020B0502040204020203" pitchFamily="34" charset="0"/>
                <a:cs typeface="Segoe UI" panose="020B0502040204020203" pitchFamily="34" charset="0"/>
              </a:rPr>
              <a:t>Capex Status 25-26</a:t>
            </a:r>
          </a:p>
        </p:txBody>
      </p:sp>
      <p:graphicFrame>
        <p:nvGraphicFramePr>
          <p:cNvPr id="3" name="Table 2">
            <a:extLst>
              <a:ext uri="{FF2B5EF4-FFF2-40B4-BE49-F238E27FC236}">
                <a16:creationId xmlns:a16="http://schemas.microsoft.com/office/drawing/2014/main" id="{23DAB5F1-E548-F1B9-2419-3FB4E178F950}"/>
              </a:ext>
            </a:extLst>
          </p:cNvPr>
          <p:cNvGraphicFramePr>
            <a:graphicFrameLocks noGrp="1"/>
          </p:cNvGraphicFramePr>
          <p:nvPr/>
        </p:nvGraphicFramePr>
        <p:xfrm>
          <a:off x="344655" y="914400"/>
          <a:ext cx="11586790" cy="5410199"/>
        </p:xfrm>
        <a:graphic>
          <a:graphicData uri="http://schemas.openxmlformats.org/drawingml/2006/table">
            <a:tbl>
              <a:tblPr>
                <a:tableStyleId>{5C22544A-7EE6-4342-B048-85BDC9FD1C3A}</a:tableStyleId>
              </a:tblPr>
              <a:tblGrid>
                <a:gridCol w="443517">
                  <a:extLst>
                    <a:ext uri="{9D8B030D-6E8A-4147-A177-3AD203B41FA5}">
                      <a16:colId xmlns:a16="http://schemas.microsoft.com/office/drawing/2014/main" val="3104646021"/>
                    </a:ext>
                  </a:extLst>
                </a:gridCol>
                <a:gridCol w="849719">
                  <a:extLst>
                    <a:ext uri="{9D8B030D-6E8A-4147-A177-3AD203B41FA5}">
                      <a16:colId xmlns:a16="http://schemas.microsoft.com/office/drawing/2014/main" val="232389050"/>
                    </a:ext>
                  </a:extLst>
                </a:gridCol>
                <a:gridCol w="2831690">
                  <a:extLst>
                    <a:ext uri="{9D8B030D-6E8A-4147-A177-3AD203B41FA5}">
                      <a16:colId xmlns:a16="http://schemas.microsoft.com/office/drawing/2014/main" val="3125361996"/>
                    </a:ext>
                  </a:extLst>
                </a:gridCol>
                <a:gridCol w="575187">
                  <a:extLst>
                    <a:ext uri="{9D8B030D-6E8A-4147-A177-3AD203B41FA5}">
                      <a16:colId xmlns:a16="http://schemas.microsoft.com/office/drawing/2014/main" val="1583890040"/>
                    </a:ext>
                  </a:extLst>
                </a:gridCol>
                <a:gridCol w="1501814">
                  <a:extLst>
                    <a:ext uri="{9D8B030D-6E8A-4147-A177-3AD203B41FA5}">
                      <a16:colId xmlns:a16="http://schemas.microsoft.com/office/drawing/2014/main" val="2461233241"/>
                    </a:ext>
                  </a:extLst>
                </a:gridCol>
                <a:gridCol w="1005412">
                  <a:extLst>
                    <a:ext uri="{9D8B030D-6E8A-4147-A177-3AD203B41FA5}">
                      <a16:colId xmlns:a16="http://schemas.microsoft.com/office/drawing/2014/main" val="1026411067"/>
                    </a:ext>
                  </a:extLst>
                </a:gridCol>
                <a:gridCol w="1097076">
                  <a:extLst>
                    <a:ext uri="{9D8B030D-6E8A-4147-A177-3AD203B41FA5}">
                      <a16:colId xmlns:a16="http://schemas.microsoft.com/office/drawing/2014/main" val="1764891292"/>
                    </a:ext>
                  </a:extLst>
                </a:gridCol>
                <a:gridCol w="799730">
                  <a:extLst>
                    <a:ext uri="{9D8B030D-6E8A-4147-A177-3AD203B41FA5}">
                      <a16:colId xmlns:a16="http://schemas.microsoft.com/office/drawing/2014/main" val="3822741641"/>
                    </a:ext>
                  </a:extLst>
                </a:gridCol>
                <a:gridCol w="978310">
                  <a:extLst>
                    <a:ext uri="{9D8B030D-6E8A-4147-A177-3AD203B41FA5}">
                      <a16:colId xmlns:a16="http://schemas.microsoft.com/office/drawing/2014/main" val="2826955917"/>
                    </a:ext>
                  </a:extLst>
                </a:gridCol>
                <a:gridCol w="1504335">
                  <a:extLst>
                    <a:ext uri="{9D8B030D-6E8A-4147-A177-3AD203B41FA5}">
                      <a16:colId xmlns:a16="http://schemas.microsoft.com/office/drawing/2014/main" val="4294014279"/>
                    </a:ext>
                  </a:extLst>
                </a:gridCol>
              </a:tblGrid>
              <a:tr h="391960">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a:solidFill>
                            <a:schemeClr val="bg1"/>
                          </a:solidFill>
                          <a:effectLst/>
                          <a:latin typeface="Segoe UI" panose="020B0502040204020203" pitchFamily="34" charset="0"/>
                          <a:cs typeface="Segoe UI" panose="020B0502040204020203" pitchFamily="34" charset="0"/>
                        </a:rPr>
                        <a:t>Budget</a:t>
                      </a:r>
                      <a:endParaRPr lang="en-IN" sz="1200" b="1" i="0" u="none" strike="noStrike">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56219">
                <a:tc>
                  <a:txBody>
                    <a:bodyPr/>
                    <a:lstStyle/>
                    <a:p>
                      <a:pPr algn="ctr" fontAlgn="ctr">
                        <a:buNone/>
                      </a:pPr>
                      <a:r>
                        <a:rPr lang="en-US" sz="1200" b="0" i="0" u="none" strike="noStrike" dirty="0">
                          <a:solidFill>
                            <a:schemeClr val="bg1"/>
                          </a:solidFill>
                          <a:effectLst/>
                          <a:latin typeface="Segoe UI" panose="020B0502040204020203" pitchFamily="34" charset="0"/>
                        </a:rPr>
                        <a:t>A</a:t>
                      </a:r>
                      <a:endParaRPr lang="en-IN" sz="1200" b="0" i="0" u="none" strike="noStrike" dirty="0">
                        <a:solidFill>
                          <a:schemeClr val="bg1"/>
                        </a:solidFill>
                        <a:effectLst/>
                        <a:latin typeface="Segoe UI" panose="020B0502040204020203"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US" sz="1200" b="0" i="0" u="none" strike="noStrike" dirty="0">
                          <a:solidFill>
                            <a:schemeClr val="bg1"/>
                          </a:solidFill>
                          <a:effectLst/>
                          <a:latin typeface="Segoe UI" panose="020B0502040204020203" pitchFamily="34" charset="0"/>
                        </a:rPr>
                        <a:t>Mill </a:t>
                      </a:r>
                      <a:endParaRPr lang="en-IN" sz="1200" b="0" i="0" u="none" strike="noStrike" dirty="0">
                        <a:solidFill>
                          <a:schemeClr val="bg1"/>
                        </a:solidFill>
                        <a:effectLst/>
                        <a:latin typeface="Segoe UI" panose="020B0502040204020203"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ctr" fontAlgn="ctr">
                        <a:buNone/>
                      </a:pPr>
                      <a:r>
                        <a:rPr lang="en-IN" sz="1400" b="1" u="none" strike="noStrike" dirty="0">
                          <a:solidFill>
                            <a:schemeClr val="bg1"/>
                          </a:solidFill>
                          <a:effectLst/>
                        </a:rPr>
                        <a:t> </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 </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No</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Date</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Vendor</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Delivery Date</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Date</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 </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3176616558"/>
                  </a:ext>
                </a:extLst>
              </a:tr>
              <a:tr h="588373">
                <a:tc>
                  <a:txBody>
                    <a:bodyPr/>
                    <a:lstStyle/>
                    <a:p>
                      <a:pPr algn="ctr"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Planetary Drive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Procurement of spare Planetary Gear Box for Shredder Elevator &amp; IRC No 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18.53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250713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08.07.25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FRONTLINE TECHNOCARTS (P) LTD.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10.10.25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Material awaited </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242424"/>
                          </a:solidFill>
                          <a:effectLst/>
                          <a:latin typeface="Segoe UI" panose="020B0502040204020203" pitchFamily="34" charset="0"/>
                          <a:cs typeface="Segoe UI" panose="020B0502040204020203" pitchFamily="34" charset="0"/>
                        </a:rPr>
                        <a:t>Expected by 10.11.2025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083686"/>
                  </a:ext>
                </a:extLst>
              </a:tr>
              <a:tr h="781150">
                <a:tc>
                  <a:txBody>
                    <a:bodyPr/>
                    <a:lstStyle/>
                    <a:p>
                      <a:pPr algn="ctr"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Shafts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Procurement of spare Head &amp; Tail Shaft Assembly (with sprockets) for Shredder Elevator &amp; IRC No 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13.70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250669 Shaft   &amp; </a:t>
                      </a:r>
                      <a:br>
                        <a:rPr lang="en-IN" sz="1200" b="0" i="0" u="none" strike="noStrike">
                          <a:solidFill>
                            <a:srgbClr val="000000"/>
                          </a:solidFill>
                          <a:effectLst/>
                          <a:latin typeface="Segoe UI" panose="020B0502040204020203" pitchFamily="34" charset="0"/>
                          <a:cs typeface="Segoe UI" panose="020B0502040204020203" pitchFamily="34" charset="0"/>
                        </a:rPr>
                      </a:br>
                      <a:r>
                        <a:rPr lang="en-IN" sz="1200" b="0" i="0" u="none" strike="noStrike">
                          <a:solidFill>
                            <a:srgbClr val="000000"/>
                          </a:solidFill>
                          <a:effectLst/>
                          <a:latin typeface="Segoe UI" panose="020B0502040204020203" pitchFamily="34" charset="0"/>
                          <a:cs typeface="Segoe UI" panose="020B0502040204020203" pitchFamily="34" charset="0"/>
                        </a:rPr>
                        <a:t>250599  Sprocket</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03.07.25  &amp; 24.06.2025 Sprocket</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Bharat Forge &amp;     </a:t>
                      </a:r>
                      <a:br>
                        <a:rPr lang="en-IN" sz="1200" b="0" i="0" u="none" strike="noStrike">
                          <a:solidFill>
                            <a:srgbClr val="000000"/>
                          </a:solidFill>
                          <a:effectLst/>
                          <a:latin typeface="Segoe UI" panose="020B0502040204020203" pitchFamily="34" charset="0"/>
                          <a:cs typeface="Segoe UI" panose="020B0502040204020203" pitchFamily="34" charset="0"/>
                        </a:rPr>
                      </a:br>
                      <a:r>
                        <a:rPr lang="en-IN" sz="1200" b="0" i="0" u="none" strike="noStrike">
                          <a:solidFill>
                            <a:srgbClr val="000000"/>
                          </a:solidFill>
                          <a:effectLst/>
                          <a:latin typeface="Segoe UI" panose="020B0502040204020203" pitchFamily="34" charset="0"/>
                          <a:cs typeface="Segoe UI" panose="020B0502040204020203" pitchFamily="34" charset="0"/>
                        </a:rPr>
                        <a:t>M/s Premchand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30.09.25 Shaft &amp; Sprocket 31.08.25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egoe UI" panose="020B0502040204020203" pitchFamily="34" charset="0"/>
                          <a:cs typeface="Segoe UI" panose="020B0502040204020203" pitchFamily="34" charset="0"/>
                        </a:rPr>
                        <a:t>Material awaited </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p>
                      <a:pPr marL="36000" algn="l" fontAlgn="ctr">
                        <a:buNone/>
                      </a:pP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2 shaft out of 3 Nos received for machining PO -255482/06.09.25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1751501"/>
                  </a:ext>
                </a:extLst>
              </a:tr>
              <a:tr h="781150">
                <a:tc>
                  <a:txBody>
                    <a:bodyPr/>
                    <a:lstStyle/>
                    <a:p>
                      <a:pPr algn="ctr"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Shafts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Procurement of spare Head &amp; Tail Shaft Assembly (with sprockets) for IRC 2nd to 4th</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11.65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250669 Shaft &amp; </a:t>
                      </a:r>
                      <a:br>
                        <a:rPr lang="en-IN" sz="1200" b="0" i="0" u="none" strike="noStrike" dirty="0">
                          <a:solidFill>
                            <a:srgbClr val="000000"/>
                          </a:solidFill>
                          <a:effectLst/>
                          <a:latin typeface="Segoe UI" panose="020B0502040204020203" pitchFamily="34" charset="0"/>
                          <a:cs typeface="Segoe UI" panose="020B0502040204020203" pitchFamily="34" charset="0"/>
                        </a:rPr>
                      </a:br>
                      <a:r>
                        <a:rPr lang="en-IN" sz="1200" b="0" i="0" u="none" strike="noStrike" dirty="0">
                          <a:solidFill>
                            <a:srgbClr val="000000"/>
                          </a:solidFill>
                          <a:effectLst/>
                          <a:latin typeface="Segoe UI" panose="020B0502040204020203" pitchFamily="34" charset="0"/>
                          <a:cs typeface="Segoe UI" panose="020B0502040204020203" pitchFamily="34" charset="0"/>
                        </a:rPr>
                        <a:t>250599  Sprocket</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03.07.25  &amp; 24.06.2025 Sprocket</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Bharat Forge &amp;     </a:t>
                      </a:r>
                      <a:br>
                        <a:rPr lang="en-IN" sz="1200" b="0" i="0" u="none" strike="noStrike" dirty="0">
                          <a:solidFill>
                            <a:srgbClr val="000000"/>
                          </a:solidFill>
                          <a:effectLst/>
                          <a:latin typeface="Segoe UI" panose="020B0502040204020203" pitchFamily="34" charset="0"/>
                          <a:cs typeface="Segoe UI" panose="020B0502040204020203" pitchFamily="34" charset="0"/>
                        </a:rPr>
                      </a:br>
                      <a:r>
                        <a:rPr lang="en-IN" sz="1200" b="0" i="0" u="none" strike="noStrike" dirty="0">
                          <a:solidFill>
                            <a:srgbClr val="000000"/>
                          </a:solidFill>
                          <a:effectLst/>
                          <a:latin typeface="Segoe UI" panose="020B0502040204020203" pitchFamily="34" charset="0"/>
                          <a:cs typeface="Segoe UI" panose="020B0502040204020203" pitchFamily="34" charset="0"/>
                        </a:rPr>
                        <a:t>M/s </a:t>
                      </a:r>
                      <a:r>
                        <a:rPr lang="en-IN" sz="1200" b="0" i="0" u="none" strike="noStrike" dirty="0" err="1">
                          <a:solidFill>
                            <a:srgbClr val="000000"/>
                          </a:solidFill>
                          <a:effectLst/>
                          <a:latin typeface="Segoe UI" panose="020B0502040204020203" pitchFamily="34" charset="0"/>
                          <a:cs typeface="Segoe UI" panose="020B0502040204020203" pitchFamily="34" charset="0"/>
                        </a:rPr>
                        <a:t>Premchand</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30.09.25 Shaft &amp; Sprocket 31.08.25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egoe UI" panose="020B0502040204020203" pitchFamily="34" charset="0"/>
                          <a:cs typeface="Segoe UI" panose="020B0502040204020203" pitchFamily="34" charset="0"/>
                        </a:rPr>
                        <a:t>Material awaited </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p>
                      <a:pPr marL="36000" algn="l" fontAlgn="ctr">
                        <a:buNone/>
                      </a:pP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2 Nos Shaft received for   machining PO -255482/06.09.25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1706831"/>
                  </a:ext>
                </a:extLst>
              </a:tr>
              <a:tr h="588373">
                <a:tc>
                  <a:txBody>
                    <a:bodyPr/>
                    <a:lstStyle/>
                    <a:p>
                      <a:pPr algn="ctr"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4</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Gear</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egoe UI" panose="020B0502040204020203" pitchFamily="34" charset="0"/>
                        </a:rPr>
                        <a:t>CAST STEEL DOUBLE HELICAL GEAR86 TEETH X 25 MODULE         -2 Nos</a:t>
                      </a: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endParaRPr lang="en-IN" sz="1200" b="1"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000000"/>
                          </a:solidFill>
                          <a:effectLst/>
                          <a:latin typeface="Segoe UI" panose="020B0502040204020203" pitchFamily="34" charset="0"/>
                        </a:rPr>
                        <a:t>P/NR/F/242841</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000000"/>
                          </a:solidFill>
                          <a:effectLst/>
                          <a:latin typeface="Segoe UI" panose="020B0502040204020203" pitchFamily="34" charset="0"/>
                        </a:rPr>
                        <a:t>21/02/2025</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000000"/>
                          </a:solidFill>
                          <a:effectLst/>
                          <a:latin typeface="Segoe UI" panose="020B0502040204020203" pitchFamily="34" charset="0"/>
                        </a:rPr>
                        <a:t>SRINATHJI ISPAT LTD</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FF0000"/>
                          </a:solidFill>
                          <a:effectLst/>
                          <a:latin typeface="Segoe UI" panose="020B0502040204020203" pitchFamily="34" charset="0"/>
                        </a:rPr>
                        <a:t>27/08/25</a:t>
                      </a:r>
                    </a:p>
                    <a:p>
                      <a:pPr marL="36000" algn="l" fontAlgn="ctr">
                        <a:buNone/>
                      </a:pP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One No Received &amp; fitted </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One No awaited  </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6054153"/>
                  </a:ext>
                </a:extLst>
              </a:tr>
              <a:tr h="395595">
                <a:tc>
                  <a:txBody>
                    <a:bodyPr/>
                    <a:lstStyle/>
                    <a:p>
                      <a:pPr algn="ctr" fontAlgn="ctr">
                        <a:buNone/>
                      </a:pPr>
                      <a:r>
                        <a:rPr lang="en-US" sz="1200" b="1" i="0" u="none" strike="noStrike" dirty="0">
                          <a:solidFill>
                            <a:srgbClr val="000000"/>
                          </a:solidFill>
                          <a:effectLst/>
                          <a:latin typeface="Segoe UI" panose="020B0502040204020203" pitchFamily="34" charset="0"/>
                          <a:cs typeface="Segoe UI" panose="020B0502040204020203" pitchFamily="34" charset="0"/>
                        </a:rPr>
                        <a:t>B</a:t>
                      </a:r>
                      <a:endParaRPr lang="en-IN" sz="1200" b="1"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1" i="0" u="none" strike="noStrike" dirty="0">
                          <a:solidFill>
                            <a:srgbClr val="000000"/>
                          </a:solidFill>
                          <a:effectLst/>
                          <a:latin typeface="Segoe UI" panose="020B0502040204020203" pitchFamily="34" charset="0"/>
                          <a:cs typeface="Segoe UI" panose="020B0502040204020203" pitchFamily="34" charset="0"/>
                        </a:rPr>
                        <a:t>Boiling House</a:t>
                      </a:r>
                      <a:endParaRPr lang="en-IN" sz="1200" b="1"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endParaRPr lang="en-US"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endParaRPr lang="en-IN" sz="1200" b="1"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endParaRPr lang="en-US" sz="1200" b="1" i="0" u="none" strike="noStrike" dirty="0">
                        <a:solidFill>
                          <a:srgbClr val="FF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endParaRPr lang="en-IN" sz="1200" b="1" i="0" u="none" strike="noStrike" dirty="0">
                        <a:solidFill>
                          <a:srgbClr val="FF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9280236"/>
                  </a:ext>
                </a:extLst>
              </a:tr>
              <a:tr h="588373">
                <a:tc>
                  <a:txBody>
                    <a:bodyPr/>
                    <a:lstStyle/>
                    <a:p>
                      <a:pPr algn="ctr"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Drives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36 ft Clarifier Drive worm and worm wheel</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3.60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15165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09.07.25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 KAVITA ENGINEERING WORKS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15.08.25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Drive Received</a:t>
                      </a:r>
                      <a:endParaRPr lang="en-IN" sz="12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36000" marR="0" lvl="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000000"/>
                          </a:solidFill>
                          <a:effectLst/>
                          <a:latin typeface="Segoe UI" panose="020B0502040204020203" pitchFamily="34" charset="0"/>
                          <a:cs typeface="Segoe UI" panose="020B0502040204020203" pitchFamily="34" charset="0"/>
                        </a:rPr>
                        <a:t> New Drive received 16.08.2025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196496460"/>
                  </a:ext>
                </a:extLst>
              </a:tr>
              <a:tr h="4434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8</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Drives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Raw Sugar and Refinery Sugar Pugmill drive gear box- spares for 03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6.15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ctr"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ctr"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ctr"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1" i="0" u="none" strike="noStrike" dirty="0">
                          <a:solidFill>
                            <a:srgbClr val="FF0000"/>
                          </a:solidFill>
                          <a:effectLst/>
                          <a:latin typeface="Segoe UI" panose="020B0502040204020203" pitchFamily="34" charset="0"/>
                          <a:cs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 Material in transit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PI Received 08.10.25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720587"/>
                  </a:ext>
                </a:extLst>
              </a:tr>
              <a:tr h="395595">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Drives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Raw Sugar </a:t>
                      </a:r>
                      <a:r>
                        <a:rPr lang="en-IN" sz="1200" b="0" i="0" u="none" strike="noStrike" dirty="0" err="1">
                          <a:solidFill>
                            <a:srgbClr val="000000"/>
                          </a:solidFill>
                          <a:effectLst/>
                          <a:latin typeface="Segoe UI" panose="020B0502040204020203" pitchFamily="34" charset="0"/>
                          <a:cs typeface="Segoe UI" panose="020B0502040204020203" pitchFamily="34" charset="0"/>
                        </a:rPr>
                        <a:t>Mingler</a:t>
                      </a:r>
                      <a:r>
                        <a:rPr lang="en-IN" sz="1200" b="0" i="0" u="none" strike="noStrike" dirty="0">
                          <a:solidFill>
                            <a:srgbClr val="000000"/>
                          </a:solidFill>
                          <a:effectLst/>
                          <a:latin typeface="Segoe UI" panose="020B0502040204020203" pitchFamily="34" charset="0"/>
                          <a:cs typeface="Segoe UI" panose="020B0502040204020203" pitchFamily="34" charset="0"/>
                        </a:rPr>
                        <a:t> drive gear box- spares for 03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5.15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ctr"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ctr"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ctr" fontAlgn="ctr">
                        <a:buNone/>
                      </a:pPr>
                      <a:r>
                        <a:rPr lang="en-IN" sz="1200" b="1"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1" i="0" u="none" strike="noStrike" dirty="0">
                          <a:solidFill>
                            <a:srgbClr val="FF0000"/>
                          </a:solidFill>
                          <a:effectLst/>
                          <a:latin typeface="Segoe UI" panose="020B0502040204020203" pitchFamily="34" charset="0"/>
                          <a:cs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IN" sz="1200" b="0" i="0" u="none" strike="noStrike" dirty="0">
                          <a:solidFill>
                            <a:srgbClr val="000000"/>
                          </a:solidFill>
                          <a:effectLst/>
                          <a:latin typeface="Segoe UI" panose="020B0502040204020203" pitchFamily="34" charset="0"/>
                          <a:cs typeface="Segoe UI" panose="020B0502040204020203" pitchFamily="34" charset="0"/>
                        </a:rPr>
                        <a:t> Payment done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36000" algn="l" fontAlgn="ctr">
                        <a:buNone/>
                      </a:pPr>
                      <a:r>
                        <a:rPr lang="en-US" sz="1200" b="0" i="0" u="none" strike="noStrike" dirty="0">
                          <a:solidFill>
                            <a:srgbClr val="000000"/>
                          </a:solidFill>
                          <a:effectLst/>
                          <a:latin typeface="Segoe UI" panose="020B0502040204020203" pitchFamily="34" charset="0"/>
                          <a:cs typeface="Segoe UI" panose="020B0502040204020203" pitchFamily="34" charset="0"/>
                        </a:rPr>
                        <a:t>PI Received 08.10.25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6673070"/>
                  </a:ext>
                </a:extLst>
              </a:tr>
            </a:tbl>
          </a:graphicData>
        </a:graphic>
      </p:graphicFrame>
    </p:spTree>
    <p:extLst>
      <p:ext uri="{BB962C8B-B14F-4D97-AF65-F5344CB8AC3E}">
        <p14:creationId xmlns:p14="http://schemas.microsoft.com/office/powerpoint/2010/main" val="1692049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6F8CF-B474-00D5-C772-4634A6E6312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C540D4-E5DD-E553-CCCB-B5B4A3EAC93E}"/>
              </a:ext>
            </a:extLst>
          </p:cNvPr>
          <p:cNvSpPr>
            <a:spLocks noGrp="1"/>
          </p:cNvSpPr>
          <p:nvPr>
            <p:ph type="sldNum" sz="quarter" idx="12"/>
          </p:nvPr>
        </p:nvSpPr>
        <p:spPr>
          <a:prstGeom prst="rect">
            <a:avLst/>
          </a:prstGeom>
        </p:spPr>
        <p:txBody>
          <a:bodyPr/>
          <a:lstStyle/>
          <a:p>
            <a:fld id="{B76B49FA-22BB-44F5-8EFA-E5C56FA3907E}" type="slidenum">
              <a:rPr lang="en-US" smtClean="0"/>
              <a:pPr/>
              <a:t>47</a:t>
            </a:fld>
            <a:endParaRPr lang="en-US" dirty="0"/>
          </a:p>
        </p:txBody>
      </p:sp>
      <p:sp>
        <p:nvSpPr>
          <p:cNvPr id="7" name="Rectangle 5">
            <a:extLst>
              <a:ext uri="{FF2B5EF4-FFF2-40B4-BE49-F238E27FC236}">
                <a16:creationId xmlns:a16="http://schemas.microsoft.com/office/drawing/2014/main" id="{718163F4-8408-CD8A-3BAF-1D7569128162}"/>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sp>
        <p:nvSpPr>
          <p:cNvPr id="12" name="Title 1">
            <a:extLst>
              <a:ext uri="{FF2B5EF4-FFF2-40B4-BE49-F238E27FC236}">
                <a16:creationId xmlns:a16="http://schemas.microsoft.com/office/drawing/2014/main" id="{2AC55F51-E1C9-8121-6187-FF43F5CF80CE}"/>
              </a:ext>
            </a:extLst>
          </p:cNvPr>
          <p:cNvSpPr>
            <a:spLocks noGrp="1"/>
          </p:cNvSpPr>
          <p:nvPr>
            <p:ph type="title"/>
          </p:nvPr>
        </p:nvSpPr>
        <p:spPr>
          <a:xfrm>
            <a:off x="2347443" y="298756"/>
            <a:ext cx="7755355" cy="457200"/>
          </a:xfrm>
        </p:spPr>
        <p:txBody>
          <a:bodyPr>
            <a:noAutofit/>
          </a:bodyPr>
          <a:lstStyle/>
          <a:p>
            <a:r>
              <a:rPr lang="en-US" sz="2000" dirty="0"/>
              <a:t>CRITICAL SPARES: Capex Status 25-26</a:t>
            </a:r>
            <a:endParaRPr lang="en-US" sz="2000" dirty="0">
              <a:latin typeface="Segoe UI" panose="020B0502040204020203" pitchFamily="34" charset="0"/>
              <a:cs typeface="Segoe UI" panose="020B0502040204020203" pitchFamily="34" charset="0"/>
            </a:endParaRPr>
          </a:p>
        </p:txBody>
      </p:sp>
      <p:graphicFrame>
        <p:nvGraphicFramePr>
          <p:cNvPr id="3" name="Table 2">
            <a:extLst>
              <a:ext uri="{FF2B5EF4-FFF2-40B4-BE49-F238E27FC236}">
                <a16:creationId xmlns:a16="http://schemas.microsoft.com/office/drawing/2014/main" id="{C3FF3ADE-E42F-1997-34EE-BD72A3633F7C}"/>
              </a:ext>
            </a:extLst>
          </p:cNvPr>
          <p:cNvGraphicFramePr>
            <a:graphicFrameLocks noGrp="1"/>
          </p:cNvGraphicFramePr>
          <p:nvPr/>
        </p:nvGraphicFramePr>
        <p:xfrm>
          <a:off x="491319" y="914400"/>
          <a:ext cx="11502690" cy="5510234"/>
        </p:xfrm>
        <a:graphic>
          <a:graphicData uri="http://schemas.openxmlformats.org/drawingml/2006/table">
            <a:tbl>
              <a:tblPr>
                <a:tableStyleId>{5C22544A-7EE6-4342-B048-85BDC9FD1C3A}</a:tableStyleId>
              </a:tblPr>
              <a:tblGrid>
                <a:gridCol w="443517">
                  <a:extLst>
                    <a:ext uri="{9D8B030D-6E8A-4147-A177-3AD203B41FA5}">
                      <a16:colId xmlns:a16="http://schemas.microsoft.com/office/drawing/2014/main" val="3104646021"/>
                    </a:ext>
                  </a:extLst>
                </a:gridCol>
                <a:gridCol w="1289749">
                  <a:extLst>
                    <a:ext uri="{9D8B030D-6E8A-4147-A177-3AD203B41FA5}">
                      <a16:colId xmlns:a16="http://schemas.microsoft.com/office/drawing/2014/main" val="232389050"/>
                    </a:ext>
                  </a:extLst>
                </a:gridCol>
                <a:gridCol w="2115403">
                  <a:extLst>
                    <a:ext uri="{9D8B030D-6E8A-4147-A177-3AD203B41FA5}">
                      <a16:colId xmlns:a16="http://schemas.microsoft.com/office/drawing/2014/main" val="3125361996"/>
                    </a:ext>
                  </a:extLst>
                </a:gridCol>
                <a:gridCol w="996287">
                  <a:extLst>
                    <a:ext uri="{9D8B030D-6E8A-4147-A177-3AD203B41FA5}">
                      <a16:colId xmlns:a16="http://schemas.microsoft.com/office/drawing/2014/main" val="1583890040"/>
                    </a:ext>
                  </a:extLst>
                </a:gridCol>
                <a:gridCol w="955343">
                  <a:extLst>
                    <a:ext uri="{9D8B030D-6E8A-4147-A177-3AD203B41FA5}">
                      <a16:colId xmlns:a16="http://schemas.microsoft.com/office/drawing/2014/main" val="2461233241"/>
                    </a:ext>
                  </a:extLst>
                </a:gridCol>
                <a:gridCol w="1023582">
                  <a:extLst>
                    <a:ext uri="{9D8B030D-6E8A-4147-A177-3AD203B41FA5}">
                      <a16:colId xmlns:a16="http://schemas.microsoft.com/office/drawing/2014/main" val="1026411067"/>
                    </a:ext>
                  </a:extLst>
                </a:gridCol>
                <a:gridCol w="1269242">
                  <a:extLst>
                    <a:ext uri="{9D8B030D-6E8A-4147-A177-3AD203B41FA5}">
                      <a16:colId xmlns:a16="http://schemas.microsoft.com/office/drawing/2014/main" val="1764891292"/>
                    </a:ext>
                  </a:extLst>
                </a:gridCol>
                <a:gridCol w="788158">
                  <a:extLst>
                    <a:ext uri="{9D8B030D-6E8A-4147-A177-3AD203B41FA5}">
                      <a16:colId xmlns:a16="http://schemas.microsoft.com/office/drawing/2014/main" val="3822741641"/>
                    </a:ext>
                  </a:extLst>
                </a:gridCol>
                <a:gridCol w="890516">
                  <a:extLst>
                    <a:ext uri="{9D8B030D-6E8A-4147-A177-3AD203B41FA5}">
                      <a16:colId xmlns:a16="http://schemas.microsoft.com/office/drawing/2014/main" val="2826955917"/>
                    </a:ext>
                  </a:extLst>
                </a:gridCol>
                <a:gridCol w="1730893">
                  <a:extLst>
                    <a:ext uri="{9D8B030D-6E8A-4147-A177-3AD203B41FA5}">
                      <a16:colId xmlns:a16="http://schemas.microsoft.com/office/drawing/2014/main" val="4294014279"/>
                    </a:ext>
                  </a:extLst>
                </a:gridCol>
              </a:tblGrid>
              <a:tr h="373415">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a:solidFill>
                            <a:schemeClr val="bg1"/>
                          </a:solidFill>
                          <a:effectLst/>
                          <a:latin typeface="Segoe UI" panose="020B0502040204020203" pitchFamily="34" charset="0"/>
                          <a:cs typeface="Segoe UI" panose="020B0502040204020203" pitchFamily="34" charset="0"/>
                        </a:rPr>
                        <a:t>Budget</a:t>
                      </a:r>
                      <a:endParaRPr lang="en-IN" sz="1200" b="1" i="0" u="none" strike="noStrike">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34634">
                <a:tc>
                  <a:txBody>
                    <a:bodyPr/>
                    <a:lstStyle/>
                    <a:p>
                      <a:pPr algn="ctr" fontAlgn="ctr">
                        <a:buNone/>
                      </a:pPr>
                      <a:r>
                        <a:rPr lang="en-US" sz="1200" b="0" i="0" u="none" strike="noStrike" dirty="0">
                          <a:solidFill>
                            <a:schemeClr val="bg1"/>
                          </a:solidFill>
                          <a:effectLst/>
                          <a:latin typeface="Segoe UI" panose="020B0502040204020203" pitchFamily="34" charset="0"/>
                        </a:rPr>
                        <a:t>A</a:t>
                      </a:r>
                      <a:endParaRPr lang="en-IN" sz="1200" b="0" i="0" u="none" strike="noStrike" dirty="0">
                        <a:solidFill>
                          <a:schemeClr val="bg1"/>
                        </a:solidFill>
                        <a:effectLst/>
                        <a:latin typeface="Segoe UI" panose="020B0502040204020203"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US" sz="1200" b="0" i="0" u="none" strike="noStrike" dirty="0">
                          <a:solidFill>
                            <a:schemeClr val="bg1"/>
                          </a:solidFill>
                          <a:effectLst/>
                          <a:latin typeface="Segoe UI" panose="020B0502040204020203" pitchFamily="34" charset="0"/>
                        </a:rPr>
                        <a:t>Mill </a:t>
                      </a:r>
                      <a:endParaRPr lang="en-IN" sz="1200" b="0" i="0" u="none" strike="noStrike" dirty="0">
                        <a:solidFill>
                          <a:schemeClr val="bg1"/>
                        </a:solidFill>
                        <a:effectLst/>
                        <a:latin typeface="Segoe UI" panose="020B0502040204020203"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ctr" fontAlgn="ctr">
                        <a:buNone/>
                      </a:pPr>
                      <a:r>
                        <a:rPr lang="en-IN" sz="1400" b="1" u="none" strike="noStrike" dirty="0">
                          <a:solidFill>
                            <a:schemeClr val="bg1"/>
                          </a:solidFill>
                          <a:effectLst/>
                        </a:rPr>
                        <a:t> </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 </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No</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Date</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Vendor</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Delivery Date</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Date</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 </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3176616558"/>
                  </a:ext>
                </a:extLst>
              </a:tr>
              <a:tr h="516203">
                <a:tc>
                  <a:txBody>
                    <a:bodyPr/>
                    <a:lstStyle/>
                    <a:p>
                      <a:pPr algn="ctr" fontAlgn="ctr">
                        <a:buNone/>
                      </a:pPr>
                      <a:r>
                        <a:rPr lang="en-US" sz="1400" b="1" i="0" u="none" strike="noStrike" dirty="0">
                          <a:solidFill>
                            <a:srgbClr val="000000"/>
                          </a:solidFill>
                          <a:effectLst/>
                          <a:latin typeface="Segoe UI" panose="020B0502040204020203" pitchFamily="34" charset="0"/>
                        </a:rPr>
                        <a:t>C</a:t>
                      </a:r>
                      <a:endParaRPr lang="en-IN" sz="14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400" b="1" i="0" u="none" strike="noStrike" dirty="0">
                          <a:solidFill>
                            <a:srgbClr val="000000"/>
                          </a:solidFill>
                          <a:effectLst/>
                          <a:latin typeface="Segoe UI" panose="020B0502040204020203" pitchFamily="34" charset="0"/>
                        </a:rPr>
                        <a:t>Electrical</a:t>
                      </a:r>
                      <a:endParaRPr lang="en-IN" sz="14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buNone/>
                      </a:pP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1" i="0" u="none" strike="noStrike" dirty="0">
                        <a:solidFill>
                          <a:srgbClr val="FF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buNone/>
                      </a:pPr>
                      <a:endParaRPr lang="en-US"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9125547"/>
                  </a:ext>
                </a:extLst>
              </a:tr>
              <a:tr h="866629">
                <a:tc>
                  <a:txBody>
                    <a:bodyPr/>
                    <a:lstStyle/>
                    <a:p>
                      <a:pPr algn="ctr" fontAlgn="ctr">
                        <a:buNone/>
                      </a:pPr>
                      <a:r>
                        <a:rPr lang="en-US" sz="1400" b="0" i="0" u="none" strike="noStrike" dirty="0">
                          <a:solidFill>
                            <a:srgbClr val="000000"/>
                          </a:solidFill>
                          <a:effectLst/>
                          <a:latin typeface="Segoe UI" panose="020B0502040204020203" pitchFamily="34" charset="0"/>
                        </a:rPr>
                        <a:t>1</a:t>
                      </a:r>
                      <a:endParaRPr lang="en-IN" sz="14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Relay Mecom P-343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3.MW TG set</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4.43</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Y</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US" sz="1400" b="0" i="0" u="none" strike="noStrike" dirty="0">
                          <a:solidFill>
                            <a:srgbClr val="000000"/>
                          </a:solidFill>
                          <a:effectLst/>
                          <a:latin typeface="Segoe UI" panose="020B0502040204020203" pitchFamily="34" charset="0"/>
                        </a:rPr>
                        <a:t>spare material is be indent after installation of Load sharing panel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083686"/>
                  </a:ext>
                </a:extLst>
              </a:tr>
              <a:tr h="767955">
                <a:tc>
                  <a:txBody>
                    <a:bodyPr/>
                    <a:lstStyle/>
                    <a:p>
                      <a:pPr algn="ctr" fontAlgn="ctr">
                        <a:buNone/>
                      </a:pPr>
                      <a:r>
                        <a:rPr lang="en-US" sz="1400" b="0" i="0" u="none" strike="noStrike" dirty="0">
                          <a:solidFill>
                            <a:srgbClr val="000000"/>
                          </a:solidFill>
                          <a:effectLst/>
                          <a:latin typeface="Segoe UI" panose="020B0502040204020203" pitchFamily="34" charset="0"/>
                        </a:rPr>
                        <a:t>2</a:t>
                      </a:r>
                      <a:endParaRPr lang="en-IN" sz="14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Breaker 4000 A</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US" sz="1400" b="0" i="0" u="none" strike="noStrike" dirty="0">
                          <a:solidFill>
                            <a:srgbClr val="000000"/>
                          </a:solidFill>
                          <a:effectLst/>
                          <a:latin typeface="Segoe UI" panose="020B0502040204020203" pitchFamily="34" charset="0"/>
                        </a:rPr>
                        <a:t>Breaker E-Max2 ,4000 A for  old TG incomer  against two no breaker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1" i="0" u="none" strike="noStrike">
                          <a:solidFill>
                            <a:srgbClr val="000000"/>
                          </a:solidFill>
                          <a:effectLst/>
                          <a:latin typeface="Segoe UI" panose="020B0502040204020203" pitchFamily="34" charset="0"/>
                        </a:rPr>
                        <a:t>5.00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gridSpan="4">
                  <a:txBody>
                    <a:bodyPr/>
                    <a:lstStyle/>
                    <a:p>
                      <a:pPr marL="72000" algn="l" fontAlgn="ctr">
                        <a:buNone/>
                      </a:pPr>
                      <a:r>
                        <a:rPr lang="en-IN" sz="1400" b="1" i="0" u="none" strike="noStrike" dirty="0">
                          <a:solidFill>
                            <a:srgbClr val="FFFF00"/>
                          </a:solidFill>
                          <a:effectLst/>
                          <a:latin typeface="Segoe UI" panose="020B0502040204020203" pitchFamily="34" charset="0"/>
                        </a:rPr>
                        <a:t>PR Done, Comparative done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endParaRPr dirty="0"/>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US" sz="1400" b="0" i="0" u="none" strike="noStrike" dirty="0">
                          <a:solidFill>
                            <a:srgbClr val="000000"/>
                          </a:solidFill>
                          <a:effectLst/>
                          <a:latin typeface="Segoe UI" panose="020B0502040204020203" pitchFamily="34" charset="0"/>
                        </a:rPr>
                        <a:t>PO Done ( Spare)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6297744"/>
                  </a:ext>
                </a:extLst>
              </a:tr>
              <a:tr h="866629">
                <a:tc>
                  <a:txBody>
                    <a:bodyPr/>
                    <a:lstStyle/>
                    <a:p>
                      <a:pPr algn="ctr" fontAlgn="ctr">
                        <a:buNone/>
                      </a:pPr>
                      <a:r>
                        <a:rPr lang="en-US" sz="1400" b="0" i="0" u="none" strike="noStrike" dirty="0">
                          <a:solidFill>
                            <a:srgbClr val="000000"/>
                          </a:solidFill>
                          <a:effectLst/>
                          <a:latin typeface="Segoe UI" panose="020B0502040204020203" pitchFamily="34" charset="0"/>
                        </a:rPr>
                        <a:t>3</a:t>
                      </a:r>
                      <a:endParaRPr lang="en-IN" sz="14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Breaker 4000 A</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US" sz="1400" b="0" i="0" u="none" strike="noStrike" dirty="0">
                          <a:solidFill>
                            <a:srgbClr val="000000"/>
                          </a:solidFill>
                          <a:effectLst/>
                          <a:latin typeface="Segoe UI" panose="020B0502040204020203" pitchFamily="34" charset="0"/>
                        </a:rPr>
                        <a:t>Spare breaker E-Max ,4000 A for  D S  PCC incomer form  powerhouse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5.00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dirty="0">
                          <a:solidFill>
                            <a:srgbClr val="FF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a:solidFill>
                            <a:srgbClr val="FF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dirty="0">
                          <a:ln>
                            <a:noFill/>
                          </a:ln>
                          <a:solidFill>
                            <a:srgbClr val="000000"/>
                          </a:solidFill>
                          <a:effectLst/>
                          <a:uLnTx/>
                          <a:uFillTx/>
                          <a:latin typeface="Segoe UI" panose="020B0502040204020203" pitchFamily="34" charset="0"/>
                          <a:ea typeface="+mn-ea"/>
                          <a:cs typeface="+mn-cs"/>
                        </a:rPr>
                        <a:t> Received</a:t>
                      </a:r>
                    </a:p>
                    <a:p>
                      <a:pPr marL="72000" marR="0" lvl="0" indent="0" algn="l" defTabSz="914400" rtl="0" eaLnBrk="1" fontAlgn="ctr"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dirty="0">
                        <a:ln>
                          <a:noFill/>
                        </a:ln>
                        <a:solidFill>
                          <a:srgbClr val="000000"/>
                        </a:solidFill>
                        <a:effectLst/>
                        <a:uLnTx/>
                        <a:uFillTx/>
                        <a:latin typeface="Segoe UI" panose="020B0502040204020203" pitchFamily="34" charset="0"/>
                        <a:ea typeface="+mn-ea"/>
                        <a:cs typeface="+mn-cs"/>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rgbClr val="000000"/>
                          </a:solidFill>
                          <a:effectLst/>
                          <a:uLnTx/>
                          <a:uFillTx/>
                          <a:latin typeface="Segoe UI" panose="020B0502040204020203" pitchFamily="34" charset="0"/>
                          <a:ea typeface="+mn-ea"/>
                          <a:cs typeface="+mn-cs"/>
                        </a:rPr>
                        <a:t>W</a:t>
                      </a:r>
                      <a:r>
                        <a:rPr kumimoji="0" lang="en-IN" sz="1200" b="0" i="0" u="none" strike="noStrike" kern="1200" cap="none" spc="0" normalizeH="0" baseline="0" dirty="0">
                          <a:ln>
                            <a:noFill/>
                          </a:ln>
                          <a:solidFill>
                            <a:srgbClr val="000000"/>
                          </a:solidFill>
                          <a:effectLst/>
                          <a:uLnTx/>
                          <a:uFillTx/>
                          <a:latin typeface="Segoe UI" panose="020B0502040204020203" pitchFamily="34" charset="0"/>
                          <a:ea typeface="+mn-ea"/>
                          <a:cs typeface="+mn-cs"/>
                        </a:rPr>
                        <a:t>ork Done &amp; running Position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888042921"/>
                  </a:ext>
                </a:extLst>
              </a:tr>
              <a:tr h="516203">
                <a:tc>
                  <a:txBody>
                    <a:bodyPr/>
                    <a:lstStyle/>
                    <a:p>
                      <a:pPr algn="ctr" fontAlgn="ctr">
                        <a:buNone/>
                      </a:pPr>
                      <a:r>
                        <a:rPr lang="en-US" sz="1400" b="0" i="0" u="none" strike="noStrike" dirty="0">
                          <a:solidFill>
                            <a:srgbClr val="000000"/>
                          </a:solidFill>
                          <a:effectLst/>
                          <a:latin typeface="Segoe UI" panose="020B0502040204020203" pitchFamily="34" charset="0"/>
                        </a:rPr>
                        <a:t>4</a:t>
                      </a:r>
                      <a:endParaRPr lang="en-IN" sz="14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Motor 37 KW,1470 RPM,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 Motor for Cane unloaders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1.65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250735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09/07/2025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Ashirwad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09.07.25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Received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kumimoji="0" lang="en-IN" sz="1200" b="0" i="0" u="none" strike="noStrike" kern="1200" cap="none" spc="0" normalizeH="0" baseline="0" dirty="0">
                          <a:ln>
                            <a:noFill/>
                          </a:ln>
                          <a:solidFill>
                            <a:srgbClr val="000000"/>
                          </a:solidFill>
                          <a:effectLst/>
                          <a:uLnTx/>
                          <a:uFillTx/>
                          <a:latin typeface="Segoe UI" panose="020B0502040204020203" pitchFamily="34" charset="0"/>
                          <a:ea typeface="+mn-ea"/>
                          <a:cs typeface="+mn-cs"/>
                        </a:rPr>
                        <a:t>Critical Spare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919309661"/>
                  </a:ext>
                </a:extLst>
              </a:tr>
              <a:tr h="652363">
                <a:tc>
                  <a:txBody>
                    <a:bodyPr/>
                    <a:lstStyle/>
                    <a:p>
                      <a:pPr algn="ctr" fontAlgn="ctr">
                        <a:buNone/>
                      </a:pPr>
                      <a:r>
                        <a:rPr lang="en-US" sz="1400" b="0" i="0" u="none" strike="noStrike" dirty="0">
                          <a:solidFill>
                            <a:srgbClr val="000000"/>
                          </a:solidFill>
                          <a:effectLst/>
                          <a:latin typeface="Segoe UI" panose="020B0502040204020203" pitchFamily="34" charset="0"/>
                        </a:rPr>
                        <a:t>5</a:t>
                      </a:r>
                      <a:endParaRPr lang="en-IN" sz="14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Motor 75 KW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 Motor for Feeder Drum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3.00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250736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09/07/2025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ALPHA CONTROL INSTRUMENTS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10.09.25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Received</a:t>
                      </a:r>
                      <a:endParaRPr kumimoji="0" lang="en-IN"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Critical Spare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982269455"/>
                  </a:ext>
                </a:extLst>
              </a:tr>
              <a:tr h="516203">
                <a:tc>
                  <a:txBody>
                    <a:bodyPr/>
                    <a:lstStyle/>
                    <a:p>
                      <a:pPr algn="ctr" fontAlgn="ctr">
                        <a:buNone/>
                      </a:pPr>
                      <a:r>
                        <a:rPr lang="en-US" sz="1400" b="0" i="0" u="none" strike="noStrike" dirty="0">
                          <a:solidFill>
                            <a:srgbClr val="000000"/>
                          </a:solidFill>
                          <a:effectLst/>
                          <a:latin typeface="Segoe UI" panose="020B0502040204020203" pitchFamily="34" charset="0"/>
                        </a:rPr>
                        <a:t>6</a:t>
                      </a:r>
                      <a:endParaRPr lang="en-IN" sz="14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Motor 55 K</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 Motor for IRC No-1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1" i="0" u="none" strike="noStrike" dirty="0">
                          <a:solidFill>
                            <a:srgbClr val="000000"/>
                          </a:solidFill>
                          <a:effectLst/>
                          <a:latin typeface="Segoe UI" panose="020B0502040204020203" pitchFamily="34" charset="0"/>
                        </a:rPr>
                        <a:t>2.40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250801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16.07.25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Ashirwad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400" b="0" i="0" u="none" strike="noStrike" dirty="0">
                          <a:solidFill>
                            <a:srgbClr val="000000"/>
                          </a:solidFill>
                          <a:effectLst/>
                          <a:latin typeface="Segoe UI" panose="020B0502040204020203" pitchFamily="34" charset="0"/>
                        </a:rPr>
                        <a:t>25.09.25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Received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Critical Spare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279643767"/>
                  </a:ext>
                </a:extLst>
              </a:tr>
            </a:tbl>
          </a:graphicData>
        </a:graphic>
      </p:graphicFrame>
    </p:spTree>
    <p:extLst>
      <p:ext uri="{BB962C8B-B14F-4D97-AF65-F5344CB8AC3E}">
        <p14:creationId xmlns:p14="http://schemas.microsoft.com/office/powerpoint/2010/main" val="1910041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849D1-C4D9-F836-1247-7D9072B6DC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B2055-A3CE-FDA9-53C3-FA6651E2FCA5}"/>
              </a:ext>
            </a:extLst>
          </p:cNvPr>
          <p:cNvSpPr>
            <a:spLocks noGrp="1"/>
          </p:cNvSpPr>
          <p:nvPr>
            <p:ph type="sldNum" sz="quarter" idx="12"/>
          </p:nvPr>
        </p:nvSpPr>
        <p:spPr>
          <a:prstGeom prst="rect">
            <a:avLst/>
          </a:prstGeom>
        </p:spPr>
        <p:txBody>
          <a:bodyPr/>
          <a:lstStyle/>
          <a:p>
            <a:fld id="{B76B49FA-22BB-44F5-8EFA-E5C56FA3907E}" type="slidenum">
              <a:rPr lang="en-US" smtClean="0"/>
              <a:pPr/>
              <a:t>48</a:t>
            </a:fld>
            <a:endParaRPr lang="en-US" dirty="0"/>
          </a:p>
        </p:txBody>
      </p:sp>
      <p:sp>
        <p:nvSpPr>
          <p:cNvPr id="7" name="Rectangle 5">
            <a:extLst>
              <a:ext uri="{FF2B5EF4-FFF2-40B4-BE49-F238E27FC236}">
                <a16:creationId xmlns:a16="http://schemas.microsoft.com/office/drawing/2014/main" id="{93028B63-0A1C-B7ED-910F-4F98DAF07C00}"/>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Segoe UI" panose="020B0502040204020203" pitchFamily="34" charset="0"/>
            </a:endParaRPr>
          </a:p>
        </p:txBody>
      </p:sp>
      <p:sp>
        <p:nvSpPr>
          <p:cNvPr id="12" name="Title 1">
            <a:extLst>
              <a:ext uri="{FF2B5EF4-FFF2-40B4-BE49-F238E27FC236}">
                <a16:creationId xmlns:a16="http://schemas.microsoft.com/office/drawing/2014/main" id="{6C3A3B00-6AF5-F864-A24E-EBE0673C97CD}"/>
              </a:ext>
            </a:extLst>
          </p:cNvPr>
          <p:cNvSpPr>
            <a:spLocks noGrp="1"/>
          </p:cNvSpPr>
          <p:nvPr>
            <p:ph type="title"/>
          </p:nvPr>
        </p:nvSpPr>
        <p:spPr>
          <a:xfrm>
            <a:off x="2347443" y="298756"/>
            <a:ext cx="7755355" cy="457200"/>
          </a:xfrm>
        </p:spPr>
        <p:txBody>
          <a:bodyPr>
            <a:noAutofit/>
          </a:bodyPr>
          <a:lstStyle/>
          <a:p>
            <a:r>
              <a:rPr lang="en-US" sz="2000" dirty="0"/>
              <a:t>CRITICAL SPARES: Capex Status 25-26</a:t>
            </a:r>
            <a:endParaRPr lang="en-US" sz="2000" dirty="0">
              <a:latin typeface="Segoe UI" panose="020B0502040204020203" pitchFamily="34" charset="0"/>
              <a:cs typeface="Segoe UI" panose="020B0502040204020203" pitchFamily="34" charset="0"/>
            </a:endParaRPr>
          </a:p>
        </p:txBody>
      </p:sp>
      <p:graphicFrame>
        <p:nvGraphicFramePr>
          <p:cNvPr id="3" name="Table 2">
            <a:extLst>
              <a:ext uri="{FF2B5EF4-FFF2-40B4-BE49-F238E27FC236}">
                <a16:creationId xmlns:a16="http://schemas.microsoft.com/office/drawing/2014/main" id="{318E5BA6-F9A2-A0B8-063E-D420D5A2DFE7}"/>
              </a:ext>
            </a:extLst>
          </p:cNvPr>
          <p:cNvGraphicFramePr>
            <a:graphicFrameLocks noGrp="1"/>
          </p:cNvGraphicFramePr>
          <p:nvPr/>
        </p:nvGraphicFramePr>
        <p:xfrm>
          <a:off x="491319" y="982639"/>
          <a:ext cx="11502690" cy="5577547"/>
        </p:xfrm>
        <a:graphic>
          <a:graphicData uri="http://schemas.openxmlformats.org/drawingml/2006/table">
            <a:tbl>
              <a:tblPr>
                <a:tableStyleId>{5C22544A-7EE6-4342-B048-85BDC9FD1C3A}</a:tableStyleId>
              </a:tblPr>
              <a:tblGrid>
                <a:gridCol w="443517">
                  <a:extLst>
                    <a:ext uri="{9D8B030D-6E8A-4147-A177-3AD203B41FA5}">
                      <a16:colId xmlns:a16="http://schemas.microsoft.com/office/drawing/2014/main" val="3104646021"/>
                    </a:ext>
                  </a:extLst>
                </a:gridCol>
                <a:gridCol w="1194215">
                  <a:extLst>
                    <a:ext uri="{9D8B030D-6E8A-4147-A177-3AD203B41FA5}">
                      <a16:colId xmlns:a16="http://schemas.microsoft.com/office/drawing/2014/main" val="232389050"/>
                    </a:ext>
                  </a:extLst>
                </a:gridCol>
                <a:gridCol w="409433">
                  <a:extLst>
                    <a:ext uri="{9D8B030D-6E8A-4147-A177-3AD203B41FA5}">
                      <a16:colId xmlns:a16="http://schemas.microsoft.com/office/drawing/2014/main" val="3125361996"/>
                    </a:ext>
                  </a:extLst>
                </a:gridCol>
                <a:gridCol w="1965277">
                  <a:extLst>
                    <a:ext uri="{9D8B030D-6E8A-4147-A177-3AD203B41FA5}">
                      <a16:colId xmlns:a16="http://schemas.microsoft.com/office/drawing/2014/main" val="420382498"/>
                    </a:ext>
                  </a:extLst>
                </a:gridCol>
                <a:gridCol w="1091369">
                  <a:extLst>
                    <a:ext uri="{9D8B030D-6E8A-4147-A177-3AD203B41FA5}">
                      <a16:colId xmlns:a16="http://schemas.microsoft.com/office/drawing/2014/main" val="1583890040"/>
                    </a:ext>
                  </a:extLst>
                </a:gridCol>
                <a:gridCol w="1098116">
                  <a:extLst>
                    <a:ext uri="{9D8B030D-6E8A-4147-A177-3AD203B41FA5}">
                      <a16:colId xmlns:a16="http://schemas.microsoft.com/office/drawing/2014/main" val="2461233241"/>
                    </a:ext>
                  </a:extLst>
                </a:gridCol>
                <a:gridCol w="964198">
                  <a:extLst>
                    <a:ext uri="{9D8B030D-6E8A-4147-A177-3AD203B41FA5}">
                      <a16:colId xmlns:a16="http://schemas.microsoft.com/office/drawing/2014/main" val="1026411067"/>
                    </a:ext>
                  </a:extLst>
                </a:gridCol>
                <a:gridCol w="1138290">
                  <a:extLst>
                    <a:ext uri="{9D8B030D-6E8A-4147-A177-3AD203B41FA5}">
                      <a16:colId xmlns:a16="http://schemas.microsoft.com/office/drawing/2014/main" val="1764891292"/>
                    </a:ext>
                  </a:extLst>
                </a:gridCol>
                <a:gridCol w="893389">
                  <a:extLst>
                    <a:ext uri="{9D8B030D-6E8A-4147-A177-3AD203B41FA5}">
                      <a16:colId xmlns:a16="http://schemas.microsoft.com/office/drawing/2014/main" val="3822741641"/>
                    </a:ext>
                  </a:extLst>
                </a:gridCol>
                <a:gridCol w="1048400">
                  <a:extLst>
                    <a:ext uri="{9D8B030D-6E8A-4147-A177-3AD203B41FA5}">
                      <a16:colId xmlns:a16="http://schemas.microsoft.com/office/drawing/2014/main" val="2826955917"/>
                    </a:ext>
                  </a:extLst>
                </a:gridCol>
                <a:gridCol w="1256486">
                  <a:extLst>
                    <a:ext uri="{9D8B030D-6E8A-4147-A177-3AD203B41FA5}">
                      <a16:colId xmlns:a16="http://schemas.microsoft.com/office/drawing/2014/main" val="4294014279"/>
                    </a:ext>
                  </a:extLst>
                </a:gridCol>
              </a:tblGrid>
              <a:tr h="384267">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S.NO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36000"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Project Name</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2">
                  <a:txBody>
                    <a:bodyPr/>
                    <a:lstStyle/>
                    <a:p>
                      <a:pPr marL="36000"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Objective of Project</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pPr marL="36000" algn="ctr" fontAlgn="ctr">
                        <a:buNone/>
                      </a:pP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2060"/>
                    </a:solidFill>
                  </a:tcPr>
                </a:tc>
                <a:tc>
                  <a:txBody>
                    <a:bodyPr/>
                    <a:lstStyle/>
                    <a:p>
                      <a:pPr algn="ctr" fontAlgn="ctr">
                        <a:buNone/>
                      </a:pPr>
                      <a:r>
                        <a:rPr lang="en-IN" sz="1200" b="1" u="none" strike="noStrike">
                          <a:solidFill>
                            <a:schemeClr val="bg1"/>
                          </a:solidFill>
                          <a:effectLst/>
                          <a:latin typeface="Segoe UI" panose="020B0502040204020203" pitchFamily="34" charset="0"/>
                          <a:cs typeface="Segoe UI" panose="020B0502040204020203" pitchFamily="34" charset="0"/>
                        </a:rPr>
                        <a:t>Budget</a:t>
                      </a:r>
                      <a:endParaRPr lang="en-IN" sz="1200" b="1" i="0" u="none" strike="noStrike">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4">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PO</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Status </a:t>
                      </a: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200" b="1" u="none" strike="noStrike" dirty="0">
                          <a:solidFill>
                            <a:schemeClr val="bg1"/>
                          </a:solidFill>
                          <a:effectLst/>
                          <a:latin typeface="Segoe UI" panose="020B0502040204020203" pitchFamily="34" charset="0"/>
                          <a:cs typeface="Segoe UI" panose="020B0502040204020203" pitchFamily="34" charset="0"/>
                        </a:rPr>
                        <a:t>Remarks</a:t>
                      </a:r>
                      <a:br>
                        <a:rPr lang="en-IN" sz="1200" b="1" u="none" strike="noStrike" dirty="0">
                          <a:solidFill>
                            <a:schemeClr val="bg1"/>
                          </a:solidFill>
                          <a:effectLst/>
                          <a:latin typeface="Segoe UI" panose="020B0502040204020203" pitchFamily="34" charset="0"/>
                          <a:cs typeface="Segoe UI" panose="020B0502040204020203" pitchFamily="34" charset="0"/>
                        </a:rPr>
                      </a:br>
                      <a:endParaRPr lang="en-IN" sz="1200" b="1" i="0" u="none" strike="noStrike" dirty="0">
                        <a:solidFill>
                          <a:schemeClr val="bg1"/>
                        </a:solidFill>
                        <a:effectLst/>
                        <a:latin typeface="Segoe UI" panose="020B0502040204020203" pitchFamily="34" charset="0"/>
                        <a:cs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447674782"/>
                  </a:ext>
                </a:extLst>
              </a:tr>
              <a:tr h="413991">
                <a:tc>
                  <a:txBody>
                    <a:bodyPr/>
                    <a:lstStyle/>
                    <a:p>
                      <a:pPr algn="ctr" fontAlgn="ctr">
                        <a:buNone/>
                      </a:pPr>
                      <a:r>
                        <a:rPr lang="en-US" sz="1200" b="0" i="0" u="none" strike="noStrike" dirty="0">
                          <a:solidFill>
                            <a:schemeClr val="bg1"/>
                          </a:solidFill>
                          <a:effectLst/>
                          <a:latin typeface="Segoe UI" panose="020B0502040204020203" pitchFamily="34" charset="0"/>
                        </a:rPr>
                        <a:t>A</a:t>
                      </a:r>
                      <a:endParaRPr lang="en-IN" sz="1200" b="0" i="0" u="none" strike="noStrike" dirty="0">
                        <a:solidFill>
                          <a:schemeClr val="bg1"/>
                        </a:solidFill>
                        <a:effectLst/>
                        <a:latin typeface="Segoe UI" panose="020B0502040204020203"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US" sz="1200" b="0" i="0" u="none" strike="noStrike" dirty="0">
                          <a:solidFill>
                            <a:schemeClr val="bg1"/>
                          </a:solidFill>
                          <a:effectLst/>
                          <a:latin typeface="Segoe UI" panose="020B0502040204020203" pitchFamily="34" charset="0"/>
                        </a:rPr>
                        <a:t>Mill </a:t>
                      </a:r>
                      <a:endParaRPr lang="en-IN" sz="1200" b="0" i="0" u="none" strike="noStrike" dirty="0">
                        <a:solidFill>
                          <a:schemeClr val="bg1"/>
                        </a:solidFill>
                        <a:effectLst/>
                        <a:latin typeface="Segoe UI" panose="020B0502040204020203"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2">
                  <a:txBody>
                    <a:bodyPr/>
                    <a:lstStyle/>
                    <a:p>
                      <a:pPr marL="36000" algn="ctr" fontAlgn="ctr">
                        <a:buNone/>
                      </a:pPr>
                      <a:r>
                        <a:rPr lang="en-IN" sz="1400" b="1" u="none" strike="noStrike" dirty="0">
                          <a:solidFill>
                            <a:schemeClr val="bg1"/>
                          </a:solidFill>
                          <a:effectLst/>
                        </a:rPr>
                        <a:t> </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pPr marL="36000" algn="ctr" fontAlgn="ctr">
                        <a:buNone/>
                      </a:pPr>
                      <a:endParaRPr lang="en-IN" sz="1400" b="1" i="0" u="none" strike="noStrike" dirty="0">
                        <a:solidFill>
                          <a:schemeClr val="bg1"/>
                        </a:solidFill>
                        <a:effectLst/>
                        <a:latin typeface="Segoe UI" panose="020B0502040204020203" pitchFamily="34" charset="0"/>
                      </a:endParaRPr>
                    </a:p>
                  </a:txBody>
                  <a:tcPr marL="6076" marR="6076" marT="607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 </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No</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Date</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Vendor</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Delivery Date</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Date</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400" b="1" u="none" strike="noStrike" dirty="0">
                          <a:solidFill>
                            <a:schemeClr val="bg1"/>
                          </a:solidFill>
                          <a:effectLst/>
                        </a:rPr>
                        <a:t> </a:t>
                      </a:r>
                      <a:endParaRPr lang="en-IN" sz="1400" b="1" i="0" u="none" strike="noStrike" dirty="0">
                        <a:solidFill>
                          <a:schemeClr val="bg1"/>
                        </a:solidFill>
                        <a:effectLst/>
                        <a:latin typeface="Segoe UI" panose="020B0502040204020203" pitchFamily="34" charset="0"/>
                      </a:endParaRPr>
                    </a:p>
                  </a:txBody>
                  <a:tcPr marL="6076" marR="6076" marT="607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3176616558"/>
                  </a:ext>
                </a:extLst>
              </a:tr>
              <a:tr h="230336">
                <a:tc>
                  <a:txBody>
                    <a:bodyPr/>
                    <a:lstStyle/>
                    <a:p>
                      <a:pPr algn="ctr" fontAlgn="ctr">
                        <a:buNone/>
                      </a:pPr>
                      <a:r>
                        <a:rPr lang="en-US" sz="1400" b="1" i="0" u="none" strike="noStrike" dirty="0">
                          <a:solidFill>
                            <a:srgbClr val="000000"/>
                          </a:solidFill>
                          <a:effectLst/>
                          <a:latin typeface="Segoe UI" panose="020B0502040204020203" pitchFamily="34" charset="0"/>
                        </a:rPr>
                        <a:t>D</a:t>
                      </a:r>
                      <a:endParaRPr lang="en-IN" sz="14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gridSpan="3">
                  <a:txBody>
                    <a:bodyPr/>
                    <a:lstStyle/>
                    <a:p>
                      <a:pPr algn="l" fontAlgn="ctr">
                        <a:buNone/>
                      </a:pPr>
                      <a:r>
                        <a:rPr lang="en-US" sz="1400" b="1" i="0" u="none" strike="noStrike" dirty="0">
                          <a:solidFill>
                            <a:srgbClr val="000000"/>
                          </a:solidFill>
                          <a:effectLst/>
                          <a:latin typeface="Segoe UI" panose="020B0502040204020203" pitchFamily="34" charset="0"/>
                        </a:rPr>
                        <a:t>Instrumentation</a:t>
                      </a:r>
                      <a:endParaRPr lang="en-IN" sz="14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l" fontAlgn="ctr">
                        <a:buNone/>
                      </a:pP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l" fontAlgn="ctr">
                        <a:buNone/>
                      </a:pPr>
                      <a:endParaRPr lang="en-IN" sz="14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2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1" i="0" u="none" strike="noStrike" dirty="0">
                        <a:solidFill>
                          <a:srgbClr val="FF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buNone/>
                      </a:pPr>
                      <a:endParaRPr lang="en-IN"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ctr">
                        <a:buNone/>
                      </a:pPr>
                      <a:endParaRPr lang="en-US" sz="11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3658313"/>
                  </a:ext>
                </a:extLst>
              </a:tr>
              <a:tr h="708846">
                <a:tc>
                  <a:txBody>
                    <a:bodyPr/>
                    <a:lstStyle/>
                    <a:p>
                      <a:pPr algn="ctr" fontAlgn="ctr">
                        <a:buNone/>
                      </a:pPr>
                      <a:r>
                        <a:rPr lang="en-US" sz="1200" b="0" i="0" u="none" strike="noStrike" dirty="0">
                          <a:solidFill>
                            <a:srgbClr val="000000"/>
                          </a:solidFill>
                          <a:effectLst/>
                          <a:latin typeface="Segoe UI" panose="020B0502040204020203" pitchFamily="34" charset="0"/>
                        </a:rPr>
                        <a:t>1</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gridSpan="2">
                  <a:txBody>
                    <a:bodyPr/>
                    <a:lstStyle/>
                    <a:p>
                      <a:pPr marL="72000" algn="l" fontAlgn="ctr">
                        <a:buNone/>
                      </a:pPr>
                      <a:r>
                        <a:rPr lang="en-IN" sz="1200" b="0" i="0" u="none" strike="noStrike" dirty="0">
                          <a:solidFill>
                            <a:srgbClr val="000000"/>
                          </a:solidFill>
                          <a:effectLst/>
                          <a:latin typeface="Segoe UI" panose="020B0502040204020203" pitchFamily="34" charset="0"/>
                        </a:rPr>
                        <a:t>1769-L36ERM 1769-L36 ERM compact Logix 5370 L3 controllers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hMerge="1">
                  <a:txBody>
                    <a:bodyPr/>
                    <a:lstStyle/>
                    <a:p>
                      <a:pPr algn="l" fontAlgn="ctr">
                        <a:buNone/>
                      </a:pPr>
                      <a:r>
                        <a:rPr lang="en-IN" sz="1200" b="0" i="0" u="none" strike="noStrike">
                          <a:solidFill>
                            <a:srgbClr val="000000"/>
                          </a:solidFill>
                          <a:effectLst/>
                          <a:latin typeface="Segoe UI" panose="020B0502040204020203" pitchFamily="34" charset="0"/>
                        </a:rPr>
                        <a:t>MCS PLC Controller</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MCS PLC Controller</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5.35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250742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a:solidFill>
                            <a:srgbClr val="000000"/>
                          </a:solidFill>
                          <a:effectLst/>
                          <a:latin typeface="Segoe UI" panose="020B0502040204020203" pitchFamily="34" charset="0"/>
                        </a:rPr>
                        <a:t>10.07.25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SI Energy Ventures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15.08.25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Received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en-IN" sz="1200" b="1" i="0" u="none" strike="noStrike" dirty="0">
                          <a:solidFill>
                            <a:srgbClr val="000000"/>
                          </a:solidFill>
                          <a:effectLst/>
                          <a:latin typeface="Segoe UI" panose="020B0502040204020203" pitchFamily="34" charset="0"/>
                        </a:rPr>
                        <a:t> Critical Spare</a:t>
                      </a:r>
                    </a:p>
                    <a:p>
                      <a:pPr marL="72000" algn="l" fontAlgn="ctr">
                        <a:buNone/>
                      </a:pPr>
                      <a:endParaRPr lang="en-IN" sz="1200" b="0" i="0" u="none" strike="noStrike" dirty="0">
                        <a:solidFill>
                          <a:srgbClr val="FF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27639393"/>
                  </a:ext>
                </a:extLst>
              </a:tr>
              <a:tr h="708846">
                <a:tc>
                  <a:txBody>
                    <a:bodyPr/>
                    <a:lstStyle/>
                    <a:p>
                      <a:pPr algn="ctr" fontAlgn="ctr">
                        <a:buNone/>
                      </a:pPr>
                      <a:r>
                        <a:rPr lang="en-US" sz="1200" b="0" i="0" u="none" strike="noStrike" dirty="0">
                          <a:solidFill>
                            <a:srgbClr val="000000"/>
                          </a:solidFill>
                          <a:effectLst/>
                          <a:latin typeface="Segoe UI" panose="020B0502040204020203" pitchFamily="34" charset="0"/>
                        </a:rPr>
                        <a:t>2</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gridSpan="2">
                  <a:txBody>
                    <a:bodyPr/>
                    <a:lstStyle/>
                    <a:p>
                      <a:pPr marL="72000" algn="l" fontAlgn="ctr">
                        <a:buNone/>
                      </a:pPr>
                      <a:r>
                        <a:rPr lang="en-IN" sz="1200" b="0" i="0" u="none" strike="noStrike" dirty="0">
                          <a:solidFill>
                            <a:srgbClr val="000000"/>
                          </a:solidFill>
                          <a:effectLst/>
                          <a:latin typeface="Segoe UI" panose="020B0502040204020203" pitchFamily="34" charset="0"/>
                        </a:rPr>
                        <a:t>Embedded controller</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hMerge="1">
                  <a:txBody>
                    <a:bodyPr/>
                    <a:lstStyle/>
                    <a:p>
                      <a:pPr algn="l" fontAlgn="ctr">
                        <a:buNone/>
                      </a:pPr>
                      <a:r>
                        <a:rPr lang="en-IN" sz="1200" b="0" i="0" u="none" strike="noStrike">
                          <a:solidFill>
                            <a:srgbClr val="000000"/>
                          </a:solidFill>
                          <a:effectLst/>
                          <a:latin typeface="Segoe UI" panose="020B0502040204020203" pitchFamily="34" charset="0"/>
                        </a:rPr>
                        <a:t>SEDL PLC Controler ( Colling Condensor)</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SEDL PLC Controller ( Colling Condenser)</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2.72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a:solidFill>
                            <a:srgbClr val="000000"/>
                          </a:solidFill>
                          <a:effectLst/>
                          <a:latin typeface="Segoe UI" panose="020B0502040204020203" pitchFamily="34" charset="0"/>
                        </a:rPr>
                        <a:t>250650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a:solidFill>
                            <a:srgbClr val="000000"/>
                          </a:solidFill>
                          <a:effectLst/>
                          <a:latin typeface="Segoe UI" panose="020B0502040204020203" pitchFamily="34" charset="0"/>
                        </a:rPr>
                        <a:t>28.06.2025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a:solidFill>
                            <a:srgbClr val="000000"/>
                          </a:solidFill>
                          <a:effectLst/>
                          <a:latin typeface="Segoe UI" panose="020B0502040204020203" pitchFamily="34" charset="0"/>
                        </a:rPr>
                        <a:t>SEDL</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a:solidFill>
                            <a:srgbClr val="000000"/>
                          </a:solidFill>
                          <a:effectLst/>
                          <a:latin typeface="Segoe UI" panose="020B0502040204020203" pitchFamily="34" charset="0"/>
                        </a:rPr>
                        <a:t>25.07.2025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Received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Fitted at Position &amp; Running Position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41712941"/>
                  </a:ext>
                </a:extLst>
              </a:tr>
              <a:tr h="358979">
                <a:tc>
                  <a:txBody>
                    <a:bodyPr/>
                    <a:lstStyle/>
                    <a:p>
                      <a:pPr algn="ctr" fontAlgn="ctr">
                        <a:buNone/>
                      </a:pPr>
                      <a:r>
                        <a:rPr lang="en-US" sz="1200" b="0" i="0" u="none" strike="noStrike" dirty="0">
                          <a:solidFill>
                            <a:srgbClr val="000000"/>
                          </a:solidFill>
                          <a:effectLst/>
                          <a:latin typeface="Segoe UI" panose="020B0502040204020203" pitchFamily="34" charset="0"/>
                        </a:rPr>
                        <a:t>3</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gridSpan="2">
                  <a:txBody>
                    <a:bodyPr/>
                    <a:lstStyle/>
                    <a:p>
                      <a:pPr marL="72000" algn="l" fontAlgn="ctr">
                        <a:buNone/>
                      </a:pPr>
                      <a:r>
                        <a:rPr lang="en-IN" sz="1200" b="0" i="0" u="none" strike="noStrike" dirty="0">
                          <a:solidFill>
                            <a:srgbClr val="000000"/>
                          </a:solidFill>
                          <a:effectLst/>
                          <a:latin typeface="Segoe UI" panose="020B0502040204020203" pitchFamily="34" charset="0"/>
                        </a:rPr>
                        <a:t>Controller-F701S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hMerge="1">
                  <a:txBody>
                    <a:bodyPr/>
                    <a:lstStyle/>
                    <a:p>
                      <a:pPr algn="l" fontAlgn="ctr">
                        <a:buNone/>
                      </a:pPr>
                      <a:r>
                        <a:rPr lang="en-IN" sz="1200" b="0" i="0" u="none" strike="noStrike">
                          <a:solidFill>
                            <a:srgbClr val="000000"/>
                          </a:solidFill>
                          <a:effectLst/>
                          <a:latin typeface="Segoe UI" panose="020B0502040204020203" pitchFamily="34" charset="0"/>
                        </a:rPr>
                        <a:t>Sugar Weighing Machine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Sugar Weighing Machine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1.25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250697</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05.07.25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HI Tech Engineers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05.07.25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Received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FF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618986270"/>
                  </a:ext>
                </a:extLst>
              </a:tr>
              <a:tr h="387831">
                <a:tc>
                  <a:txBody>
                    <a:bodyPr/>
                    <a:lstStyle/>
                    <a:p>
                      <a:pPr algn="ctr" fontAlgn="ctr">
                        <a:buNone/>
                      </a:pPr>
                      <a:r>
                        <a:rPr lang="en-US" sz="1200" b="0" i="0" u="none" strike="noStrike" dirty="0">
                          <a:solidFill>
                            <a:srgbClr val="000000"/>
                          </a:solidFill>
                          <a:effectLst/>
                          <a:latin typeface="Segoe UI" panose="020B0502040204020203" pitchFamily="34" charset="0"/>
                        </a:rPr>
                        <a:t>4</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gridSpan="2">
                  <a:txBody>
                    <a:bodyPr/>
                    <a:lstStyle/>
                    <a:p>
                      <a:pPr marL="72000" algn="l" fontAlgn="ctr">
                        <a:buNone/>
                      </a:pPr>
                      <a:r>
                        <a:rPr lang="en-IN" sz="1200" b="0" i="0" u="none" strike="noStrike" dirty="0">
                          <a:solidFill>
                            <a:srgbClr val="000000"/>
                          </a:solidFill>
                          <a:effectLst/>
                          <a:latin typeface="Segoe UI" panose="020B0502040204020203" pitchFamily="34" charset="0"/>
                        </a:rPr>
                        <a:t>Controller for ABB PM-583 CPU AC500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l" fontAlgn="ctr">
                        <a:buNone/>
                      </a:pPr>
                      <a:r>
                        <a:rPr lang="en-IN" sz="1200" b="0" i="0" u="none" strike="noStrike">
                          <a:solidFill>
                            <a:srgbClr val="000000"/>
                          </a:solidFill>
                          <a:effectLst/>
                          <a:latin typeface="Segoe UI" panose="020B0502040204020203" pitchFamily="34" charset="0"/>
                        </a:rPr>
                        <a:t>B &amp; C Continiouse Pan PLC</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B &amp; C Continuous Pan PLC</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1.85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Hold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Will be done with DCS</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91751501"/>
                  </a:ext>
                </a:extLst>
              </a:tr>
              <a:tr h="576824">
                <a:tc>
                  <a:txBody>
                    <a:bodyPr/>
                    <a:lstStyle/>
                    <a:p>
                      <a:pPr algn="ctr" fontAlgn="ctr">
                        <a:buNone/>
                      </a:pPr>
                      <a:r>
                        <a:rPr lang="en-US" sz="1200" b="0" i="0" u="none" strike="noStrike" dirty="0">
                          <a:solidFill>
                            <a:srgbClr val="000000"/>
                          </a:solidFill>
                          <a:effectLst/>
                          <a:latin typeface="Segoe UI" panose="020B0502040204020203" pitchFamily="34" charset="0"/>
                        </a:rPr>
                        <a:t>5</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gridSpan="2">
                  <a:txBody>
                    <a:bodyPr/>
                    <a:lstStyle/>
                    <a:p>
                      <a:pPr marL="72000" algn="l" fontAlgn="ctr">
                        <a:buNone/>
                      </a:pPr>
                      <a:r>
                        <a:rPr lang="en-IN" sz="1200" b="0" i="0" u="none" strike="noStrike" dirty="0">
                          <a:solidFill>
                            <a:srgbClr val="000000"/>
                          </a:solidFill>
                          <a:effectLst/>
                          <a:latin typeface="Segoe UI" panose="020B0502040204020203" pitchFamily="34" charset="0"/>
                        </a:rPr>
                        <a:t>Molasses weighing scale model I 410 batch controller</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hMerge="1">
                  <a:txBody>
                    <a:bodyPr/>
                    <a:lstStyle/>
                    <a:p>
                      <a:pPr algn="l" fontAlgn="ctr">
                        <a:buNone/>
                      </a:pPr>
                      <a:r>
                        <a:rPr lang="en-IN" sz="1200" b="0" i="0" u="none" strike="noStrike">
                          <a:solidFill>
                            <a:srgbClr val="000000"/>
                          </a:solidFill>
                          <a:effectLst/>
                          <a:latin typeface="Segoe UI" panose="020B0502040204020203" pitchFamily="34" charset="0"/>
                        </a:rPr>
                        <a:t>Molasses Weighing Scale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Molasses Weighing Scale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1.50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250675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04.07.25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it-IT" sz="1200" b="0" i="0" u="none" strike="noStrike" dirty="0">
                          <a:solidFill>
                            <a:srgbClr val="000000"/>
                          </a:solidFill>
                          <a:effectLst/>
                          <a:latin typeface="Segoe UI" panose="020B0502040204020203" pitchFamily="34" charset="0"/>
                        </a:rPr>
                        <a:t>PRECIA MOLEN INDIA PVT. LTD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25.08.25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Received </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kumimoji="0" lang="en-IN"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Critical Spare</a:t>
                      </a:r>
                      <a:endParaRPr lang="en-US" sz="1200" b="0" i="0" u="none" strike="noStrike" dirty="0">
                        <a:solidFill>
                          <a:srgbClr val="FF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651706831"/>
                  </a:ext>
                </a:extLst>
              </a:tr>
              <a:tr h="576824">
                <a:tc>
                  <a:txBody>
                    <a:bodyPr/>
                    <a:lstStyle/>
                    <a:p>
                      <a:pPr algn="ctr" fontAlgn="ctr">
                        <a:buNone/>
                      </a:pPr>
                      <a:r>
                        <a:rPr lang="en-US" sz="1200" b="0" i="0" u="none" strike="noStrike" dirty="0">
                          <a:solidFill>
                            <a:srgbClr val="000000"/>
                          </a:solidFill>
                          <a:effectLst/>
                          <a:latin typeface="Segoe UI" panose="020B0502040204020203" pitchFamily="34" charset="0"/>
                        </a:rPr>
                        <a:t>6</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gridSpan="2">
                  <a:txBody>
                    <a:bodyPr/>
                    <a:lstStyle/>
                    <a:p>
                      <a:pPr marL="72000" algn="l" fontAlgn="ctr">
                        <a:buNone/>
                      </a:pPr>
                      <a:r>
                        <a:rPr lang="en-IN" sz="1200" b="0" i="0" u="none" strike="noStrike" dirty="0">
                          <a:solidFill>
                            <a:srgbClr val="000000"/>
                          </a:solidFill>
                          <a:effectLst/>
                          <a:latin typeface="Segoe UI" panose="020B0502040204020203" pitchFamily="34" charset="0"/>
                        </a:rPr>
                        <a:t>Communication module  model no-CI854a</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hMerge="1">
                  <a:txBody>
                    <a:bodyPr/>
                    <a:lstStyle/>
                    <a:p>
                      <a:pPr algn="l" fontAlgn="ctr">
                        <a:buNone/>
                      </a:pPr>
                      <a:r>
                        <a:rPr lang="en-IN" sz="1200" b="0" i="0" u="none" strike="noStrike">
                          <a:solidFill>
                            <a:srgbClr val="000000"/>
                          </a:solidFill>
                          <a:effectLst/>
                          <a:latin typeface="Segoe UI" panose="020B0502040204020203" pitchFamily="34" charset="0"/>
                        </a:rPr>
                        <a:t>DSC Communication module  model</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DSC Communication module  model</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2.90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251139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12/08/2025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Alpha Control</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15/10/2025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Received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kumimoji="0" lang="en-IN"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Critical Spare</a:t>
                      </a:r>
                      <a:endParaRPr lang="en-IN" sz="1200" b="0" i="0" u="none" strike="noStrike" dirty="0">
                        <a:solidFill>
                          <a:srgbClr val="FF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99280236"/>
                  </a:ext>
                </a:extLst>
              </a:tr>
              <a:tr h="387831">
                <a:tc>
                  <a:txBody>
                    <a:bodyPr/>
                    <a:lstStyle/>
                    <a:p>
                      <a:pPr algn="ctr" fontAlgn="ctr">
                        <a:buNone/>
                      </a:pPr>
                      <a:r>
                        <a:rPr lang="en-US" sz="1200" b="0" i="0" u="none" strike="noStrike" dirty="0">
                          <a:solidFill>
                            <a:srgbClr val="000000"/>
                          </a:solidFill>
                          <a:effectLst/>
                          <a:latin typeface="Segoe UI" panose="020B0502040204020203" pitchFamily="34" charset="0"/>
                        </a:rPr>
                        <a:t>7</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gridSpan="2">
                  <a:txBody>
                    <a:bodyPr/>
                    <a:lstStyle/>
                    <a:p>
                      <a:pPr marL="72000" algn="l" fontAlgn="ctr">
                        <a:buNone/>
                      </a:pPr>
                      <a:r>
                        <a:rPr lang="en-IN" sz="1200" b="0" i="0" u="none" strike="noStrike" dirty="0">
                          <a:solidFill>
                            <a:srgbClr val="000000"/>
                          </a:solidFill>
                          <a:effectLst/>
                          <a:latin typeface="Segoe UI" panose="020B0502040204020203" pitchFamily="34" charset="0"/>
                        </a:rPr>
                        <a:t>Cluster module base plate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hMerge="1">
                  <a:txBody>
                    <a:bodyPr/>
                    <a:lstStyle/>
                    <a:p>
                      <a:pPr algn="l" fontAlgn="ctr">
                        <a:buNone/>
                      </a:pPr>
                      <a:r>
                        <a:rPr lang="en-IN" sz="1200" b="0" i="0" u="none" strike="noStrike">
                          <a:solidFill>
                            <a:srgbClr val="000000"/>
                          </a:solidFill>
                          <a:effectLst/>
                          <a:latin typeface="Segoe UI" panose="020B0502040204020203" pitchFamily="34" charset="0"/>
                        </a:rPr>
                        <a:t>DCS Cluster Modlule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DCS Cluster Module</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1.00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250872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22/07/2025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ALPHA CONTROL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15/08/2025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Received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kumimoji="0" lang="en-IN"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Critical Spare</a:t>
                      </a:r>
                      <a:endParaRPr lang="en-IN" sz="1200" b="0" i="0" u="none" strike="noStrike" dirty="0">
                        <a:solidFill>
                          <a:srgbClr val="FF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196496460"/>
                  </a:ext>
                </a:extLst>
              </a:tr>
              <a:tr h="387831">
                <a:tc>
                  <a:txBody>
                    <a:bodyPr/>
                    <a:lstStyle/>
                    <a:p>
                      <a:pPr algn="ctr" fontAlgn="ctr">
                        <a:buNone/>
                      </a:pPr>
                      <a:r>
                        <a:rPr lang="en-US" sz="1200" b="0" i="0" u="none" strike="noStrike" dirty="0">
                          <a:solidFill>
                            <a:srgbClr val="000000"/>
                          </a:solidFill>
                          <a:effectLst/>
                          <a:latin typeface="Segoe UI" panose="020B0502040204020203" pitchFamily="34" charset="0"/>
                        </a:rPr>
                        <a:t>8</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gridSpan="2">
                  <a:txBody>
                    <a:bodyPr/>
                    <a:lstStyle/>
                    <a:p>
                      <a:pPr marL="72000" algn="l" fontAlgn="ctr">
                        <a:buNone/>
                      </a:pPr>
                      <a:r>
                        <a:rPr lang="en-IN" sz="1200" b="0" i="0" u="none" strike="noStrike" dirty="0">
                          <a:solidFill>
                            <a:srgbClr val="000000"/>
                          </a:solidFill>
                          <a:effectLst/>
                          <a:latin typeface="Segoe UI" panose="020B0502040204020203" pitchFamily="34" charset="0"/>
                        </a:rPr>
                        <a:t> Woodward governor controller 505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hMerge="1">
                  <a:txBody>
                    <a:bodyPr/>
                    <a:lstStyle/>
                    <a:p>
                      <a:pPr algn="l" fontAlgn="ctr">
                        <a:buNone/>
                      </a:pPr>
                      <a:r>
                        <a:rPr lang="en-IN" sz="1200" b="0" i="0" u="none" strike="noStrike">
                          <a:solidFill>
                            <a:srgbClr val="000000"/>
                          </a:solidFill>
                          <a:effectLst/>
                          <a:latin typeface="Segoe UI" panose="020B0502040204020203" pitchFamily="34" charset="0"/>
                        </a:rPr>
                        <a:t>3MW Governor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3MW Governor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16.20</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251302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26/08/2025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err="1">
                          <a:solidFill>
                            <a:srgbClr val="000000"/>
                          </a:solidFill>
                          <a:effectLst/>
                          <a:latin typeface="Segoe UI" panose="020B0502040204020203" pitchFamily="34" charset="0"/>
                        </a:rPr>
                        <a:t>Powerstar</a:t>
                      </a:r>
                      <a:r>
                        <a:rPr lang="en-IN" sz="1200" b="0" i="0" u="none" strike="noStrike" dirty="0">
                          <a:solidFill>
                            <a:srgbClr val="000000"/>
                          </a:solidFill>
                          <a:effectLst/>
                          <a:latin typeface="Segoe UI" panose="020B0502040204020203" pitchFamily="34" charset="0"/>
                        </a:rPr>
                        <a:t> </a:t>
                      </a:r>
                      <a:r>
                        <a:rPr lang="en-IN" sz="1200" b="0" i="0" u="none" strike="noStrike" dirty="0" err="1">
                          <a:solidFill>
                            <a:srgbClr val="000000"/>
                          </a:solidFill>
                          <a:effectLst/>
                          <a:latin typeface="Segoe UI" panose="020B0502040204020203" pitchFamily="34" charset="0"/>
                        </a:rPr>
                        <a:t>Engg</a:t>
                      </a:r>
                      <a:r>
                        <a:rPr lang="en-IN" sz="1200" b="0" i="0" u="none" strike="noStrike" dirty="0">
                          <a:solidFill>
                            <a:srgbClr val="000000"/>
                          </a:solidFill>
                          <a:effectLst/>
                          <a:latin typeface="Segoe UI" panose="020B0502040204020203" pitchFamily="34" charset="0"/>
                        </a:rPr>
                        <a:t>.</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08/10/2025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Received</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Critical Spare</a:t>
                      </a:r>
                      <a:endParaRPr lang="en-IN" sz="1200" b="0" i="0" u="none" strike="noStrike" dirty="0">
                        <a:solidFill>
                          <a:srgbClr val="FF0000"/>
                        </a:solidFill>
                        <a:effectLst/>
                        <a:latin typeface="Segoe UI" panose="020B0502040204020203" pitchFamily="34" charset="0"/>
                      </a:endParaRPr>
                    </a:p>
                    <a:p>
                      <a:pPr marL="72000" algn="l" fontAlgn="ctr">
                        <a:buNone/>
                      </a:pP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44720587"/>
                  </a:ext>
                </a:extLst>
              </a:tr>
              <a:tr h="387831">
                <a:tc>
                  <a:txBody>
                    <a:bodyPr/>
                    <a:lstStyle/>
                    <a:p>
                      <a:pPr algn="ctr" fontAlgn="ctr">
                        <a:buNone/>
                      </a:pPr>
                      <a:r>
                        <a:rPr lang="en-US" sz="1200" b="0" i="0" u="none" strike="noStrike" dirty="0">
                          <a:solidFill>
                            <a:srgbClr val="000000"/>
                          </a:solidFill>
                          <a:effectLst/>
                          <a:latin typeface="Segoe UI" panose="020B0502040204020203" pitchFamily="34" charset="0"/>
                        </a:rPr>
                        <a:t>9</a:t>
                      </a:r>
                      <a:endParaRPr lang="en-IN" sz="12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gridSpan="2">
                  <a:txBody>
                    <a:bodyPr/>
                    <a:lstStyle/>
                    <a:p>
                      <a:pPr marL="72000" algn="l" fontAlgn="ctr">
                        <a:buNone/>
                      </a:pPr>
                      <a:r>
                        <a:rPr lang="en-IN" sz="1200" b="0" i="0" u="none" strike="noStrike" dirty="0">
                          <a:solidFill>
                            <a:srgbClr val="000000"/>
                          </a:solidFill>
                          <a:effectLst/>
                          <a:latin typeface="Segoe UI" panose="020B0502040204020203" pitchFamily="34" charset="0"/>
                        </a:rPr>
                        <a:t>Digitalization</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l" fontAlgn="ctr">
                        <a:buNone/>
                      </a:pPr>
                      <a:r>
                        <a:rPr lang="en-US" sz="1200" b="0" i="0" u="none" strike="noStrike">
                          <a:solidFill>
                            <a:srgbClr val="000000"/>
                          </a:solidFill>
                          <a:effectLst/>
                          <a:latin typeface="Segoe UI" panose="020B0502040204020203" pitchFamily="34" charset="0"/>
                        </a:rPr>
                        <a:t> Misc (New Initative/ upgradation &amp; Unseen)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US" sz="1200" b="0" i="0" u="none" strike="noStrike" dirty="0">
                          <a:solidFill>
                            <a:srgbClr val="000000"/>
                          </a:solidFill>
                          <a:effectLst/>
                          <a:latin typeface="Segoe UI" panose="020B0502040204020203" pitchFamily="34" charset="0"/>
                        </a:rPr>
                        <a:t> Misc (New Imitative/ upgradation &amp; Unseen)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1" i="0" u="none" strike="noStrike" dirty="0">
                          <a:solidFill>
                            <a:srgbClr val="000000"/>
                          </a:solidFill>
                          <a:effectLst/>
                          <a:latin typeface="Segoe UI" panose="020B0502040204020203" pitchFamily="34" charset="0"/>
                        </a:rPr>
                        <a:t>16.95</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72000" algn="l" fontAlgn="ctr">
                        <a:buNone/>
                      </a:pPr>
                      <a:r>
                        <a:rPr lang="en-IN" sz="12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6673070"/>
                  </a:ext>
                </a:extLst>
              </a:tr>
            </a:tbl>
          </a:graphicData>
        </a:graphic>
      </p:graphicFrame>
    </p:spTree>
    <p:extLst>
      <p:ext uri="{BB962C8B-B14F-4D97-AF65-F5344CB8AC3E}">
        <p14:creationId xmlns:p14="http://schemas.microsoft.com/office/powerpoint/2010/main" val="3765724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D9340-A06F-0D60-45A5-A96609D74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1DCEF-9663-C1CB-0A59-14CBF7EC8015}"/>
              </a:ext>
            </a:extLst>
          </p:cNvPr>
          <p:cNvSpPr>
            <a:spLocks noGrp="1"/>
          </p:cNvSpPr>
          <p:nvPr>
            <p:ph type="title"/>
          </p:nvPr>
        </p:nvSpPr>
        <p:spPr>
          <a:xfrm>
            <a:off x="2133600" y="933236"/>
            <a:ext cx="8241810" cy="457200"/>
          </a:xfrm>
        </p:spPr>
        <p:txBody>
          <a:bodyPr>
            <a:noAutofit/>
          </a:bodyPr>
          <a:lstStyle/>
          <a:p>
            <a:pPr algn="ctr"/>
            <a:r>
              <a:rPr lang="en-US" sz="2000" dirty="0">
                <a:latin typeface="Segoe UI" panose="020B0502040204020203" pitchFamily="34" charset="0"/>
                <a:cs typeface="Segoe UI" panose="020B0502040204020203" pitchFamily="34" charset="0"/>
              </a:rPr>
              <a:t>New Molasses Tank Foundation digging work Under progress</a:t>
            </a:r>
          </a:p>
        </p:txBody>
      </p:sp>
      <p:sp>
        <p:nvSpPr>
          <p:cNvPr id="4" name="Slide Number Placeholder 3">
            <a:extLst>
              <a:ext uri="{FF2B5EF4-FFF2-40B4-BE49-F238E27FC236}">
                <a16:creationId xmlns:a16="http://schemas.microsoft.com/office/drawing/2014/main" id="{A9B219C5-74CB-1307-2018-AF4AC3882024}"/>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49</a:t>
            </a:fld>
            <a:endParaRPr lang="en-US" dirty="0"/>
          </a:p>
        </p:txBody>
      </p:sp>
      <p:sp>
        <p:nvSpPr>
          <p:cNvPr id="3" name="TextBox 4">
            <a:extLst>
              <a:ext uri="{FF2B5EF4-FFF2-40B4-BE49-F238E27FC236}">
                <a16:creationId xmlns:a16="http://schemas.microsoft.com/office/drawing/2014/main" id="{750DC7E7-C26D-CB50-3F2F-289C7E9B3A57}"/>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Capex Under Progress</a:t>
            </a:r>
            <a:endParaRPr lang="en-IN" dirty="0"/>
          </a:p>
        </p:txBody>
      </p:sp>
      <p:pic>
        <p:nvPicPr>
          <p:cNvPr id="7" name="Picture 6" descr="A large hole in the ground&#10;&#10;AI-generated content may be incorrect.">
            <a:extLst>
              <a:ext uri="{FF2B5EF4-FFF2-40B4-BE49-F238E27FC236}">
                <a16:creationId xmlns:a16="http://schemas.microsoft.com/office/drawing/2014/main" id="{896E0FCB-2CB4-2CE3-4D5E-24B9EDC671ED}"/>
              </a:ext>
            </a:extLst>
          </p:cNvPr>
          <p:cNvPicPr>
            <a:picLocks noChangeAspect="1"/>
          </p:cNvPicPr>
          <p:nvPr/>
        </p:nvPicPr>
        <p:blipFill>
          <a:blip r:embed="rId2">
            <a:extLst>
              <a:ext uri="{28A0092B-C50C-407E-A947-70E740481C1C}">
                <a14:useLocalDpi xmlns:a14="http://schemas.microsoft.com/office/drawing/2010/main" val="0"/>
              </a:ext>
            </a:extLst>
          </a:blip>
          <a:srcRect b="28738"/>
          <a:stretch>
            <a:fillRect/>
          </a:stretch>
        </p:blipFill>
        <p:spPr>
          <a:xfrm>
            <a:off x="2043778" y="1535973"/>
            <a:ext cx="9081422" cy="4853697"/>
          </a:xfrm>
          <a:prstGeom prst="rect">
            <a:avLst/>
          </a:prstGeom>
        </p:spPr>
      </p:pic>
    </p:spTree>
    <p:extLst>
      <p:ext uri="{BB962C8B-B14F-4D97-AF65-F5344CB8AC3E}">
        <p14:creationId xmlns:p14="http://schemas.microsoft.com/office/powerpoint/2010/main" val="3993982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1C7525A-C8A4-619A-4ACE-4A0293F27CEA}"/>
              </a:ext>
            </a:extLst>
          </p:cNvPr>
          <p:cNvSpPr>
            <a:spLocks noGrp="1"/>
          </p:cNvSpPr>
          <p:nvPr>
            <p:ph type="body" sz="quarter" idx="11"/>
          </p:nvPr>
        </p:nvSpPr>
        <p:spPr/>
        <p:txBody>
          <a:bodyPr anchor="ctr"/>
          <a:lstStyle/>
          <a:p>
            <a:pPr algn="ctr"/>
            <a:r>
              <a:rPr lang="en-US" sz="5400" b="1"/>
              <a:t>CANE</a:t>
            </a:r>
          </a:p>
        </p:txBody>
      </p:sp>
      <p:pic>
        <p:nvPicPr>
          <p:cNvPr id="14" name="Picture Placeholder 13" descr="A picture containing outdoor, sky, grass, plant&#10;&#10;Description automatically generated">
            <a:extLst>
              <a:ext uri="{FF2B5EF4-FFF2-40B4-BE49-F238E27FC236}">
                <a16:creationId xmlns:a16="http://schemas.microsoft.com/office/drawing/2014/main" id="{32DE7C71-3CD3-110A-4BAA-49AFCD23A3E3}"/>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23858" r="23858"/>
          <a:stretch/>
        </p:blipFill>
        <p:spPr>
          <a:xfrm>
            <a:off x="0" y="0"/>
            <a:ext cx="5378450" cy="6858000"/>
          </a:xfrm>
          <a:prstGeom prst="rect">
            <a:avLst/>
          </a:prstGeom>
        </p:spPr>
      </p:pic>
    </p:spTree>
    <p:extLst>
      <p:ext uri="{BB962C8B-B14F-4D97-AF65-F5344CB8AC3E}">
        <p14:creationId xmlns:p14="http://schemas.microsoft.com/office/powerpoint/2010/main" val="179385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EBC53-4296-5815-8F81-95541F5A4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E85AF-3E52-5481-3DCC-45D51C349E5D}"/>
              </a:ext>
            </a:extLst>
          </p:cNvPr>
          <p:cNvSpPr>
            <a:spLocks noGrp="1"/>
          </p:cNvSpPr>
          <p:nvPr>
            <p:ph type="title"/>
          </p:nvPr>
        </p:nvSpPr>
        <p:spPr>
          <a:xfrm>
            <a:off x="1066800" y="914401"/>
            <a:ext cx="10274774" cy="457200"/>
          </a:xfrm>
        </p:spPr>
        <p:txBody>
          <a:bodyPr>
            <a:noAutofit/>
          </a:bodyPr>
          <a:lstStyle/>
          <a:p>
            <a:pPr algn="ctr"/>
            <a:r>
              <a:rPr lang="en-US" sz="2000" dirty="0">
                <a:latin typeface="Segoe UI" panose="020B0502040204020203" pitchFamily="34" charset="0"/>
                <a:cs typeface="Segoe UI" panose="020B0502040204020203" pitchFamily="34" charset="0"/>
              </a:rPr>
              <a:t>Mud removing System- Scaffolding fixing work U/P for Top slab beam &amp; slab Level. </a:t>
            </a:r>
          </a:p>
        </p:txBody>
      </p:sp>
      <p:sp>
        <p:nvSpPr>
          <p:cNvPr id="4" name="Slide Number Placeholder 3">
            <a:extLst>
              <a:ext uri="{FF2B5EF4-FFF2-40B4-BE49-F238E27FC236}">
                <a16:creationId xmlns:a16="http://schemas.microsoft.com/office/drawing/2014/main" id="{33C0B690-28AF-3193-124E-98E11EB077BB}"/>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50</a:t>
            </a:fld>
            <a:endParaRPr lang="en-US" dirty="0"/>
          </a:p>
        </p:txBody>
      </p:sp>
      <p:sp>
        <p:nvSpPr>
          <p:cNvPr id="3" name="TextBox 4">
            <a:extLst>
              <a:ext uri="{FF2B5EF4-FFF2-40B4-BE49-F238E27FC236}">
                <a16:creationId xmlns:a16="http://schemas.microsoft.com/office/drawing/2014/main" id="{4095233F-2531-09E7-7CD9-6D9263050423}"/>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Capex Under Progress</a:t>
            </a:r>
            <a:endParaRPr lang="en-IN" dirty="0"/>
          </a:p>
        </p:txBody>
      </p:sp>
      <p:pic>
        <p:nvPicPr>
          <p:cNvPr id="6" name="Picture 5" descr="A construction site with a pile of wood and metal&#10;&#10;AI-generated content may be incorrect.">
            <a:extLst>
              <a:ext uri="{FF2B5EF4-FFF2-40B4-BE49-F238E27FC236}">
                <a16:creationId xmlns:a16="http://schemas.microsoft.com/office/drawing/2014/main" id="{8656249F-909F-3F0D-1590-A835EC5EA2A9}"/>
              </a:ext>
            </a:extLst>
          </p:cNvPr>
          <p:cNvPicPr>
            <a:picLocks noChangeAspect="1"/>
          </p:cNvPicPr>
          <p:nvPr/>
        </p:nvPicPr>
        <p:blipFill>
          <a:blip r:embed="rId2">
            <a:extLst>
              <a:ext uri="{28A0092B-C50C-407E-A947-70E740481C1C}">
                <a14:useLocalDpi xmlns:a14="http://schemas.microsoft.com/office/drawing/2010/main" val="0"/>
              </a:ext>
            </a:extLst>
          </a:blip>
          <a:srcRect b="18516"/>
          <a:stretch>
            <a:fillRect/>
          </a:stretch>
        </p:blipFill>
        <p:spPr>
          <a:xfrm>
            <a:off x="2456291" y="1676400"/>
            <a:ext cx="8287909" cy="4800599"/>
          </a:xfrm>
          <a:prstGeom prst="rect">
            <a:avLst/>
          </a:prstGeom>
        </p:spPr>
      </p:pic>
    </p:spTree>
    <p:extLst>
      <p:ext uri="{BB962C8B-B14F-4D97-AF65-F5344CB8AC3E}">
        <p14:creationId xmlns:p14="http://schemas.microsoft.com/office/powerpoint/2010/main" val="63141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5475D-65E0-1C2C-18B9-BCFB42271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36C08D-7C41-A752-A5FA-F08D8064FA40}"/>
              </a:ext>
            </a:extLst>
          </p:cNvPr>
          <p:cNvSpPr>
            <a:spLocks noGrp="1"/>
          </p:cNvSpPr>
          <p:nvPr>
            <p:ph type="title"/>
          </p:nvPr>
        </p:nvSpPr>
        <p:spPr>
          <a:xfrm>
            <a:off x="854121" y="5410200"/>
            <a:ext cx="3349807" cy="1031590"/>
          </a:xfrm>
          <a:ln w="28575">
            <a:solidFill>
              <a:schemeClr val="tx1"/>
            </a:solidFill>
          </a:ln>
        </p:spPr>
        <p:txBody>
          <a:bodyPr>
            <a:noAutofit/>
          </a:bodyPr>
          <a:lstStyle/>
          <a:p>
            <a:pPr algn="ctr"/>
            <a:r>
              <a:rPr lang="en-US" sz="1600" dirty="0">
                <a:latin typeface="Segoe UI" panose="020B0502040204020203" pitchFamily="34" charset="0"/>
                <a:cs typeface="Segoe UI" panose="020B0502040204020203" pitchFamily="34" charset="0"/>
              </a:rPr>
              <a:t>Pan Calandria placed at position &amp; Pan Body Lifting work U/P</a:t>
            </a:r>
            <a:br>
              <a:rPr lang="en-US" sz="1600" dirty="0">
                <a:latin typeface="Segoe UI" panose="020B0502040204020203" pitchFamily="34" charset="0"/>
                <a:cs typeface="Segoe UI" panose="020B0502040204020203" pitchFamily="34" charset="0"/>
              </a:rPr>
            </a:br>
            <a:r>
              <a:rPr lang="en-US" sz="1600" dirty="0">
                <a:latin typeface="Segoe UI" panose="020B0502040204020203" pitchFamily="34" charset="0"/>
                <a:cs typeface="Segoe UI" panose="020B0502040204020203" pitchFamily="34" charset="0"/>
              </a:rPr>
              <a:t>  </a:t>
            </a:r>
          </a:p>
        </p:txBody>
      </p:sp>
      <p:sp>
        <p:nvSpPr>
          <p:cNvPr id="4" name="Slide Number Placeholder 3">
            <a:extLst>
              <a:ext uri="{FF2B5EF4-FFF2-40B4-BE49-F238E27FC236}">
                <a16:creationId xmlns:a16="http://schemas.microsoft.com/office/drawing/2014/main" id="{C43EBC19-050E-29A0-5B92-00AA52948C68}"/>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51</a:t>
            </a:fld>
            <a:endParaRPr lang="en-US" dirty="0"/>
          </a:p>
        </p:txBody>
      </p:sp>
      <p:sp>
        <p:nvSpPr>
          <p:cNvPr id="3" name="TextBox 4">
            <a:extLst>
              <a:ext uri="{FF2B5EF4-FFF2-40B4-BE49-F238E27FC236}">
                <a16:creationId xmlns:a16="http://schemas.microsoft.com/office/drawing/2014/main" id="{974003C1-A589-B4C9-8E42-7167B1CA36C4}"/>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Capex Under Progress</a:t>
            </a:r>
            <a:endParaRPr lang="en-IN" dirty="0"/>
          </a:p>
        </p:txBody>
      </p:sp>
      <p:pic>
        <p:nvPicPr>
          <p:cNvPr id="6" name="Picture 5" descr="A person welding metal in a factory&#10;&#10;AI-generated content may be incorrect.">
            <a:extLst>
              <a:ext uri="{FF2B5EF4-FFF2-40B4-BE49-F238E27FC236}">
                <a16:creationId xmlns:a16="http://schemas.microsoft.com/office/drawing/2014/main" id="{28FA8C95-7641-5222-368E-3EE4865FB5F3}"/>
              </a:ext>
            </a:extLst>
          </p:cNvPr>
          <p:cNvPicPr>
            <a:picLocks noChangeAspect="1"/>
          </p:cNvPicPr>
          <p:nvPr/>
        </p:nvPicPr>
        <p:blipFill>
          <a:blip r:embed="rId2" cstate="print">
            <a:extLst>
              <a:ext uri="{28A0092B-C50C-407E-A947-70E740481C1C}">
                <a14:useLocalDpi xmlns:a14="http://schemas.microsoft.com/office/drawing/2010/main" val="0"/>
              </a:ext>
            </a:extLst>
          </a:blip>
          <a:srcRect b="30894"/>
          <a:stretch>
            <a:fillRect/>
          </a:stretch>
        </p:blipFill>
        <p:spPr>
          <a:xfrm>
            <a:off x="440167" y="1071127"/>
            <a:ext cx="4436633" cy="2457450"/>
          </a:xfrm>
          <a:prstGeom prst="rect">
            <a:avLst/>
          </a:prstGeom>
        </p:spPr>
      </p:pic>
      <p:pic>
        <p:nvPicPr>
          <p:cNvPr id="8" name="Picture 7" descr="A large yellow machine in a factory&#10;&#10;AI-generated content may be incorrect.">
            <a:extLst>
              <a:ext uri="{FF2B5EF4-FFF2-40B4-BE49-F238E27FC236}">
                <a16:creationId xmlns:a16="http://schemas.microsoft.com/office/drawing/2014/main" id="{6FA64526-F7A9-5A20-CD88-1E64E86E0D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4151" y="1012712"/>
            <a:ext cx="3276600" cy="2457450"/>
          </a:xfrm>
          <a:prstGeom prst="rect">
            <a:avLst/>
          </a:prstGeom>
        </p:spPr>
      </p:pic>
      <p:pic>
        <p:nvPicPr>
          <p:cNvPr id="10" name="Picture 9" descr="A large round object in a room&#10;&#10;AI-generated content may be incorrect.">
            <a:extLst>
              <a:ext uri="{FF2B5EF4-FFF2-40B4-BE49-F238E27FC236}">
                <a16:creationId xmlns:a16="http://schemas.microsoft.com/office/drawing/2014/main" id="{E4981B32-DD5D-5918-CA66-F2C4BB268E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6806" y="3749769"/>
            <a:ext cx="3657600" cy="2743200"/>
          </a:xfrm>
          <a:prstGeom prst="rect">
            <a:avLst/>
          </a:prstGeom>
        </p:spPr>
      </p:pic>
      <p:pic>
        <p:nvPicPr>
          <p:cNvPr id="12" name="Picture 11" descr="A large metal cylinder in a factory&#10;&#10;AI-generated content may be incorrect.">
            <a:extLst>
              <a:ext uri="{FF2B5EF4-FFF2-40B4-BE49-F238E27FC236}">
                <a16:creationId xmlns:a16="http://schemas.microsoft.com/office/drawing/2014/main" id="{789EEA30-4FAA-F7D3-3B4A-DD2F4DDE0E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0951" y="3749769"/>
            <a:ext cx="3607558" cy="2705669"/>
          </a:xfrm>
          <a:prstGeom prst="rect">
            <a:avLst/>
          </a:prstGeom>
        </p:spPr>
      </p:pic>
      <p:sp>
        <p:nvSpPr>
          <p:cNvPr id="13" name="Title 1">
            <a:extLst>
              <a:ext uri="{FF2B5EF4-FFF2-40B4-BE49-F238E27FC236}">
                <a16:creationId xmlns:a16="http://schemas.microsoft.com/office/drawing/2014/main" id="{3DF5ABE4-864F-704F-EF46-53DFBD3917E4}"/>
              </a:ext>
            </a:extLst>
          </p:cNvPr>
          <p:cNvSpPr txBox="1">
            <a:spLocks/>
          </p:cNvSpPr>
          <p:nvPr/>
        </p:nvSpPr>
        <p:spPr>
          <a:xfrm>
            <a:off x="641715" y="3669511"/>
            <a:ext cx="3349807" cy="881924"/>
          </a:xfrm>
          <a:prstGeom prst="rect">
            <a:avLst/>
          </a:prstGeom>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1600" dirty="0">
                <a:latin typeface="Segoe UI" panose="020B0502040204020203" pitchFamily="34" charset="0"/>
                <a:cs typeface="Segoe UI" panose="020B0502040204020203" pitchFamily="34" charset="0"/>
              </a:rPr>
              <a:t>1750 C/F  Mach Column Fabrication work done &amp; welding U/P</a:t>
            </a:r>
          </a:p>
        </p:txBody>
      </p:sp>
      <p:sp>
        <p:nvSpPr>
          <p:cNvPr id="14" name="Title 1">
            <a:extLst>
              <a:ext uri="{FF2B5EF4-FFF2-40B4-BE49-F238E27FC236}">
                <a16:creationId xmlns:a16="http://schemas.microsoft.com/office/drawing/2014/main" id="{C650AB08-8581-B2FA-E0EB-EAC127A49E09}"/>
              </a:ext>
            </a:extLst>
          </p:cNvPr>
          <p:cNvSpPr txBox="1">
            <a:spLocks/>
          </p:cNvSpPr>
          <p:nvPr/>
        </p:nvSpPr>
        <p:spPr>
          <a:xfrm>
            <a:off x="6023212" y="1961986"/>
            <a:ext cx="2286000" cy="781214"/>
          </a:xfrm>
          <a:prstGeom prst="rect">
            <a:avLst/>
          </a:prstGeom>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1600" dirty="0">
                <a:latin typeface="Segoe UI" panose="020B0502040204020203" pitchFamily="34" charset="0"/>
                <a:cs typeface="Segoe UI" panose="020B0502040204020203" pitchFamily="34" charset="0"/>
              </a:rPr>
              <a:t>Crystallizer Placed at Position </a:t>
            </a:r>
          </a:p>
        </p:txBody>
      </p:sp>
      <p:sp>
        <p:nvSpPr>
          <p:cNvPr id="15" name="Speech Bubble: Oval 14">
            <a:extLst>
              <a:ext uri="{FF2B5EF4-FFF2-40B4-BE49-F238E27FC236}">
                <a16:creationId xmlns:a16="http://schemas.microsoft.com/office/drawing/2014/main" id="{65ACE76E-51B3-F399-E1FA-19BF2E054F51}"/>
              </a:ext>
            </a:extLst>
          </p:cNvPr>
          <p:cNvSpPr/>
          <p:nvPr/>
        </p:nvSpPr>
        <p:spPr>
          <a:xfrm>
            <a:off x="9372600" y="1524000"/>
            <a:ext cx="1752600" cy="875973"/>
          </a:xfrm>
          <a:prstGeom prst="wedgeEllipseCallout">
            <a:avLst>
              <a:gd name="adj1" fmla="val -113445"/>
              <a:gd name="adj2" fmla="val 29284"/>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Speech Bubble: Oval 15">
            <a:extLst>
              <a:ext uri="{FF2B5EF4-FFF2-40B4-BE49-F238E27FC236}">
                <a16:creationId xmlns:a16="http://schemas.microsoft.com/office/drawing/2014/main" id="{0240617F-ED71-0D03-CDFA-28ECBE69002F}"/>
              </a:ext>
            </a:extLst>
          </p:cNvPr>
          <p:cNvSpPr/>
          <p:nvPr/>
        </p:nvSpPr>
        <p:spPr>
          <a:xfrm>
            <a:off x="1066800" y="1752600"/>
            <a:ext cx="3581400" cy="1676400"/>
          </a:xfrm>
          <a:prstGeom prst="wedgeEllipseCallout">
            <a:avLst>
              <a:gd name="adj1" fmla="val -46520"/>
              <a:gd name="adj2" fmla="val 65959"/>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Speech Bubble: Oval 16">
            <a:extLst>
              <a:ext uri="{FF2B5EF4-FFF2-40B4-BE49-F238E27FC236}">
                <a16:creationId xmlns:a16="http://schemas.microsoft.com/office/drawing/2014/main" id="{0FB30B8C-E007-1240-8A55-DE3723F62E75}"/>
              </a:ext>
            </a:extLst>
          </p:cNvPr>
          <p:cNvSpPr/>
          <p:nvPr/>
        </p:nvSpPr>
        <p:spPr>
          <a:xfrm>
            <a:off x="5316012" y="4236297"/>
            <a:ext cx="1999188" cy="1537064"/>
          </a:xfrm>
          <a:prstGeom prst="wedgeEllipseCallout">
            <a:avLst>
              <a:gd name="adj1" fmla="val -119644"/>
              <a:gd name="adj2" fmla="val 4474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Speech Bubble: Oval 17">
            <a:extLst>
              <a:ext uri="{FF2B5EF4-FFF2-40B4-BE49-F238E27FC236}">
                <a16:creationId xmlns:a16="http://schemas.microsoft.com/office/drawing/2014/main" id="{798EA032-891D-1994-C988-B4FC09B36B82}"/>
              </a:ext>
            </a:extLst>
          </p:cNvPr>
          <p:cNvSpPr/>
          <p:nvPr/>
        </p:nvSpPr>
        <p:spPr>
          <a:xfrm>
            <a:off x="9525000" y="4236297"/>
            <a:ext cx="1999188" cy="1894279"/>
          </a:xfrm>
          <a:prstGeom prst="wedgeEllipseCallout">
            <a:avLst>
              <a:gd name="adj1" fmla="val -329905"/>
              <a:gd name="adj2" fmla="val 47629"/>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itle 1">
            <a:extLst>
              <a:ext uri="{FF2B5EF4-FFF2-40B4-BE49-F238E27FC236}">
                <a16:creationId xmlns:a16="http://schemas.microsoft.com/office/drawing/2014/main" id="{07151AAA-09DA-2EF9-2E67-34FF357FFBC5}"/>
              </a:ext>
            </a:extLst>
          </p:cNvPr>
          <p:cNvSpPr txBox="1">
            <a:spLocks/>
          </p:cNvSpPr>
          <p:nvPr/>
        </p:nvSpPr>
        <p:spPr>
          <a:xfrm>
            <a:off x="5003327" y="1008890"/>
            <a:ext cx="3276600" cy="645578"/>
          </a:xfrm>
          <a:prstGeom prst="rect">
            <a:avLst/>
          </a:prstGeom>
          <a:solidFill>
            <a:srgbClr val="9EF18B"/>
          </a:solidFill>
          <a:ln w="28575">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2000" dirty="0">
                <a:latin typeface="Segoe UI" panose="020B0502040204020203" pitchFamily="34" charset="0"/>
                <a:cs typeface="Segoe UI" panose="020B0502040204020203" pitchFamily="34" charset="0"/>
              </a:rPr>
              <a:t>R3 Massecuite Boiling work under Progress </a:t>
            </a:r>
          </a:p>
        </p:txBody>
      </p:sp>
    </p:spTree>
    <p:extLst>
      <p:ext uri="{BB962C8B-B14F-4D97-AF65-F5344CB8AC3E}">
        <p14:creationId xmlns:p14="http://schemas.microsoft.com/office/powerpoint/2010/main" val="1547376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8F13F6-E5F8-4FB2-8D97-8F5211C4C023}"/>
              </a:ext>
            </a:extLst>
          </p:cNvPr>
          <p:cNvSpPr>
            <a:spLocks noGrp="1"/>
          </p:cNvSpPr>
          <p:nvPr>
            <p:ph type="body" sz="quarter" idx="11"/>
          </p:nvPr>
        </p:nvSpPr>
        <p:spPr>
          <a:xfrm>
            <a:off x="6267910" y="2133600"/>
            <a:ext cx="5085430" cy="724343"/>
          </a:xfrm>
          <a:prstGeom prst="rect">
            <a:avLst/>
          </a:prstGeom>
        </p:spPr>
        <p:txBody>
          <a:bodyPr>
            <a:normAutofit fontScale="92500" lnSpcReduction="10000"/>
          </a:bodyPr>
          <a:lstStyle/>
          <a:p>
            <a:pPr marL="0" indent="0" algn="ctr">
              <a:buNone/>
            </a:pPr>
            <a:r>
              <a:rPr lang="en-IN" sz="4800" b="1"/>
              <a:t>PRODUCTION</a:t>
            </a:r>
          </a:p>
        </p:txBody>
      </p:sp>
      <p:pic>
        <p:nvPicPr>
          <p:cNvPr id="10" name="Picture Placeholder 9">
            <a:extLst>
              <a:ext uri="{FF2B5EF4-FFF2-40B4-BE49-F238E27FC236}">
                <a16:creationId xmlns:a16="http://schemas.microsoft.com/office/drawing/2014/main" id="{581AE52A-0910-AA88-0C4F-5AFEC44937D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590" r="20590"/>
          <a:stretch>
            <a:fillRect/>
          </a:stretch>
        </p:blipFill>
        <p:spPr/>
      </p:pic>
      <p:sp>
        <p:nvSpPr>
          <p:cNvPr id="2" name="AutoShape 2" descr="https://inc-powerpoint.officeapps.live.com/pods/GetClipboardImage.ashx?Id=3f040bf3-0dbe-4ff2-a653-3a6ee1022013&amp;DC=IN3&amp;pkey=1b1c7329-7cac-42a4-90f6-3982298e5d09&amp;wdwaccluster=IN3"/>
          <p:cNvSpPr>
            <a:spLocks noChangeAspect="1" noChangeArrowheads="1"/>
          </p:cNvSpPr>
          <p:nvPr/>
        </p:nvSpPr>
        <p:spPr bwMode="auto">
          <a:xfrm>
            <a:off x="2190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57678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t>53</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itle 2"/>
          <p:cNvSpPr>
            <a:spLocks noGrp="1"/>
          </p:cNvSpPr>
          <p:nvPr>
            <p:ph type="title"/>
          </p:nvPr>
        </p:nvSpPr>
        <p:spPr>
          <a:xfrm>
            <a:off x="2224063" y="192382"/>
            <a:ext cx="7529537" cy="542621"/>
          </a:xfrm>
          <a:solidFill>
            <a:schemeClr val="bg1"/>
          </a:solidFill>
        </p:spPr>
        <p:txBody>
          <a:bodyPr>
            <a:normAutofit/>
          </a:bodyPr>
          <a:lstStyle/>
          <a:p>
            <a:pPr algn="ctr"/>
            <a:r>
              <a:rPr lang="en-US" sz="2800" b="1" dirty="0">
                <a:solidFill>
                  <a:srgbClr val="002060"/>
                </a:solidFill>
              </a:rPr>
              <a:t>General Observation</a:t>
            </a:r>
            <a:endParaRPr lang="en-IN" sz="2800" b="1" dirty="0">
              <a:solidFill>
                <a:srgbClr val="002060"/>
              </a:solidFill>
            </a:endParaRPr>
          </a:p>
        </p:txBody>
      </p:sp>
      <p:sp>
        <p:nvSpPr>
          <p:cNvPr id="5" name="Rectangle 3"/>
          <p:cNvSpPr txBox="1"/>
          <p:nvPr/>
        </p:nvSpPr>
        <p:spPr>
          <a:xfrm>
            <a:off x="0" y="1056740"/>
            <a:ext cx="12039601" cy="5648860"/>
          </a:xfrm>
          <a:prstGeom prst="rect">
            <a:avLst/>
          </a:prstGeom>
          <a:ln>
            <a:solidFill>
              <a:schemeClr val="tx1"/>
            </a:solidFill>
          </a:ln>
        </p:spPr>
        <p:txBody>
          <a:bodyPr vert="horz" lIns="91440" tIns="45720" rIns="91440" bIns="45720" rtlCol="0">
            <a:noAutofit/>
          </a:bodyPr>
          <a:lstStyle/>
          <a:p>
            <a:pPr marR="0" lvl="2" algn="just" defTabSz="914400" rtl="0" eaLnBrk="1" fontAlgn="auto" latinLnBrk="0" hangingPunct="1">
              <a:lnSpc>
                <a:spcPct val="150000"/>
              </a:lnSpc>
              <a:spcBef>
                <a:spcPts val="0"/>
              </a:spcBef>
              <a:spcAft>
                <a:spcPts val="0"/>
              </a:spcAft>
              <a:buClrTx/>
              <a:buSzTx/>
              <a:defRPr/>
            </a:pPr>
            <a:endPar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914400" marR="0" lvl="1"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sz="2400" b="1" i="0" u="none" strike="noStrike" kern="1200" cap="none" spc="0" normalizeH="0" noProof="0" dirty="0">
                <a:ln>
                  <a:noFill/>
                </a:ln>
                <a:solidFill>
                  <a:prstClr val="black"/>
                </a:solidFill>
                <a:effectLst/>
                <a:uLnTx/>
                <a:uFillTx/>
                <a:latin typeface="Segoe UI" panose="020B0502040204020203" pitchFamily="34" charset="0"/>
                <a:cs typeface="Segoe UI" panose="020B0502040204020203" pitchFamily="34" charset="0"/>
              </a:rPr>
              <a:t>Crushing started on 25</a:t>
            </a:r>
            <a:r>
              <a:rPr kumimoji="0" lang="en-US" sz="2400" b="1" i="0" u="none" strike="noStrike" kern="1200" cap="none" spc="0" normalizeH="0" baseline="30000" noProof="0" dirty="0">
                <a:ln>
                  <a:noFill/>
                </a:ln>
                <a:solidFill>
                  <a:prstClr val="black"/>
                </a:solidFill>
                <a:effectLst/>
                <a:uLnTx/>
                <a:uFillTx/>
                <a:latin typeface="Segoe UI" panose="020B0502040204020203" pitchFamily="34" charset="0"/>
                <a:cs typeface="Segoe UI" panose="020B0502040204020203" pitchFamily="34" charset="0"/>
              </a:rPr>
              <a:t>th</a:t>
            </a:r>
            <a:r>
              <a:rPr kumimoji="0" lang="en-US" sz="2400" b="1" i="0" u="none" strike="noStrike" kern="1200" cap="none" spc="0" normalizeH="0" noProof="0" dirty="0">
                <a:ln>
                  <a:noFill/>
                </a:ln>
                <a:solidFill>
                  <a:prstClr val="black"/>
                </a:solidFill>
                <a:effectLst/>
                <a:uLnTx/>
                <a:uFillTx/>
                <a:latin typeface="Segoe UI" panose="020B0502040204020203" pitchFamily="34" charset="0"/>
                <a:cs typeface="Segoe UI" panose="020B0502040204020203" pitchFamily="34" charset="0"/>
              </a:rPr>
              <a:t> October 2025 .</a:t>
            </a:r>
          </a:p>
          <a:p>
            <a:pPr marL="914400" marR="0" lvl="1"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2400" b="1" dirty="0">
                <a:solidFill>
                  <a:prstClr val="black"/>
                </a:solidFill>
                <a:latin typeface="Segoe UI" panose="020B0502040204020203" pitchFamily="34" charset="0"/>
                <a:cs typeface="Segoe UI" panose="020B0502040204020203" pitchFamily="34" charset="0"/>
              </a:rPr>
              <a:t>Both houses is running on CH diversion .</a:t>
            </a:r>
          </a:p>
          <a:p>
            <a:pPr marL="914400" marR="0" lvl="1"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sz="2400" b="1" i="0" u="none" strike="noStrike" kern="1200" cap="none" spc="0" normalizeH="0" noProof="0" dirty="0">
                <a:ln>
                  <a:noFill/>
                </a:ln>
                <a:solidFill>
                  <a:prstClr val="black"/>
                </a:solidFill>
                <a:effectLst/>
                <a:uLnTx/>
                <a:uFillTx/>
                <a:latin typeface="Segoe UI" panose="020B0502040204020203" pitchFamily="34" charset="0"/>
                <a:cs typeface="Segoe UI" panose="020B0502040204020203" pitchFamily="34" charset="0"/>
              </a:rPr>
              <a:t>DS House started on 29/10/2025.</a:t>
            </a:r>
          </a:p>
          <a:p>
            <a:pPr marL="914400" marR="0" lvl="1"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2400" b="1" dirty="0">
                <a:solidFill>
                  <a:prstClr val="black"/>
                </a:solidFill>
                <a:latin typeface="Segoe UI" panose="020B0502040204020203" pitchFamily="34" charset="0"/>
                <a:cs typeface="Segoe UI" panose="020B0502040204020203" pitchFamily="34" charset="0"/>
              </a:rPr>
              <a:t>R3 pan calandria and shell placed at the position .</a:t>
            </a:r>
          </a:p>
          <a:p>
            <a:pPr marL="914400" marR="0" lvl="1"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2400" b="1" dirty="0">
                <a:solidFill>
                  <a:prstClr val="black"/>
                </a:solidFill>
                <a:latin typeface="Segoe UI" panose="020B0502040204020203" pitchFamily="34" charset="0"/>
                <a:cs typeface="Segoe UI" panose="020B0502040204020203" pitchFamily="34" charset="0"/>
              </a:rPr>
              <a:t>Mud removal system civil work in progress.</a:t>
            </a:r>
            <a:endParaRPr kumimoji="0" lang="en-US" sz="2400" b="1" i="0" u="none" strike="noStrike" kern="1200" cap="none" spc="0" normalizeH="0" noProof="0" dirty="0">
              <a:ln>
                <a:noFill/>
              </a:ln>
              <a:solidFill>
                <a:prstClr val="black"/>
              </a:solidFill>
              <a:effectLst/>
              <a:uLnTx/>
              <a:uFillTx/>
              <a:latin typeface="Segoe UI" panose="020B0502040204020203" pitchFamily="34" charset="0"/>
              <a:cs typeface="Segoe UI" panose="020B0502040204020203" pitchFamily="34" charset="0"/>
            </a:endParaRPr>
          </a:p>
          <a:p>
            <a:pPr marL="914400" marR="0" lvl="1"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sz="2400" b="1" i="0" u="none" strike="noStrike" kern="1200" cap="none" spc="0" normalizeH="0" noProof="0" dirty="0">
              <a:ln>
                <a:noFill/>
              </a:ln>
              <a:solidFill>
                <a:prstClr val="black"/>
              </a:solidFill>
              <a:effectLst/>
              <a:uLnTx/>
              <a:uFillTx/>
              <a:latin typeface="Segoe UI" panose="020B0502040204020203" pitchFamily="34" charset="0"/>
              <a:cs typeface="Segoe UI" panose="020B0502040204020203" pitchFamily="34" charset="0"/>
            </a:endParaRPr>
          </a:p>
          <a:p>
            <a:pPr marR="0" lvl="1" algn="just" defTabSz="914400" rtl="0" eaLnBrk="1" fontAlgn="auto" latinLnBrk="0" hangingPunct="1">
              <a:lnSpc>
                <a:spcPct val="150000"/>
              </a:lnSpc>
              <a:spcBef>
                <a:spcPts val="0"/>
              </a:spcBef>
              <a:spcAft>
                <a:spcPts val="0"/>
              </a:spcAft>
              <a:buClrTx/>
              <a:buSzTx/>
              <a:defRPr/>
            </a:pPr>
            <a:endParaRPr kumimoji="0" lang="en-US" sz="2400" b="1" i="0" u="none" strike="noStrike" kern="1200" cap="none" spc="0" normalizeH="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p:cNvSpPr txBox="1"/>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54</a:t>
            </a:fld>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Title 2"/>
          <p:cNvSpPr txBox="1"/>
          <p:nvPr/>
        </p:nvSpPr>
        <p:spPr>
          <a:xfrm>
            <a:off x="2438400" y="152400"/>
            <a:ext cx="7461045"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dirty="0"/>
              <a:t>Weekly Performance Snapshot - Production</a:t>
            </a:r>
          </a:p>
        </p:txBody>
      </p:sp>
      <p:graphicFrame>
        <p:nvGraphicFramePr>
          <p:cNvPr id="4" name="Table 3"/>
          <p:cNvGraphicFramePr>
            <a:graphicFrameLocks noGrp="1"/>
          </p:cNvGraphicFramePr>
          <p:nvPr>
            <p:custDataLst>
              <p:tags r:id="rId1"/>
            </p:custDataLst>
          </p:nvPr>
        </p:nvGraphicFramePr>
        <p:xfrm>
          <a:off x="0" y="873760"/>
          <a:ext cx="12074525" cy="5549265"/>
        </p:xfrm>
        <a:graphic>
          <a:graphicData uri="http://schemas.openxmlformats.org/drawingml/2006/table">
            <a:tbl>
              <a:tblPr firstRow="1" bandRow="1">
                <a:tableStyleId>{17292A2E-F333-43FB-9621-5CBBE7FDCDCB}</a:tableStyleId>
              </a:tblPr>
              <a:tblGrid>
                <a:gridCol w="785495">
                  <a:extLst>
                    <a:ext uri="{9D8B030D-6E8A-4147-A177-3AD203B41FA5}">
                      <a16:colId xmlns:a16="http://schemas.microsoft.com/office/drawing/2014/main" val="20000"/>
                    </a:ext>
                  </a:extLst>
                </a:gridCol>
                <a:gridCol w="4247515">
                  <a:extLst>
                    <a:ext uri="{9D8B030D-6E8A-4147-A177-3AD203B41FA5}">
                      <a16:colId xmlns:a16="http://schemas.microsoft.com/office/drawing/2014/main" val="20001"/>
                    </a:ext>
                  </a:extLst>
                </a:gridCol>
                <a:gridCol w="196088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gridCol w="1615440">
                  <a:extLst>
                    <a:ext uri="{9D8B030D-6E8A-4147-A177-3AD203B41FA5}">
                      <a16:colId xmlns:a16="http://schemas.microsoft.com/office/drawing/2014/main" val="20004"/>
                    </a:ext>
                  </a:extLst>
                </a:gridCol>
                <a:gridCol w="1617345">
                  <a:extLst>
                    <a:ext uri="{9D8B030D-6E8A-4147-A177-3AD203B41FA5}">
                      <a16:colId xmlns:a16="http://schemas.microsoft.com/office/drawing/2014/main" val="20005"/>
                    </a:ext>
                  </a:extLst>
                </a:gridCol>
              </a:tblGrid>
              <a:tr h="353060">
                <a:tc>
                  <a:txBody>
                    <a:bodyPr/>
                    <a:lstStyle/>
                    <a:p>
                      <a:pPr algn="ctr"/>
                      <a:r>
                        <a:rPr lang="en-US" sz="1200" dirty="0">
                          <a:solidFill>
                            <a:srgbClr val="002060"/>
                          </a:solidFill>
                          <a:latin typeface="Segoe UI" panose="020B0502040204020203" pitchFamily="34" charset="0"/>
                          <a:cs typeface="Segoe UI" panose="020B0502040204020203" pitchFamily="34" charset="0"/>
                        </a:rPr>
                        <a:t>No.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2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dirty="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283845">
                <a:tc>
                  <a:txBody>
                    <a:bodyPr/>
                    <a:lstStyle/>
                    <a:p>
                      <a:pPr algn="ctr"/>
                      <a:r>
                        <a:rPr lang="en-US" sz="1200" dirty="0">
                          <a:latin typeface="Segoe UI" panose="020B0502040204020203" pitchFamily="34" charset="0"/>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Production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14.24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lnSpc>
                          <a:spcPct val="100000"/>
                        </a:lnSpc>
                      </a:pPr>
                      <a:r>
                        <a:rPr lang="en-US" sz="1400" b="1" i="0">
                          <a:solidFill>
                            <a:schemeClr val="tx1"/>
                          </a:solidFill>
                          <a:latin typeface="+mj-lt"/>
                          <a:ea typeface="Arial" panose="020B0604020202020204"/>
                          <a:cs typeface="+mj-lt"/>
                        </a:rPr>
                        <a:t>0.12</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sz="1600" b="1" dirty="0">
                        <a:latin typeface="+mj-lt"/>
                        <a:cs typeface="+mj-lt"/>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r>
                        <a:rPr lang="en-US" sz="1400" b="1" i="0">
                          <a:solidFill>
                            <a:schemeClr val="tx1"/>
                          </a:solidFill>
                          <a:latin typeface="+mj-lt"/>
                          <a:ea typeface="Arial" panose="020B0604020202020204"/>
                          <a:cs typeface="+mj-lt"/>
                        </a:rPr>
                        <a:t>0.</a:t>
                      </a:r>
                      <a:r>
                        <a:rPr sz="1400" b="1" i="0">
                          <a:solidFill>
                            <a:schemeClr val="tx1"/>
                          </a:solidFill>
                          <a:latin typeface="+mj-lt"/>
                          <a:ea typeface="Arial" panose="020B0604020202020204"/>
                          <a:cs typeface="+mj-lt"/>
                        </a:rPr>
                        <a:t>12</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283845">
                <a:tc>
                  <a:txBody>
                    <a:bodyPr/>
                    <a:lstStyle/>
                    <a:p>
                      <a:pPr algn="ctr"/>
                      <a:r>
                        <a:rPr lang="en-US" sz="1200" dirty="0">
                          <a:latin typeface="Segoe UI" panose="020B0502040204020203" pitchFamily="34" charset="0"/>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Bagging – RS (Qtl)</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Segoe UI" panose="020B0502040204020203" pitchFamily="34" charset="0"/>
                        </a:rPr>
                        <a:t>859457</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sz="1400" b="1" i="0">
                          <a:solidFill>
                            <a:schemeClr val="tx1"/>
                          </a:solidFill>
                          <a:latin typeface="Arial" panose="020B0604020202020204"/>
                          <a:ea typeface="Arial" panose="020B0604020202020204"/>
                        </a:rPr>
                        <a:t>9640</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sz="1400" b="1" i="0">
                          <a:solidFill>
                            <a:schemeClr val="tx1"/>
                          </a:solidFill>
                          <a:latin typeface="Arial" panose="020B0604020202020204"/>
                          <a:ea typeface="Arial" panose="020B0604020202020204"/>
                        </a:rPr>
                        <a:t>9640</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283210">
                <a:tc>
                  <a:txBody>
                    <a:bodyPr/>
                    <a:lstStyle/>
                    <a:p>
                      <a:pPr algn="ctr"/>
                      <a:r>
                        <a:rPr lang="en-US" sz="1200" dirty="0">
                          <a:latin typeface="Segoe UI" panose="020B0502040204020203" pitchFamily="34" charset="0"/>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Bagging – DS (Qtl)</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Segoe UI" panose="020B0502040204020203" pitchFamily="34" charset="0"/>
                        </a:rPr>
                        <a:t>564643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sz="1400" b="1" i="0">
                          <a:solidFill>
                            <a:schemeClr val="tx1"/>
                          </a:solidFill>
                          <a:latin typeface="Arial" panose="020B0604020202020204"/>
                          <a:ea typeface="Arial" panose="020B0604020202020204"/>
                        </a:rPr>
                        <a:t>2440</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sz="1400" b="1" i="0">
                          <a:solidFill>
                            <a:schemeClr val="tx1"/>
                          </a:solidFill>
                          <a:latin typeface="Arial" panose="020B0604020202020204"/>
                          <a:ea typeface="Arial" panose="020B0604020202020204"/>
                        </a:rPr>
                        <a:t>2440</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284480">
                <a:tc>
                  <a:txBody>
                    <a:bodyPr/>
                    <a:lstStyle/>
                    <a:p>
                      <a:pPr algn="ctr"/>
                      <a:endParaRPr lang="en-US" sz="12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200" b="1" dirty="0">
                          <a:latin typeface="Segoe UI" panose="020B0502040204020203" pitchFamily="34" charset="0"/>
                          <a:cs typeface="Segoe UI" panose="020B0502040204020203" pitchFamily="34" charset="0"/>
                        </a:rPr>
                        <a:t>Recovery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ct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11150">
                <a:tc>
                  <a:txBody>
                    <a:bodyPr/>
                    <a:lstStyle/>
                    <a:p>
                      <a:pPr algn="ctr"/>
                      <a:r>
                        <a:rPr lang="en-US" sz="1200" dirty="0">
                          <a:latin typeface="Segoe UI" panose="020B0502040204020203" pitchFamily="34" charset="0"/>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Recovery BH  – RS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10.20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9.00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9.00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283210">
                <a:tc>
                  <a:txBody>
                    <a:bodyPr/>
                    <a:lstStyle/>
                    <a:p>
                      <a:pPr algn="ctr"/>
                      <a:r>
                        <a:rPr lang="en-US" sz="1200" dirty="0">
                          <a:latin typeface="Segoe UI" panose="020B0502040204020203" pitchFamily="34" charset="0"/>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Sugar Recovery BH</a:t>
                      </a:r>
                      <a:r>
                        <a:rPr lang="en-US" sz="1200" b="1" baseline="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 – DS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10.20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9.00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9.00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283845">
                <a:tc>
                  <a:txBody>
                    <a:bodyPr/>
                    <a:lstStyle/>
                    <a:p>
                      <a:pPr algn="ctr"/>
                      <a:r>
                        <a:rPr lang="en-US" sz="1200" dirty="0">
                          <a:latin typeface="Segoe UI" panose="020B0502040204020203" pitchFamily="34" charset="0"/>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C-</a:t>
                      </a:r>
                      <a:r>
                        <a:rPr lang="en-US" sz="1200" b="1" dirty="0" err="1">
                          <a:latin typeface="Segoe UI" panose="020B0502040204020203" pitchFamily="34" charset="0"/>
                          <a:cs typeface="Segoe UI" panose="020B0502040204020203" pitchFamily="34" charset="0"/>
                        </a:rPr>
                        <a:t>Mol</a:t>
                      </a:r>
                      <a:r>
                        <a:rPr lang="en-US" sz="1200" b="1" dirty="0">
                          <a:latin typeface="Segoe UI" panose="020B0502040204020203" pitchFamily="34" charset="0"/>
                          <a:cs typeface="Segoe UI" panose="020B0502040204020203" pitchFamily="34" charset="0"/>
                        </a:rPr>
                        <a:t> Recovery – RS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4.80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7"/>
                  </a:ext>
                </a:extLst>
              </a:tr>
              <a:tr h="283845">
                <a:tc>
                  <a:txBody>
                    <a:bodyPr/>
                    <a:lstStyle/>
                    <a:p>
                      <a:pPr algn="ctr"/>
                      <a:r>
                        <a:rPr lang="en-US" sz="1200" dirty="0">
                          <a:latin typeface="Segoe UI" panose="020B0502040204020203" pitchFamily="34" charset="0"/>
                          <a:cs typeface="Segoe UI" panose="020B0502040204020203" pitchFamily="34" charset="0"/>
                        </a:rPr>
                        <a:t>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C-</a:t>
                      </a:r>
                      <a:r>
                        <a:rPr lang="en-US" sz="1200" b="1" dirty="0" err="1">
                          <a:latin typeface="Segoe UI" panose="020B0502040204020203" pitchFamily="34" charset="0"/>
                          <a:cs typeface="Segoe UI" panose="020B0502040204020203" pitchFamily="34" charset="0"/>
                        </a:rPr>
                        <a:t>Mol</a:t>
                      </a:r>
                      <a:r>
                        <a:rPr lang="en-US" sz="1200" b="1" dirty="0">
                          <a:latin typeface="Segoe UI" panose="020B0502040204020203" pitchFamily="34" charset="0"/>
                          <a:cs typeface="Segoe UI" panose="020B0502040204020203" pitchFamily="34" charset="0"/>
                        </a:rPr>
                        <a:t> Recovery – DS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5.20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8"/>
                  </a:ext>
                </a:extLst>
              </a:tr>
              <a:tr h="283210">
                <a:tc>
                  <a:txBody>
                    <a:bodyPr/>
                    <a:lstStyle/>
                    <a:p>
                      <a:pPr algn="ctr"/>
                      <a:endParaRPr lang="en-US" sz="12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200" b="1" dirty="0">
                          <a:solidFill>
                            <a:srgbClr val="002060"/>
                          </a:solidFill>
                          <a:latin typeface="Segoe UI" panose="020B0502040204020203" pitchFamily="34" charset="0"/>
                          <a:cs typeface="Segoe UI" panose="020B0502040204020203" pitchFamily="34" charset="0"/>
                        </a:rPr>
                        <a:t>Quality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ct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r h="283845">
                <a:tc>
                  <a:txBody>
                    <a:bodyPr/>
                    <a:lstStyle/>
                    <a:p>
                      <a:pPr algn="ctr"/>
                      <a:r>
                        <a:rPr lang="en-US" sz="1200" dirty="0">
                          <a:latin typeface="Segoe UI" panose="020B0502040204020203" pitchFamily="34" charset="0"/>
                          <a:cs typeface="Segoe UI" panose="020B0502040204020203" pitchFamily="34" charset="0"/>
                        </a:rPr>
                        <a:t>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dirty="0">
                          <a:latin typeface="Segoe UI" panose="020B0502040204020203" pitchFamily="34" charset="0"/>
                          <a:cs typeface="Segoe UI" panose="020B0502040204020203" pitchFamily="34" charset="0"/>
                        </a:rPr>
                        <a:t>C-</a:t>
                      </a:r>
                      <a:r>
                        <a:rPr lang="en-US" sz="1200" b="1" dirty="0" err="1">
                          <a:latin typeface="Segoe UI" panose="020B0502040204020203" pitchFamily="34" charset="0"/>
                          <a:cs typeface="Segoe UI" panose="020B0502040204020203" pitchFamily="34" charset="0"/>
                        </a:rPr>
                        <a:t>Mol</a:t>
                      </a:r>
                      <a:r>
                        <a:rPr lang="en-US" sz="1200" b="1" dirty="0">
                          <a:latin typeface="Segoe UI" panose="020B0502040204020203" pitchFamily="34" charset="0"/>
                          <a:cs typeface="Segoe UI" panose="020B0502040204020203" pitchFamily="34" charset="0"/>
                        </a:rPr>
                        <a:t> Purity – 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a:t>
                      </a:r>
                      <a:r>
                        <a:rPr lang="en-US" sz="1400" b="1" i="0" u="none" strike="noStrike" baseline="0" dirty="0">
                          <a:solidFill>
                            <a:schemeClr val="tx1"/>
                          </a:solidFill>
                          <a:effectLst/>
                          <a:latin typeface="Segoe UI" panose="020B0502040204020203" pitchFamily="34" charset="0"/>
                        </a:rPr>
                        <a:t> 33</a:t>
                      </a:r>
                      <a:r>
                        <a:rPr lang="en-US" sz="1400" b="1" i="0" u="none" strike="noStrike" dirty="0">
                          <a:solidFill>
                            <a:schemeClr val="tx1"/>
                          </a:solidFill>
                          <a:effectLst/>
                          <a:latin typeface="Segoe UI" panose="020B0502040204020203" pitchFamily="34" charset="0"/>
                        </a:rPr>
                        <a:t>.00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32.14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32.14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0"/>
                  </a:ext>
                </a:extLst>
              </a:tr>
              <a:tr h="283210">
                <a:tc>
                  <a:txBody>
                    <a:bodyPr/>
                    <a:lstStyle/>
                    <a:p>
                      <a:pPr algn="ctr"/>
                      <a:r>
                        <a:rPr lang="en-US" sz="1200" dirty="0">
                          <a:latin typeface="Segoe UI" panose="020B0502040204020203" pitchFamily="34" charset="0"/>
                          <a:cs typeface="Segoe UI" panose="020B0502040204020203" pitchFamily="34" charset="0"/>
                        </a:rPr>
                        <a:t>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C-</a:t>
                      </a:r>
                      <a:r>
                        <a:rPr lang="en-US" sz="1200" b="1" dirty="0" err="1">
                          <a:latin typeface="Segoe UI" panose="020B0502040204020203" pitchFamily="34" charset="0"/>
                          <a:cs typeface="Segoe UI" panose="020B0502040204020203" pitchFamily="34" charset="0"/>
                        </a:rPr>
                        <a:t>Mol</a:t>
                      </a:r>
                      <a:r>
                        <a:rPr lang="en-US" sz="1200" b="1" dirty="0">
                          <a:latin typeface="Segoe UI" panose="020B0502040204020203" pitchFamily="34" charset="0"/>
                          <a:cs typeface="Segoe UI" panose="020B0502040204020203" pitchFamily="34" charset="0"/>
                        </a:rPr>
                        <a:t> Purity – DS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 32.00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32.28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32.28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1"/>
                  </a:ext>
                </a:extLst>
              </a:tr>
              <a:tr h="283845">
                <a:tc>
                  <a:txBody>
                    <a:bodyPr/>
                    <a:lstStyle/>
                    <a:p>
                      <a:pPr algn="ctr"/>
                      <a:r>
                        <a:rPr lang="en-US" sz="1200" dirty="0">
                          <a:latin typeface="Segoe UI" panose="020B0502040204020203" pitchFamily="34" charset="0"/>
                          <a:cs typeface="Segoe UI" panose="020B0502040204020203" pitchFamily="34" charset="0"/>
                        </a:rPr>
                        <a:t>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Losses in Mol % Cane CH – 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 1.39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1.08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1.08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2"/>
                  </a:ext>
                </a:extLst>
              </a:tr>
              <a:tr h="283210">
                <a:tc>
                  <a:txBody>
                    <a:bodyPr/>
                    <a:lstStyle/>
                    <a:p>
                      <a:pPr algn="ctr"/>
                      <a:r>
                        <a:rPr lang="en-US" sz="1200" dirty="0">
                          <a:latin typeface="Segoe UI" panose="020B0502040204020203" pitchFamily="34" charset="0"/>
                          <a:cs typeface="Segoe UI" panose="020B0502040204020203" pitchFamily="34" charset="0"/>
                        </a:rPr>
                        <a:t>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Losses in Mol % Cane CH – DS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 1.46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1.08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1.08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3"/>
                  </a:ext>
                </a:extLst>
              </a:tr>
              <a:tr h="347345">
                <a:tc>
                  <a:txBody>
                    <a:bodyPr/>
                    <a:lstStyle/>
                    <a:p>
                      <a:pPr algn="ctr"/>
                      <a:r>
                        <a:rPr lang="en-US" sz="1200" dirty="0">
                          <a:latin typeface="Segoe UI" panose="020B0502040204020203" pitchFamily="34" charset="0"/>
                          <a:cs typeface="Segoe UI" panose="020B0502040204020203" pitchFamily="34" charset="0"/>
                        </a:rPr>
                        <a:t>12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r>
                        <a:rPr lang="en-US" sz="1600" b="1" dirty="0"/>
                        <a:t>Pol % Filter cake </a:t>
                      </a:r>
                      <a:endParaRPr lang="en-IN" sz="1600" b="1" dirty="0"/>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 2.00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2.21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2.21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4"/>
                  </a:ext>
                </a:extLst>
              </a:tr>
              <a:tr h="283210">
                <a:tc>
                  <a:txBody>
                    <a:bodyPr/>
                    <a:lstStyle/>
                    <a:p>
                      <a:pPr algn="ctr"/>
                      <a:endParaRPr lang="en-US" sz="1200"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Consumption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ctr"/>
                      <a:endParaRPr lang="en-IN" sz="1400" b="1" i="0" u="none" strike="noStrike" dirty="0">
                        <a:solidFill>
                          <a:schemeClr val="tx1"/>
                        </a:solidFill>
                        <a:effectLst/>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endParaRPr lang="en-IN"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endParaRPr lang="en-IN" sz="1400"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15"/>
                  </a:ext>
                </a:extLst>
              </a:tr>
              <a:tr h="283845">
                <a:tc>
                  <a:txBody>
                    <a:bodyPr/>
                    <a:lstStyle/>
                    <a:p>
                      <a:pPr algn="ctr"/>
                      <a:r>
                        <a:rPr lang="en-US" sz="1200" dirty="0">
                          <a:latin typeface="Segoe UI" panose="020B0502040204020203" pitchFamily="34" charset="0"/>
                          <a:cs typeface="Segoe UI" panose="020B0502040204020203" pitchFamily="34" charset="0"/>
                        </a:rPr>
                        <a:t>14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Steam Consumption (Kg/</a:t>
                      </a:r>
                      <a:r>
                        <a:rPr lang="en-US" sz="1200" b="1" dirty="0" err="1">
                          <a:latin typeface="Segoe UI" panose="020B0502040204020203" pitchFamily="34" charset="0"/>
                          <a:cs typeface="Segoe UI" panose="020B0502040204020203" pitchFamily="34" charset="0"/>
                        </a:rPr>
                        <a:t>Qtl</a:t>
                      </a:r>
                      <a:r>
                        <a:rPr lang="en-US" sz="1200" b="1" dirty="0">
                          <a:latin typeface="Segoe UI" panose="020B0502040204020203" pitchFamily="34" charset="0"/>
                          <a:cs typeface="Segoe UI" panose="020B0502040204020203" pitchFamily="34" charset="0"/>
                        </a:rPr>
                        <a:t> Sugar)</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panose="020B0604020202020204" pitchFamily="34" charset="0"/>
                        </a:rPr>
                        <a:t>400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846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846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6"/>
                  </a:ext>
                </a:extLst>
              </a:tr>
              <a:tr h="283210">
                <a:tc>
                  <a:txBody>
                    <a:bodyPr/>
                    <a:lstStyle/>
                    <a:p>
                      <a:pPr algn="ctr"/>
                      <a:r>
                        <a:rPr lang="en-US" sz="1200" dirty="0">
                          <a:latin typeface="Segoe UI" panose="020B0502040204020203" pitchFamily="34" charset="0"/>
                          <a:cs typeface="Segoe UI" panose="020B0502040204020203" pitchFamily="34" charset="0"/>
                        </a:rPr>
                        <a:t>15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Steam % Cane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&lt;42</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39.21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solidFill>
                          <a:schemeClr val="tx1"/>
                        </a:solidFill>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39.21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7"/>
                  </a:ext>
                </a:extLst>
              </a:tr>
              <a:tr h="283845">
                <a:tc>
                  <a:txBody>
                    <a:bodyPr/>
                    <a:lstStyle/>
                    <a:p>
                      <a:pPr algn="ctr"/>
                      <a:r>
                        <a:rPr lang="en-US" sz="1200" dirty="0">
                          <a:latin typeface="Segoe UI" panose="020B0502040204020203" pitchFamily="34" charset="0"/>
                          <a:cs typeface="Segoe UI" panose="020B0502040204020203" pitchFamily="34" charset="0"/>
                        </a:rPr>
                        <a:t>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dirty="0">
                          <a:latin typeface="Segoe UI" panose="020B0502040204020203" pitchFamily="34" charset="0"/>
                          <a:cs typeface="Segoe UI" panose="020B0502040204020203" pitchFamily="34" charset="0"/>
                        </a:rPr>
                        <a:t>Power Consumption (Units/</a:t>
                      </a:r>
                      <a:r>
                        <a:rPr lang="en-US" sz="1200" b="1" dirty="0" err="1">
                          <a:latin typeface="Segoe UI" panose="020B0502040204020203" pitchFamily="34" charset="0"/>
                          <a:cs typeface="Segoe UI" panose="020B0502040204020203" pitchFamily="34" charset="0"/>
                        </a:rPr>
                        <a:t>Qtl</a:t>
                      </a:r>
                      <a:r>
                        <a:rPr lang="en-US" sz="1200" b="1" dirty="0">
                          <a:latin typeface="Segoe UI" panose="020B0502040204020203" pitchFamily="34" charset="0"/>
                          <a:cs typeface="Segoe UI" panose="020B0502040204020203" pitchFamily="34" charset="0"/>
                        </a:rPr>
                        <a:t> Sugar)</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11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dirty="0">
                          <a:solidFill>
                            <a:schemeClr val="tx1"/>
                          </a:solidFill>
                        </a:rPr>
                        <a:t>18.18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IN" b="1" dirty="0"/>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dirty="0">
                          <a:solidFill>
                            <a:schemeClr val="tx1"/>
                          </a:solidFill>
                        </a:rPr>
                        <a:t>18.18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2400"/>
            <a:ext cx="7467600" cy="609600"/>
          </a:xfrm>
        </p:spPr>
        <p:txBody>
          <a:bodyPr>
            <a:normAutofit/>
          </a:bodyPr>
          <a:lstStyle/>
          <a:p>
            <a:pPr algn="ctr"/>
            <a:r>
              <a:rPr lang="en-US" sz="2400" b="1" dirty="0">
                <a:solidFill>
                  <a:srgbClr val="002060"/>
                </a:solidFill>
                <a:latin typeface="Segoe UI" panose="020B0502040204020203" pitchFamily="34" charset="0"/>
                <a:cs typeface="Segoe UI" panose="020B0502040204020203" pitchFamily="34" charset="0"/>
              </a:rPr>
              <a:t>Weekly Sugar Production – DS House</a:t>
            </a:r>
          </a:p>
        </p:txBody>
      </p:sp>
      <p:graphicFrame>
        <p:nvGraphicFramePr>
          <p:cNvPr id="7" name="Chart 6"/>
          <p:cNvGraphicFramePr/>
          <p:nvPr/>
        </p:nvGraphicFramePr>
        <p:xfrm>
          <a:off x="0" y="914400"/>
          <a:ext cx="8534400" cy="5943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p:cNvGraphicFramePr>
            <a:graphicFrameLocks noGrp="1"/>
          </p:cNvGraphicFramePr>
          <p:nvPr/>
        </p:nvGraphicFramePr>
        <p:xfrm>
          <a:off x="8534400" y="904876"/>
          <a:ext cx="3429000" cy="5648323"/>
        </p:xfrm>
        <a:graphic>
          <a:graphicData uri="http://schemas.openxmlformats.org/drawingml/2006/table">
            <a:tbl>
              <a:tblPr/>
              <a:tblGrid>
                <a:gridCol w="1143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989815">
                <a:tc gridSpan="3">
                  <a:txBody>
                    <a:bodyPr/>
                    <a:lstStyle/>
                    <a:p>
                      <a:pPr algn="ctr" rtl="0" fontAlgn="b"/>
                      <a:r>
                        <a:rPr lang="en-US" sz="1400" b="1" i="0" u="none" strike="noStrike" dirty="0">
                          <a:solidFill>
                            <a:srgbClr val="000000"/>
                          </a:solidFill>
                          <a:effectLst/>
                          <a:latin typeface="Aptos Narrow" panose="020B0004020202020204" pitchFamily="34" charset="0"/>
                        </a:rPr>
                        <a:t>Production Plan for Next Week </a:t>
                      </a:r>
                    </a:p>
                  </a:txBody>
                  <a:tcPr marL="182880"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989815">
                <a:tc>
                  <a:txBody>
                    <a:bodyPr/>
                    <a:lstStyle/>
                    <a:p>
                      <a:pPr algn="ctr" rtl="0" fontAlgn="b"/>
                      <a:r>
                        <a:rPr lang="en-US" sz="1400" b="1" i="0" u="none" strike="noStrike" dirty="0">
                          <a:solidFill>
                            <a:srgbClr val="000000"/>
                          </a:solidFill>
                          <a:effectLst/>
                          <a:latin typeface="Aptos Narrow" panose="020B0004020202020204" pitchFamily="34" charset="0"/>
                        </a:rPr>
                        <a:t>SKU</a:t>
                      </a:r>
                    </a:p>
                  </a:txBody>
                  <a:tcPr marL="182880" marR="4763" marT="4763"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dirty="0">
                          <a:solidFill>
                            <a:srgbClr val="000000"/>
                          </a:solidFill>
                          <a:effectLst/>
                          <a:latin typeface="Aptos Narrow" panose="020B0004020202020204" pitchFamily="34" charset="0"/>
                        </a:rPr>
                        <a:t> Quantity </a:t>
                      </a:r>
                    </a:p>
                    <a:p>
                      <a:pPr algn="ctr" rtl="0" fontAlgn="b"/>
                      <a:r>
                        <a:rPr lang="en-US" sz="1400" b="1" i="0" u="none" strike="noStrike" dirty="0">
                          <a:solidFill>
                            <a:srgbClr val="000000"/>
                          </a:solidFill>
                          <a:effectLst/>
                          <a:latin typeface="Aptos Narrow" panose="020B0004020202020204" pitchFamily="34" charset="0"/>
                        </a:rPr>
                        <a:t>(Qtls)</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dirty="0">
                          <a:solidFill>
                            <a:srgbClr val="000000"/>
                          </a:solidFill>
                          <a:effectLst/>
                          <a:latin typeface="Aptos Narrow" panose="020B0004020202020204" pitchFamily="34" charset="0"/>
                        </a:rPr>
                        <a:t>% of Total</a:t>
                      </a:r>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863108">
                <a:tc>
                  <a:txBody>
                    <a:bodyPr/>
                    <a:lstStyle/>
                    <a:p>
                      <a:pPr algn="ctr" rtl="0" fontAlgn="b"/>
                      <a:r>
                        <a:rPr lang="en-US" sz="1400" b="0" i="0" u="none" strike="noStrike" dirty="0">
                          <a:solidFill>
                            <a:srgbClr val="000000"/>
                          </a:solidFill>
                          <a:effectLst/>
                          <a:latin typeface="Aptos Narrow" panose="020B0004020202020204" pitchFamily="34" charset="0"/>
                        </a:rPr>
                        <a:t>L</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altLang="en-IN" sz="1400" b="1" i="0" u="none" strike="noStrike" dirty="0">
                          <a:solidFill>
                            <a:schemeClr val="tx1"/>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02"/>
                  </a:ext>
                </a:extLst>
              </a:tr>
              <a:tr h="701396">
                <a:tc>
                  <a:txBody>
                    <a:bodyPr/>
                    <a:lstStyle/>
                    <a:p>
                      <a:pPr algn="ctr" rtl="0" fontAlgn="b"/>
                      <a:r>
                        <a:rPr lang="en-US" sz="1400" b="0" i="0" u="none" strike="noStrike" dirty="0">
                          <a:solidFill>
                            <a:srgbClr val="000000"/>
                          </a:solidFill>
                          <a:effectLst/>
                          <a:latin typeface="Aptos Narrow" panose="020B0004020202020204" pitchFamily="34" charset="0"/>
                        </a:rPr>
                        <a:t>M</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400" b="1" i="0" u="none" strike="noStrike" dirty="0">
                          <a:solidFill>
                            <a:schemeClr val="tx1"/>
                          </a:solidFill>
                          <a:effectLst/>
                          <a:latin typeface="Calibri" panose="020F0502020204030204" pitchFamily="34" charset="0"/>
                        </a:rPr>
                        <a:t>19073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90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3"/>
                  </a:ext>
                </a:extLst>
              </a:tr>
              <a:tr h="701396">
                <a:tc>
                  <a:txBody>
                    <a:bodyPr/>
                    <a:lstStyle/>
                    <a:p>
                      <a:pPr algn="ctr" rtl="0" fontAlgn="b"/>
                      <a:r>
                        <a:rPr lang="en-US" sz="1400" b="0" i="0" u="none" strike="noStrike" dirty="0">
                          <a:solidFill>
                            <a:srgbClr val="000000"/>
                          </a:solidFill>
                          <a:effectLst/>
                          <a:latin typeface="Aptos Narrow" panose="020B0004020202020204" pitchFamily="34" charset="0"/>
                        </a:rPr>
                        <a:t>S</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400" b="1" i="0" u="none" strike="noStrike" dirty="0">
                          <a:solidFill>
                            <a:schemeClr val="tx1"/>
                          </a:solidFill>
                          <a:effectLst/>
                          <a:latin typeface="Calibri" panose="020F0502020204030204" pitchFamily="34" charset="0"/>
                        </a:rPr>
                        <a:t>2119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10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4"/>
                  </a:ext>
                </a:extLst>
              </a:tr>
              <a:tr h="1402793">
                <a:tc>
                  <a:txBody>
                    <a:bodyPr/>
                    <a:lstStyle/>
                    <a:p>
                      <a:pPr algn="ctr" rtl="0" fontAlgn="b"/>
                      <a:r>
                        <a:rPr lang="en-US" sz="1400" b="1" i="0" u="none" strike="noStrike" dirty="0">
                          <a:solidFill>
                            <a:srgbClr val="000000"/>
                          </a:solidFill>
                          <a:effectLst/>
                          <a:latin typeface="Aptos Narrow" panose="020B0004020202020204" pitchFamily="34" charset="0"/>
                        </a:rPr>
                        <a:t>Total</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21192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100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7467600" cy="609600"/>
          </a:xfrm>
        </p:spPr>
        <p:txBody>
          <a:bodyPr>
            <a:normAutofit/>
          </a:bodyPr>
          <a:lstStyle/>
          <a:p>
            <a:pPr algn="ctr"/>
            <a:r>
              <a:rPr lang="en-US" sz="2400" b="1" dirty="0">
                <a:solidFill>
                  <a:srgbClr val="002060"/>
                </a:solidFill>
                <a:latin typeface="Segoe UI" panose="020B0502040204020203" pitchFamily="34" charset="0"/>
                <a:cs typeface="Segoe UI" panose="020B0502040204020203" pitchFamily="34" charset="0"/>
              </a:rPr>
              <a:t>Weekly Sugar Production – RS House</a:t>
            </a:r>
          </a:p>
        </p:txBody>
      </p:sp>
      <p:graphicFrame>
        <p:nvGraphicFramePr>
          <p:cNvPr id="7" name="Chart 6"/>
          <p:cNvGraphicFramePr/>
          <p:nvPr/>
        </p:nvGraphicFramePr>
        <p:xfrm>
          <a:off x="76200" y="930275"/>
          <a:ext cx="9149080" cy="28035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p:cNvGraphicFramePr>
            <a:graphicFrameLocks noGrp="1"/>
          </p:cNvGraphicFramePr>
          <p:nvPr/>
        </p:nvGraphicFramePr>
        <p:xfrm>
          <a:off x="9250513" y="1078487"/>
          <a:ext cx="2887410" cy="5169911"/>
        </p:xfrm>
        <a:graphic>
          <a:graphicData uri="http://schemas.openxmlformats.org/drawingml/2006/table">
            <a:tbl>
              <a:tblPr/>
              <a:tblGrid>
                <a:gridCol w="1015747">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gridCol w="873443">
                  <a:extLst>
                    <a:ext uri="{9D8B030D-6E8A-4147-A177-3AD203B41FA5}">
                      <a16:colId xmlns:a16="http://schemas.microsoft.com/office/drawing/2014/main" val="20002"/>
                    </a:ext>
                  </a:extLst>
                </a:gridCol>
              </a:tblGrid>
              <a:tr h="298142">
                <a:tc gridSpan="3">
                  <a:txBody>
                    <a:bodyPr/>
                    <a:lstStyle/>
                    <a:p>
                      <a:pPr algn="l" rtl="0" fontAlgn="b"/>
                      <a:r>
                        <a:rPr lang="en-US" sz="1400" b="1" i="0" u="none" strike="noStrike" dirty="0">
                          <a:solidFill>
                            <a:srgbClr val="000000"/>
                          </a:solidFill>
                          <a:effectLst/>
                          <a:latin typeface="Aptos Narrow" panose="020B0004020202020204" pitchFamily="34" charset="0"/>
                        </a:rPr>
                        <a:t>Production Plan for Next Week </a:t>
                      </a:r>
                    </a:p>
                  </a:txBody>
                  <a:tcPr marL="182880"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589774">
                <a:tc>
                  <a:txBody>
                    <a:bodyPr/>
                    <a:lstStyle/>
                    <a:p>
                      <a:pPr algn="l" rtl="0" fontAlgn="b"/>
                      <a:r>
                        <a:rPr lang="en-US" sz="1400" b="1" i="0" u="none" strike="noStrike" dirty="0">
                          <a:solidFill>
                            <a:srgbClr val="000000"/>
                          </a:solidFill>
                          <a:effectLst/>
                          <a:latin typeface="Aptos Narrow" panose="020B0004020202020204" pitchFamily="34" charset="0"/>
                        </a:rPr>
                        <a:t>SKU</a:t>
                      </a:r>
                    </a:p>
                  </a:txBody>
                  <a:tcPr marL="182880" marR="4763" marT="4763"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dirty="0">
                          <a:solidFill>
                            <a:srgbClr val="000000"/>
                          </a:solidFill>
                          <a:effectLst/>
                          <a:latin typeface="Aptos Narrow" panose="020B0004020202020204" pitchFamily="34" charset="0"/>
                        </a:rPr>
                        <a:t> Quantity </a:t>
                      </a:r>
                    </a:p>
                    <a:p>
                      <a:pPr algn="ctr" rtl="0" fontAlgn="b"/>
                      <a:r>
                        <a:rPr lang="en-US" sz="1400" b="1" i="0" u="none" strike="noStrike" dirty="0">
                          <a:solidFill>
                            <a:srgbClr val="000000"/>
                          </a:solidFill>
                          <a:effectLst/>
                          <a:latin typeface="Aptos Narrow" panose="020B0004020202020204" pitchFamily="34" charset="0"/>
                        </a:rPr>
                        <a:t>(Qtls)</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dirty="0">
                          <a:solidFill>
                            <a:srgbClr val="000000"/>
                          </a:solidFill>
                          <a:effectLst/>
                          <a:latin typeface="Aptos Narrow" panose="020B0004020202020204" pitchFamily="34" charset="0"/>
                        </a:rPr>
                        <a:t>% of Total</a:t>
                      </a:r>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98142">
                <a:tc>
                  <a:txBody>
                    <a:bodyPr/>
                    <a:lstStyle/>
                    <a:p>
                      <a:pPr algn="l" rtl="0" fontAlgn="b"/>
                      <a:r>
                        <a:rPr lang="en-US" sz="1400" b="0" i="0" u="none" strike="noStrike" dirty="0">
                          <a:solidFill>
                            <a:srgbClr val="000000"/>
                          </a:solidFill>
                          <a:effectLst/>
                          <a:latin typeface="Aptos Narrow" panose="020B0004020202020204" pitchFamily="34" charset="0"/>
                        </a:rPr>
                        <a:t>L</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3107</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6149">
                <a:tc>
                  <a:txBody>
                    <a:bodyPr/>
                    <a:lstStyle/>
                    <a:p>
                      <a:pPr algn="l" rtl="0" fontAlgn="b"/>
                      <a:r>
                        <a:rPr lang="en-US" sz="1400" b="0" i="0" u="none" strike="noStrike" dirty="0">
                          <a:solidFill>
                            <a:srgbClr val="000000"/>
                          </a:solidFill>
                          <a:effectLst/>
                          <a:latin typeface="Aptos Narrow" panose="020B0004020202020204" pitchFamily="34" charset="0"/>
                        </a:rPr>
                        <a:t>M</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21746</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70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98142">
                <a:tc>
                  <a:txBody>
                    <a:bodyPr/>
                    <a:lstStyle/>
                    <a:p>
                      <a:pPr algn="l" rtl="0" fontAlgn="b"/>
                      <a:r>
                        <a:rPr lang="en-US" sz="1400" b="0" i="0" u="none" strike="noStrike">
                          <a:solidFill>
                            <a:srgbClr val="000000"/>
                          </a:solidFill>
                          <a:effectLst/>
                          <a:latin typeface="Aptos Narrow" panose="020B0004020202020204" pitchFamily="34" charset="0"/>
                        </a:rPr>
                        <a:t>S</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4660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98142">
                <a:tc>
                  <a:txBody>
                    <a:bodyPr/>
                    <a:lstStyle/>
                    <a:p>
                      <a:pPr algn="l" rtl="0" fontAlgn="b"/>
                      <a:r>
                        <a:rPr lang="en-US" sz="1400" b="0" i="0" u="none" strike="noStrike" dirty="0">
                          <a:solidFill>
                            <a:srgbClr val="000000"/>
                          </a:solidFill>
                          <a:effectLst/>
                          <a:latin typeface="Aptos Narrow" panose="020B0004020202020204" pitchFamily="34" charset="0"/>
                        </a:rPr>
                        <a:t>Pharma</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1553</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98142">
                <a:tc>
                  <a:txBody>
                    <a:bodyPr/>
                    <a:lstStyle/>
                    <a:p>
                      <a:pPr algn="l" rtl="0" fontAlgn="b"/>
                      <a:r>
                        <a:rPr lang="en-US" sz="1600" b="1" i="0" u="none" strike="noStrike" dirty="0">
                          <a:solidFill>
                            <a:srgbClr val="FF0000"/>
                          </a:solidFill>
                          <a:effectLst/>
                          <a:latin typeface="Aptos Narrow" panose="020B0004020202020204" pitchFamily="34" charset="0"/>
                        </a:rPr>
                        <a:t>Total</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600" b="1" i="0" u="none" strike="noStrike" dirty="0">
                          <a:solidFill>
                            <a:srgbClr val="FF0000"/>
                          </a:solidFill>
                          <a:effectLst/>
                          <a:latin typeface="Aptos Narrow" panose="020B0004020202020204" pitchFamily="34" charset="0"/>
                        </a:rPr>
                        <a:t>31066</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600" b="1" i="0" u="none" strike="noStrike" dirty="0">
                          <a:solidFill>
                            <a:srgbClr val="FF0000"/>
                          </a:solidFill>
                          <a:effectLst/>
                          <a:latin typeface="Aptos Narrow" panose="020B0004020202020204" pitchFamily="34" charset="0"/>
                        </a:rPr>
                        <a:t>100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98142">
                <a:tc>
                  <a:txBody>
                    <a:bodyPr/>
                    <a:lstStyle/>
                    <a:p>
                      <a:pPr algn="l" rtl="0" fontAlgn="b"/>
                      <a:r>
                        <a:rPr lang="en-US" sz="1400" b="0" i="0" u="none" strike="noStrike" dirty="0">
                          <a:solidFill>
                            <a:srgbClr val="000000"/>
                          </a:solidFill>
                          <a:effectLst/>
                          <a:latin typeface="Aptos Narrow" panose="020B0004020202020204" pitchFamily="34" charset="0"/>
                        </a:rPr>
                        <a:t>Icing</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100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3.32</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98142">
                <a:tc>
                  <a:txBody>
                    <a:bodyPr/>
                    <a:lstStyle/>
                    <a:p>
                      <a:pPr algn="l" rtl="0" fontAlgn="b"/>
                      <a:r>
                        <a:rPr lang="en-US" sz="1400" b="0" i="0" u="none" strike="noStrike">
                          <a:solidFill>
                            <a:srgbClr val="000000"/>
                          </a:solidFill>
                          <a:effectLst/>
                          <a:latin typeface="Aptos Narrow" panose="020B0004020202020204" pitchFamily="34" charset="0"/>
                        </a:rPr>
                        <a:t>Bura</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165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5.48</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8142">
                <a:tc>
                  <a:txBody>
                    <a:bodyPr/>
                    <a:lstStyle/>
                    <a:p>
                      <a:pPr algn="l" rtl="0" fontAlgn="b"/>
                      <a:r>
                        <a:rPr lang="en-US" sz="1400" b="0" i="0" u="none" strike="noStrike">
                          <a:solidFill>
                            <a:srgbClr val="000000"/>
                          </a:solidFill>
                          <a:effectLst/>
                          <a:latin typeface="Aptos Narrow" panose="020B0004020202020204" pitchFamily="34" charset="0"/>
                        </a:rPr>
                        <a:t>Sachet</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121</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4.02</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98142">
                <a:tc>
                  <a:txBody>
                    <a:bodyPr/>
                    <a:lstStyle/>
                    <a:p>
                      <a:pPr algn="l" rtl="0" fontAlgn="b"/>
                      <a:r>
                        <a:rPr lang="en-US" sz="1400" b="0" i="0" u="none" strike="noStrike">
                          <a:solidFill>
                            <a:srgbClr val="000000"/>
                          </a:solidFill>
                          <a:effectLst/>
                          <a:latin typeface="Aptos Narrow" panose="020B0004020202020204" pitchFamily="34" charset="0"/>
                        </a:rPr>
                        <a:t>1kg pack</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825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27.40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98142">
                <a:tc>
                  <a:txBody>
                    <a:bodyPr/>
                    <a:lstStyle/>
                    <a:p>
                      <a:pPr algn="l" rtl="0" fontAlgn="b"/>
                      <a:r>
                        <a:rPr lang="en-US" sz="1400" b="0" i="0" u="none" strike="noStrike">
                          <a:solidFill>
                            <a:srgbClr val="000000"/>
                          </a:solidFill>
                          <a:effectLst/>
                          <a:latin typeface="Aptos Narrow" panose="020B0004020202020204" pitchFamily="34" charset="0"/>
                        </a:rPr>
                        <a:t>5kg pack</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 550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18.26</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98142">
                <a:tc>
                  <a:txBody>
                    <a:bodyPr/>
                    <a:lstStyle/>
                    <a:p>
                      <a:pPr algn="l" rtl="0" fontAlgn="b"/>
                      <a:r>
                        <a:rPr lang="en-US" sz="1400" b="0" i="0" u="none" strike="noStrike">
                          <a:solidFill>
                            <a:srgbClr val="000000"/>
                          </a:solidFill>
                          <a:effectLst/>
                          <a:latin typeface="Aptos Narrow" panose="020B0004020202020204" pitchFamily="34" charset="0"/>
                        </a:rPr>
                        <a:t>Superfine</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 88</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2.92</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98142">
                <a:tc>
                  <a:txBody>
                    <a:bodyPr/>
                    <a:lstStyle/>
                    <a:p>
                      <a:pPr algn="l" rtl="0" fontAlgn="b"/>
                      <a:r>
                        <a:rPr lang="en-US" sz="1400" b="0" i="0" u="none" strike="noStrike" dirty="0">
                          <a:solidFill>
                            <a:srgbClr val="000000"/>
                          </a:solidFill>
                          <a:effectLst/>
                          <a:latin typeface="Aptos Narrow" panose="020B0004020202020204" pitchFamily="34" charset="0"/>
                        </a:rPr>
                        <a:t>Brown 1kg</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 163</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5.40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98142">
                <a:tc>
                  <a:txBody>
                    <a:bodyPr/>
                    <a:lstStyle/>
                    <a:p>
                      <a:pPr algn="l" rtl="0" fontAlgn="b"/>
                      <a:r>
                        <a:rPr lang="en-US" sz="1400" b="0" i="0" u="none" strike="noStrike" dirty="0">
                          <a:solidFill>
                            <a:srgbClr val="000000"/>
                          </a:solidFill>
                          <a:effectLst/>
                          <a:latin typeface="Aptos Narrow" panose="020B0004020202020204" pitchFamily="34" charset="0"/>
                        </a:rPr>
                        <a:t>Pharma</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 1000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dirty="0">
                          <a:solidFill>
                            <a:srgbClr val="000000"/>
                          </a:solidFill>
                          <a:effectLst/>
                          <a:latin typeface="Aptos Narrow" panose="020B0004020202020204" pitchFamily="34" charset="0"/>
                        </a:rPr>
                        <a:t>33.20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98142">
                <a:tc>
                  <a:txBody>
                    <a:bodyPr/>
                    <a:lstStyle/>
                    <a:p>
                      <a:pPr algn="l" rtl="0" fontAlgn="b"/>
                      <a:r>
                        <a:rPr lang="en-US" sz="1400" b="1" i="0" u="none" strike="noStrike" dirty="0">
                          <a:solidFill>
                            <a:srgbClr val="000000"/>
                          </a:solidFill>
                          <a:effectLst/>
                          <a:latin typeface="Aptos Narrow" panose="020B0004020202020204" pitchFamily="34" charset="0"/>
                        </a:rPr>
                        <a:t>Total</a:t>
                      </a:r>
                    </a:p>
                  </a:txBody>
                  <a:tcPr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sz="1400" b="1" i="0" u="none" strike="noStrike" dirty="0">
                          <a:solidFill>
                            <a:srgbClr val="000000"/>
                          </a:solidFill>
                          <a:effectLst/>
                          <a:latin typeface="Aptos Narrow" panose="020B0004020202020204" pitchFamily="34" charset="0"/>
                        </a:rPr>
                        <a:t>3012</a:t>
                      </a:r>
                    </a:p>
                  </a:txBody>
                  <a:tcPr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dirty="0">
                          <a:solidFill>
                            <a:srgbClr val="000000"/>
                          </a:solidFill>
                          <a:effectLst/>
                          <a:latin typeface="Aptos Narrow" panose="020B0004020202020204" pitchFamily="34" charset="0"/>
                        </a:rPr>
                        <a:t>100%</a:t>
                      </a:r>
                    </a:p>
                  </a:txBody>
                  <a:tcPr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graphicFrame>
        <p:nvGraphicFramePr>
          <p:cNvPr id="3" name="Chart 2"/>
          <p:cNvGraphicFramePr/>
          <p:nvPr/>
        </p:nvGraphicFramePr>
        <p:xfrm>
          <a:off x="76200" y="3733801"/>
          <a:ext cx="9144000" cy="25145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t>57</a:t>
            </a:fld>
            <a:endParaRPr lang="en-US" dirty="0"/>
          </a:p>
        </p:txBody>
      </p:sp>
      <p:sp>
        <p:nvSpPr>
          <p:cNvPr id="5" name="Rectangle 3"/>
          <p:cNvSpPr txBox="1"/>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eaLnBrk="0" fontAlgn="base" hangingPunct="0">
              <a:spcBef>
                <a:spcPct val="0"/>
              </a:spcBef>
              <a:spcAft>
                <a:spcPct val="0"/>
              </a:spcAft>
            </a:pPr>
            <a:endParaRPr lang="en-US" altLang="en-US" dirty="0">
              <a:latin typeface="Arial" panose="020B0604020202020204" pitchFamily="34" charset="0"/>
            </a:endParaRPr>
          </a:p>
        </p:txBody>
      </p:sp>
      <p:sp>
        <p:nvSpPr>
          <p:cNvPr id="6" name="TextBox 4"/>
          <p:cNvSpPr txBox="1">
            <a:spLocks noChangeArrowheads="1"/>
          </p:cNvSpPr>
          <p:nvPr/>
        </p:nvSpPr>
        <p:spPr bwMode="auto">
          <a:xfrm>
            <a:off x="1767726" y="167044"/>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Sugar Production Quality</a:t>
            </a:r>
          </a:p>
        </p:txBody>
      </p:sp>
      <p:graphicFrame>
        <p:nvGraphicFramePr>
          <p:cNvPr id="12" name="Table 11"/>
          <p:cNvGraphicFramePr>
            <a:graphicFrameLocks noGrp="1"/>
          </p:cNvGraphicFramePr>
          <p:nvPr/>
        </p:nvGraphicFramePr>
        <p:xfrm>
          <a:off x="76200" y="914400"/>
          <a:ext cx="12115801" cy="5578478"/>
        </p:xfrm>
        <a:graphic>
          <a:graphicData uri="http://schemas.openxmlformats.org/drawingml/2006/table">
            <a:tbl>
              <a:tblPr>
                <a:effectLst>
                  <a:outerShdw blurRad="50800" dist="38100" dir="2700000" algn="tl" rotWithShape="0">
                    <a:prstClr val="black">
                      <a:alpha val="40000"/>
                    </a:prstClr>
                  </a:outerShdw>
                </a:effectLst>
              </a:tblPr>
              <a:tblGrid>
                <a:gridCol w="3574192">
                  <a:extLst>
                    <a:ext uri="{9D8B030D-6E8A-4147-A177-3AD203B41FA5}">
                      <a16:colId xmlns:a16="http://schemas.microsoft.com/office/drawing/2014/main" val="20000"/>
                    </a:ext>
                  </a:extLst>
                </a:gridCol>
                <a:gridCol w="1545624">
                  <a:extLst>
                    <a:ext uri="{9D8B030D-6E8A-4147-A177-3AD203B41FA5}">
                      <a16:colId xmlns:a16="http://schemas.microsoft.com/office/drawing/2014/main" val="20001"/>
                    </a:ext>
                  </a:extLst>
                </a:gridCol>
                <a:gridCol w="1708322">
                  <a:extLst>
                    <a:ext uri="{9D8B030D-6E8A-4147-A177-3AD203B41FA5}">
                      <a16:colId xmlns:a16="http://schemas.microsoft.com/office/drawing/2014/main" val="20002"/>
                    </a:ext>
                  </a:extLst>
                </a:gridCol>
                <a:gridCol w="1543641">
                  <a:extLst>
                    <a:ext uri="{9D8B030D-6E8A-4147-A177-3AD203B41FA5}">
                      <a16:colId xmlns:a16="http://schemas.microsoft.com/office/drawing/2014/main" val="20003"/>
                    </a:ext>
                  </a:extLst>
                </a:gridCol>
                <a:gridCol w="1222214">
                  <a:extLst>
                    <a:ext uri="{9D8B030D-6E8A-4147-A177-3AD203B41FA5}">
                      <a16:colId xmlns:a16="http://schemas.microsoft.com/office/drawing/2014/main" val="20004"/>
                    </a:ext>
                  </a:extLst>
                </a:gridCol>
                <a:gridCol w="1273801">
                  <a:extLst>
                    <a:ext uri="{9D8B030D-6E8A-4147-A177-3AD203B41FA5}">
                      <a16:colId xmlns:a16="http://schemas.microsoft.com/office/drawing/2014/main" val="20005"/>
                    </a:ext>
                  </a:extLst>
                </a:gridCol>
                <a:gridCol w="1248007">
                  <a:extLst>
                    <a:ext uri="{9D8B030D-6E8A-4147-A177-3AD203B41FA5}">
                      <a16:colId xmlns:a16="http://schemas.microsoft.com/office/drawing/2014/main" val="20006"/>
                    </a:ext>
                  </a:extLst>
                </a:gridCol>
              </a:tblGrid>
              <a:tr h="625639">
                <a:tc rowSpan="2">
                  <a:txBody>
                    <a:bodyPr/>
                    <a:lstStyle/>
                    <a:p>
                      <a:pPr algn="ctr" fontAlgn="b"/>
                      <a:r>
                        <a:rPr lang="en-US" sz="1800" b="1" i="0" u="none" strike="noStrike" dirty="0">
                          <a:solidFill>
                            <a:srgbClr val="000000"/>
                          </a:solidFill>
                          <a:effectLst/>
                          <a:latin typeface="Segoe UI" panose="020B0502040204020203" pitchFamily="34" charset="0"/>
                          <a:cs typeface="Segoe UI" panose="020B0502040204020203" pitchFamily="34" charset="0"/>
                        </a:rPr>
                        <a:t>Sugar Quality</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4">
                  <a:txBody>
                    <a:bodyPr/>
                    <a:lstStyle/>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Season 2025-26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gridSpan="2">
                  <a:txBody>
                    <a:bodyPr/>
                    <a:lstStyle/>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Season </a:t>
                      </a:r>
                    </a:p>
                    <a:p>
                      <a:pPr algn="ctr" rtl="0" fontAlgn="ctr"/>
                      <a:r>
                        <a:rPr lang="en-US" sz="1600" b="1" i="0" u="none" strike="noStrike" dirty="0">
                          <a:solidFill>
                            <a:srgbClr val="000000"/>
                          </a:solidFill>
                          <a:effectLst/>
                          <a:latin typeface="Segoe UI" panose="020B0502040204020203" pitchFamily="34" charset="0"/>
                          <a:cs typeface="Segoe UI" panose="020B0502040204020203" pitchFamily="34" charset="0"/>
                        </a:rPr>
                        <a:t>2024-25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extLst>
                  <a:ext uri="{0D108BD9-81ED-4DB2-BD59-A6C34878D82A}">
                    <a16:rowId xmlns:a16="http://schemas.microsoft.com/office/drawing/2014/main" val="10000"/>
                  </a:ext>
                </a:extLst>
              </a:tr>
              <a:tr h="315845">
                <a:tc vMerge="1">
                  <a:txBody>
                    <a:bodyPr/>
                    <a:lstStyle/>
                    <a:p>
                      <a:endParaRPr lang="en-US"/>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Target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Current Week</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Last Week</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Till Date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Week</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r>
                        <a:rPr lang="en-US" sz="1600" b="1" i="1" u="none" strike="noStrike" dirty="0">
                          <a:solidFill>
                            <a:srgbClr val="000000"/>
                          </a:solidFill>
                          <a:effectLst/>
                          <a:latin typeface="Segoe UI" panose="020B0502040204020203" pitchFamily="34" charset="0"/>
                          <a:cs typeface="Segoe UI" panose="020B0502040204020203" pitchFamily="34" charset="0"/>
                        </a:rPr>
                        <a:t>Till Date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4569">
                <a:tc>
                  <a:txBody>
                    <a:bodyPr/>
                    <a:lstStyle/>
                    <a:p>
                      <a:pPr algn="l" rtl="0" fontAlgn="ctr"/>
                      <a:r>
                        <a:rPr lang="en-US" sz="1800" b="1" i="0" u="none" strike="noStrike" dirty="0">
                          <a:solidFill>
                            <a:srgbClr val="000000"/>
                          </a:solidFill>
                          <a:effectLst/>
                          <a:latin typeface="Segoe UI" panose="020B0502040204020203" pitchFamily="34" charset="0"/>
                          <a:cs typeface="Segoe UI" panose="020B0502040204020203" pitchFamily="34" charset="0"/>
                        </a:rPr>
                        <a:t>  Sugar Quality - DS</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6">
                  <a:txBody>
                    <a:bodyPr/>
                    <a:lstStyle/>
                    <a:p>
                      <a:pPr algn="l" rtl="0" fontAlgn="ctr"/>
                      <a:endParaRPr lang="en-US" sz="1400" b="0" i="0" u="sng"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(L-sugar)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sz="1600" b="1" i="0" u="none" strike="noStrike" dirty="0">
                          <a:solidFill>
                            <a:schemeClr val="tx1"/>
                          </a:solidFill>
                          <a:effectLst/>
                          <a:latin typeface="Segoe UI" panose="020B0502040204020203" pitchFamily="34" charset="0"/>
                          <a:cs typeface="Segoe UI" panose="020B0502040204020203" pitchFamily="34" charset="0"/>
                        </a:rPr>
                        <a:t>&lt;110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6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(M-sugar)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8065">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(S-sugar)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93293">
                <a:tc>
                  <a:txBody>
                    <a:bodyPr/>
                    <a:lstStyle/>
                    <a:p>
                      <a:pPr algn="l" rtl="0" fontAlgn="ctr"/>
                      <a:r>
                        <a:rPr lang="en-US" sz="1800" b="1" i="0" u="none" strike="noStrike" dirty="0">
                          <a:solidFill>
                            <a:srgbClr val="000000"/>
                          </a:solidFill>
                          <a:effectLst/>
                          <a:latin typeface="Segoe UI" panose="020B0502040204020203" pitchFamily="34" charset="0"/>
                          <a:cs typeface="Segoe UI" panose="020B0502040204020203" pitchFamily="34" charset="0"/>
                        </a:rPr>
                        <a:t>  Sugar Quality – RS</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endParaRPr lang="en-US" sz="1600" b="1" i="0" u="none" strike="noStrike" dirty="0">
                        <a:solidFill>
                          <a:schemeClr val="tx1"/>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3">
                  <a:txBody>
                    <a:bodyPr/>
                    <a:lstStyle/>
                    <a:p>
                      <a:pPr algn="ctr" rtl="0" fontAlgn="ctr"/>
                      <a:endParaRPr lang="en-US" sz="1800" b="1" i="0" u="none" strike="noStrike" dirty="0">
                        <a:solidFill>
                          <a:srgbClr val="000000"/>
                        </a:solidFill>
                        <a:effectLst/>
                        <a:latin typeface="Aptos" panose="020B000402020202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6"/>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(L-sugar)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sz="1600" b="1" i="0" u="none" strike="noStrike" dirty="0">
                          <a:solidFill>
                            <a:schemeClr val="tx1"/>
                          </a:solidFill>
                          <a:effectLst/>
                          <a:latin typeface="Segoe UI" panose="020B0502040204020203" pitchFamily="34" charset="0"/>
                          <a:cs typeface="Segoe UI" panose="020B0502040204020203" pitchFamily="34" charset="0"/>
                        </a:rPr>
                        <a:t>&lt;30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36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36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(M-sugar)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dirty="0"/>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0472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(S-sugar)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dirty="0"/>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dirty="0"/>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93293">
                <a:tc>
                  <a:txBody>
                    <a:bodyPr/>
                    <a:lstStyle/>
                    <a:p>
                      <a:pPr algn="l" rtl="0" fontAlgn="ctr"/>
                      <a:r>
                        <a:rPr lang="en-US" sz="1800" b="1" i="0" u="none" strike="noStrike" dirty="0">
                          <a:solidFill>
                            <a:srgbClr val="000000"/>
                          </a:solidFill>
                          <a:effectLst/>
                          <a:latin typeface="Segoe UI" panose="020B0502040204020203" pitchFamily="34" charset="0"/>
                          <a:cs typeface="Segoe UI" panose="020B0502040204020203" pitchFamily="34" charset="0"/>
                        </a:rPr>
                        <a:t>  Sugar Quality Pharma</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endParaRPr lang="en-US" sz="1600" b="1" i="0" u="none" strike="noStrike" dirty="0">
                        <a:solidFill>
                          <a:schemeClr val="tx1"/>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3">
                  <a:txBody>
                    <a:bodyPr/>
                    <a:lstStyle/>
                    <a:p>
                      <a:pPr algn="ctr" rtl="0" fontAlgn="ctr"/>
                      <a:endParaRPr lang="en-US" sz="1800" b="1" i="0" u="none" strike="noStrike" dirty="0">
                        <a:solidFill>
                          <a:srgbClr val="000000"/>
                        </a:solidFill>
                        <a:effectLst/>
                        <a:latin typeface="Aptos" panose="020B000402020202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0"/>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(SS - 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sz="1600" b="1" i="0" u="none" strike="noStrike" dirty="0">
                          <a:solidFill>
                            <a:schemeClr val="tx1"/>
                          </a:solidFill>
                          <a:effectLst/>
                          <a:latin typeface="Segoe UI" panose="020B0502040204020203" pitchFamily="34" charset="0"/>
                          <a:cs typeface="Segoe UI" panose="020B0502040204020203" pitchFamily="34" charset="0"/>
                        </a:rPr>
                        <a:t>&lt;25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(20/80 - 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393293">
                <a:tc>
                  <a:txBody>
                    <a:bodyPr/>
                    <a:lstStyle/>
                    <a:p>
                      <a:pPr lvl="1" algn="l" rtl="0" fontAlgn="ctr"/>
                      <a:r>
                        <a:rPr lang="en-US" sz="1800" b="0" i="0" u="none" strike="noStrike" dirty="0">
                          <a:solidFill>
                            <a:srgbClr val="000000"/>
                          </a:solidFill>
                          <a:effectLst/>
                          <a:latin typeface="Segoe UI" panose="020B0502040204020203" pitchFamily="34" charset="0"/>
                          <a:cs typeface="Segoe UI" panose="020B0502040204020203" pitchFamily="34" charset="0"/>
                        </a:rPr>
                        <a:t>ICUMSA (30/80  - 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b="1" dirty="0"/>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59D7156-F29C-41EC-9F87-87DDF0705A0B}" type="slidenum">
              <a:rPr lang="en-US" smtClean="0"/>
              <a:t>58</a:t>
            </a:fld>
            <a:endParaRPr lang="en-US"/>
          </a:p>
        </p:txBody>
      </p:sp>
      <p:sp>
        <p:nvSpPr>
          <p:cNvPr id="6" name="TextBox 5"/>
          <p:cNvSpPr txBox="1"/>
          <p:nvPr/>
        </p:nvSpPr>
        <p:spPr>
          <a:xfrm>
            <a:off x="3352800" y="173581"/>
            <a:ext cx="6400800" cy="677108"/>
          </a:xfrm>
          <a:prstGeom prst="rect">
            <a:avLst/>
          </a:prstGeom>
          <a:noFill/>
        </p:spPr>
        <p:txBody>
          <a:bodyPr wrap="square" rtlCol="0">
            <a:spAutoFit/>
          </a:bodyPr>
          <a:lstStyle/>
          <a:p>
            <a:r>
              <a:rPr lang="en-IN" sz="2000" b="1" dirty="0"/>
              <a:t>Monthly Performance Snapshot - Production</a:t>
            </a:r>
          </a:p>
          <a:p>
            <a:endParaRPr lang="en-IN" dirty="0"/>
          </a:p>
        </p:txBody>
      </p:sp>
      <p:graphicFrame>
        <p:nvGraphicFramePr>
          <p:cNvPr id="4" name="Table 3"/>
          <p:cNvGraphicFramePr>
            <a:graphicFrameLocks noGrp="1"/>
          </p:cNvGraphicFramePr>
          <p:nvPr/>
        </p:nvGraphicFramePr>
        <p:xfrm>
          <a:off x="0" y="874573"/>
          <a:ext cx="12192000" cy="6047107"/>
        </p:xfrm>
        <a:graphic>
          <a:graphicData uri="http://schemas.openxmlformats.org/drawingml/2006/table">
            <a:tbl>
              <a:tblPr>
                <a:tableStyleId>{21E4AEA4-8DFA-4A89-87EB-49C32662AFE0}</a:tableStyleId>
              </a:tblPr>
              <a:tblGrid>
                <a:gridCol w="629265">
                  <a:extLst>
                    <a:ext uri="{9D8B030D-6E8A-4147-A177-3AD203B41FA5}">
                      <a16:colId xmlns:a16="http://schemas.microsoft.com/office/drawing/2014/main" val="20000"/>
                    </a:ext>
                  </a:extLst>
                </a:gridCol>
                <a:gridCol w="3289593">
                  <a:extLst>
                    <a:ext uri="{9D8B030D-6E8A-4147-A177-3AD203B41FA5}">
                      <a16:colId xmlns:a16="http://schemas.microsoft.com/office/drawing/2014/main" val="20001"/>
                    </a:ext>
                  </a:extLst>
                </a:gridCol>
                <a:gridCol w="1306286">
                  <a:extLst>
                    <a:ext uri="{9D8B030D-6E8A-4147-A177-3AD203B41FA5}">
                      <a16:colId xmlns:a16="http://schemas.microsoft.com/office/drawing/2014/main" val="20002"/>
                    </a:ext>
                  </a:extLst>
                </a:gridCol>
                <a:gridCol w="1650999">
                  <a:extLst>
                    <a:ext uri="{9D8B030D-6E8A-4147-A177-3AD203B41FA5}">
                      <a16:colId xmlns:a16="http://schemas.microsoft.com/office/drawing/2014/main" val="20003"/>
                    </a:ext>
                  </a:extLst>
                </a:gridCol>
                <a:gridCol w="1487715">
                  <a:extLst>
                    <a:ext uri="{9D8B030D-6E8A-4147-A177-3AD203B41FA5}">
                      <a16:colId xmlns:a16="http://schemas.microsoft.com/office/drawing/2014/main" val="20004"/>
                    </a:ext>
                  </a:extLst>
                </a:gridCol>
                <a:gridCol w="1941284">
                  <a:extLst>
                    <a:ext uri="{9D8B030D-6E8A-4147-A177-3AD203B41FA5}">
                      <a16:colId xmlns:a16="http://schemas.microsoft.com/office/drawing/2014/main" val="20005"/>
                    </a:ext>
                  </a:extLst>
                </a:gridCol>
                <a:gridCol w="1886858">
                  <a:extLst>
                    <a:ext uri="{9D8B030D-6E8A-4147-A177-3AD203B41FA5}">
                      <a16:colId xmlns:a16="http://schemas.microsoft.com/office/drawing/2014/main" val="20006"/>
                    </a:ext>
                  </a:extLst>
                </a:gridCol>
              </a:tblGrid>
              <a:tr h="301385">
                <a:tc>
                  <a:txBody>
                    <a:bodyPr/>
                    <a:lstStyle/>
                    <a:p>
                      <a:pPr algn="ctr" rtl="0" fontAlgn="ctr"/>
                      <a:r>
                        <a:rPr lang="en-IN" sz="1800" b="1" u="none" strike="noStrike" err="1">
                          <a:effectLst/>
                        </a:rPr>
                        <a:t>S.No</a:t>
                      </a:r>
                      <a:r>
                        <a:rPr lang="en-IN" sz="1800" b="1" u="none" strike="noStrike" dirty="0">
                          <a:effectLst/>
                        </a:rPr>
                        <a:t>.</a:t>
                      </a:r>
                      <a:endParaRPr lang="en-IN" sz="18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800" b="1" u="none" strike="noStrike" dirty="0">
                          <a:effectLst/>
                        </a:rPr>
                        <a:t>Capacity Utilization</a:t>
                      </a:r>
                      <a:endParaRPr lang="en-IN" sz="18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800" b="1" u="none" strike="noStrike" dirty="0">
                          <a:effectLst/>
                        </a:rPr>
                        <a:t>Target</a:t>
                      </a:r>
                      <a:endParaRPr lang="en-IN" sz="18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0" u="none" strike="noStrike" dirty="0">
                          <a:solidFill>
                            <a:srgbClr val="002060"/>
                          </a:solidFill>
                          <a:effectLst/>
                          <a:latin typeface="Segoe UI" panose="020B0502040204020203" pitchFamily="34" charset="0"/>
                        </a:rPr>
                        <a:t>Nov-25</a:t>
                      </a:r>
                      <a:endParaRPr lang="en-IN" sz="16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0" u="none" strike="noStrike" dirty="0">
                          <a:solidFill>
                            <a:srgbClr val="002060"/>
                          </a:solidFill>
                          <a:effectLst/>
                          <a:latin typeface="Segoe UI" panose="020B0502040204020203" pitchFamily="34" charset="0"/>
                        </a:rPr>
                        <a:t>Nov.-24</a:t>
                      </a:r>
                      <a:endParaRPr lang="en-IN" sz="16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endParaRPr lang="en-US" sz="1600" b="1" i="0" u="none" strike="noStrike" dirty="0">
                        <a:solidFill>
                          <a:srgbClr val="002060"/>
                        </a:solidFill>
                        <a:effectLst/>
                        <a:latin typeface="Segoe UI" panose="020B050204020402020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endParaRPr lang="en-US" sz="1600" b="1" i="0" u="none" strike="noStrike" dirty="0">
                        <a:solidFill>
                          <a:srgbClr val="002060"/>
                        </a:solidFill>
                        <a:effectLst/>
                        <a:latin typeface="Segoe UI" panose="020B0502040204020203"/>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209087">
                <a:tc>
                  <a:txBody>
                    <a:bodyPr/>
                    <a:lstStyle/>
                    <a:p>
                      <a:pPr algn="ctr" rtl="0" fontAlgn="ctr"/>
                      <a:r>
                        <a:rPr lang="en-IN" sz="1200" u="none" strike="noStrike" dirty="0">
                          <a:effectLst/>
                        </a:rPr>
                        <a:t>1</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Sugar Production (LQ)</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14.24</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03318">
                <a:tc>
                  <a:txBody>
                    <a:bodyPr/>
                    <a:lstStyle/>
                    <a:p>
                      <a:pPr algn="ctr" rtl="0" fontAlgn="ctr"/>
                      <a:r>
                        <a:rPr lang="en-IN" sz="1200" u="none" strike="noStrike" dirty="0">
                          <a:effectLst/>
                        </a:rPr>
                        <a:t>2</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Sugar Bagging – RS (</a:t>
                      </a:r>
                      <a:r>
                        <a:rPr lang="en-IN" sz="1400" b="1" u="none" strike="noStrike" err="1">
                          <a:effectLst/>
                        </a:rPr>
                        <a:t>Qtl</a:t>
                      </a:r>
                      <a:r>
                        <a:rPr lang="en-IN" sz="1400" b="1" u="none" strike="noStrike" dirty="0">
                          <a:effectLst/>
                        </a:rPr>
                        <a:t>)</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859457</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03318">
                <a:tc>
                  <a:txBody>
                    <a:bodyPr/>
                    <a:lstStyle/>
                    <a:p>
                      <a:pPr algn="ctr" rtl="0" fontAlgn="ctr"/>
                      <a:r>
                        <a:rPr lang="en-IN" sz="1200" u="none" strike="noStrike" dirty="0">
                          <a:effectLst/>
                        </a:rPr>
                        <a:t>3</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Sugar Bagging – DS (</a:t>
                      </a:r>
                      <a:r>
                        <a:rPr lang="en-IN" sz="1400" b="1" u="none" strike="noStrike" err="1">
                          <a:effectLst/>
                        </a:rPr>
                        <a:t>Qtl</a:t>
                      </a:r>
                      <a:r>
                        <a:rPr lang="en-IN" sz="1400" b="1" u="none" strike="noStrike" dirty="0">
                          <a:effectLst/>
                        </a:rPr>
                        <a:t>)</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564643</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61409">
                <a:tc>
                  <a:txBody>
                    <a:bodyPr/>
                    <a:lstStyle/>
                    <a:p>
                      <a:pPr algn="ctr" fontAlgn="ctr"/>
                      <a:r>
                        <a:rPr lang="en-IN" sz="1600" u="none" strike="noStrike" dirty="0">
                          <a:effectLst/>
                        </a:rPr>
                        <a:t> </a:t>
                      </a:r>
                      <a:endParaRPr lang="en-IN" sz="1600" b="0" i="0" u="none" strike="noStrike" dirty="0">
                        <a:solidFill>
                          <a:srgbClr val="FFC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800" b="1" u="none" strike="noStrike" dirty="0">
                          <a:effectLst/>
                        </a:rPr>
                        <a:t>Recovery</a:t>
                      </a:r>
                      <a:endParaRPr lang="en-IN" sz="1800" b="1" i="0" u="none" strike="noStrike" dirty="0">
                        <a:solidFill>
                          <a:srgbClr val="FFC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800" b="1" u="none" strike="noStrike" dirty="0">
                          <a:effectLst/>
                        </a:rPr>
                        <a:t> </a:t>
                      </a:r>
                      <a:endParaRPr lang="en-IN" sz="1800" b="1" i="0" u="none" strike="noStrike" dirty="0">
                        <a:solidFill>
                          <a:srgbClr val="FFC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800" b="1" i="0" u="none" strike="noStrike" dirty="0">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800" b="1" i="0" u="none" strike="noStrike" dirty="0">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800" b="1" i="0" u="none" strike="noStrike" dirty="0">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800" b="1" i="0" u="none" strike="noStrike" dirty="0">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203318">
                <a:tc>
                  <a:txBody>
                    <a:bodyPr/>
                    <a:lstStyle/>
                    <a:p>
                      <a:pPr algn="ctr" rtl="0" fontAlgn="ctr"/>
                      <a:r>
                        <a:rPr lang="en-IN" sz="1200" u="none" strike="noStrike" dirty="0">
                          <a:effectLst/>
                        </a:rPr>
                        <a:t>4</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Sugar Recovery – RS (%)</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11.1</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77040">
                <a:tc>
                  <a:txBody>
                    <a:bodyPr/>
                    <a:lstStyle/>
                    <a:p>
                      <a:pPr algn="ctr" rtl="0" fontAlgn="ctr"/>
                      <a:r>
                        <a:rPr lang="en-IN" sz="1200" u="none" strike="noStrike" dirty="0">
                          <a:effectLst/>
                        </a:rPr>
                        <a:t>5</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Sugar Recovery – DS (%)</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11.1</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03318">
                <a:tc>
                  <a:txBody>
                    <a:bodyPr/>
                    <a:lstStyle/>
                    <a:p>
                      <a:pPr algn="ctr" rtl="0" fontAlgn="ctr"/>
                      <a:r>
                        <a:rPr lang="en-IN" sz="1200" u="none" strike="noStrike" dirty="0">
                          <a:effectLst/>
                        </a:rPr>
                        <a:t>6</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C-Mol Recovery – RS (%)</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4.8</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03318">
                <a:tc>
                  <a:txBody>
                    <a:bodyPr/>
                    <a:lstStyle/>
                    <a:p>
                      <a:pPr algn="ctr" rtl="0" fontAlgn="ctr"/>
                      <a:r>
                        <a:rPr lang="en-IN" sz="1200" u="none" strike="noStrike" dirty="0">
                          <a:effectLst/>
                        </a:rPr>
                        <a:t>7</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C-Mol Recovery – DS (%)</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5.2</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03318">
                <a:tc>
                  <a:txBody>
                    <a:bodyPr/>
                    <a:lstStyle/>
                    <a:p>
                      <a:pPr algn="ctr" rtl="0" fontAlgn="ctr"/>
                      <a:r>
                        <a:rPr lang="en-IN" sz="1200" u="none" strike="noStrike" dirty="0">
                          <a:effectLst/>
                        </a:rPr>
                        <a:t>8</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B-Mol Recovery – RS (%)</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6.8</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203318">
                <a:tc>
                  <a:txBody>
                    <a:bodyPr/>
                    <a:lstStyle/>
                    <a:p>
                      <a:pPr algn="ctr" rtl="0" fontAlgn="ctr"/>
                      <a:r>
                        <a:rPr lang="en-IN" sz="1200" u="none" strike="noStrike" dirty="0">
                          <a:effectLst/>
                        </a:rPr>
                        <a:t>9</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B-Mol Recovery – DS (%)</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7.2</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61409">
                <a:tc>
                  <a:txBody>
                    <a:bodyPr/>
                    <a:lstStyle/>
                    <a:p>
                      <a:pPr algn="ctr" fontAlgn="ctr"/>
                      <a:r>
                        <a:rPr lang="en-IN" sz="1600" u="none" strike="noStrike" dirty="0">
                          <a:effectLst/>
                        </a:rPr>
                        <a:t> </a:t>
                      </a:r>
                      <a:endParaRPr lang="en-IN" sz="16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800" b="1" u="none" strike="noStrike" dirty="0">
                          <a:effectLst/>
                        </a:rPr>
                        <a:t>Quality</a:t>
                      </a:r>
                      <a:endParaRPr lang="en-IN" sz="1800" b="1" i="0" u="none" strike="noStrike" dirty="0">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800" b="1" u="none" strike="noStrike" dirty="0">
                          <a:effectLst/>
                        </a:rPr>
                        <a:t> </a:t>
                      </a:r>
                      <a:endParaRPr lang="en-IN" sz="18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8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8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8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8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11"/>
                  </a:ext>
                </a:extLst>
              </a:tr>
              <a:tr h="203318">
                <a:tc>
                  <a:txBody>
                    <a:bodyPr/>
                    <a:lstStyle/>
                    <a:p>
                      <a:pPr algn="ctr" rtl="0" fontAlgn="ctr"/>
                      <a:r>
                        <a:rPr lang="en-IN" sz="1200" u="none" strike="noStrike" dirty="0">
                          <a:effectLst/>
                        </a:rPr>
                        <a:t>10</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C-Mol Purity – RS</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&lt;33.00</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203318">
                <a:tc>
                  <a:txBody>
                    <a:bodyPr/>
                    <a:lstStyle/>
                    <a:p>
                      <a:pPr algn="ctr" rtl="0" fontAlgn="ctr"/>
                      <a:r>
                        <a:rPr lang="en-IN" sz="1200" u="none" strike="noStrike" dirty="0">
                          <a:effectLst/>
                        </a:rPr>
                        <a:t>11</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C-Mol Purity – DS</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&lt;32.00</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3"/>
                  </a:ext>
                </a:extLst>
              </a:tr>
              <a:tr h="203318">
                <a:tc>
                  <a:txBody>
                    <a:bodyPr/>
                    <a:lstStyle/>
                    <a:p>
                      <a:pPr algn="ctr" rtl="0" fontAlgn="ctr"/>
                      <a:r>
                        <a:rPr lang="en-IN" sz="1200" u="none" strike="noStrike" dirty="0">
                          <a:effectLst/>
                        </a:rPr>
                        <a:t>12</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B-Mol Purity – RS</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&lt;51.00</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r h="203318">
                <a:tc>
                  <a:txBody>
                    <a:bodyPr/>
                    <a:lstStyle/>
                    <a:p>
                      <a:pPr algn="ctr" rtl="0" fontAlgn="ctr"/>
                      <a:r>
                        <a:rPr lang="en-IN" sz="1200" u="none" strike="noStrike" dirty="0">
                          <a:effectLst/>
                        </a:rPr>
                        <a:t>13</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B-Mol Purity – DS</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&lt;51.00</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5"/>
                  </a:ext>
                </a:extLst>
              </a:tr>
              <a:tr h="203318">
                <a:tc>
                  <a:txBody>
                    <a:bodyPr/>
                    <a:lstStyle/>
                    <a:p>
                      <a:pPr algn="ctr" rtl="0" fontAlgn="ctr"/>
                      <a:r>
                        <a:rPr lang="en-IN" sz="1200" u="none" strike="noStrike" dirty="0">
                          <a:effectLst/>
                        </a:rPr>
                        <a:t>14</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Losses in Mol % Cane CH– RS</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&lt;1.39</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6"/>
                  </a:ext>
                </a:extLst>
              </a:tr>
              <a:tr h="203318">
                <a:tc>
                  <a:txBody>
                    <a:bodyPr/>
                    <a:lstStyle/>
                    <a:p>
                      <a:pPr algn="ctr" rtl="0" fontAlgn="ctr"/>
                      <a:r>
                        <a:rPr lang="en-IN" sz="1200" u="none" strike="noStrike" dirty="0">
                          <a:effectLst/>
                        </a:rPr>
                        <a:t>15</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Losses in Mol % Cane CH – DS</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&lt;1.46</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7"/>
                  </a:ext>
                </a:extLst>
              </a:tr>
              <a:tr h="203318">
                <a:tc>
                  <a:txBody>
                    <a:bodyPr/>
                    <a:lstStyle/>
                    <a:p>
                      <a:pPr algn="ctr" rtl="0" fontAlgn="ctr"/>
                      <a:r>
                        <a:rPr lang="en-IN" sz="1200" u="none" strike="noStrike" dirty="0">
                          <a:effectLst/>
                        </a:rPr>
                        <a:t>16</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Losses in Mol % Cane BH  – RS</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&lt;3.00</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8"/>
                  </a:ext>
                </a:extLst>
              </a:tr>
              <a:tr h="203318">
                <a:tc>
                  <a:txBody>
                    <a:bodyPr/>
                    <a:lstStyle/>
                    <a:p>
                      <a:pPr algn="ctr" rtl="0" fontAlgn="ctr"/>
                      <a:r>
                        <a:rPr lang="en-IN" sz="1200" u="none" strike="noStrike" dirty="0">
                          <a:effectLst/>
                        </a:rPr>
                        <a:t>17</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Losses in Mol % Cane BH  – DS</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&lt;3.18</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9"/>
                  </a:ext>
                </a:extLst>
              </a:tr>
              <a:tr h="203318">
                <a:tc>
                  <a:txBody>
                    <a:bodyPr/>
                    <a:lstStyle/>
                    <a:p>
                      <a:pPr algn="ctr" rtl="0" fontAlgn="ctr"/>
                      <a:r>
                        <a:rPr lang="en-IN" sz="1200" u="none" strike="noStrike" dirty="0">
                          <a:effectLst/>
                        </a:rPr>
                        <a:t>18</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Pol % Filter Cake</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&lt;2.00</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solidFill>
                          <a:srgbClr val="FF0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solidFill>
                          <a:srgbClr val="FF0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0"/>
                  </a:ext>
                </a:extLst>
              </a:tr>
              <a:tr h="261409">
                <a:tc>
                  <a:txBody>
                    <a:bodyPr/>
                    <a:lstStyle/>
                    <a:p>
                      <a:pPr algn="ctr" fontAlgn="ctr"/>
                      <a:r>
                        <a:rPr lang="en-IN" sz="1600" b="1" u="none" strike="noStrike" dirty="0">
                          <a:effectLst/>
                        </a:rPr>
                        <a:t> </a:t>
                      </a:r>
                      <a:endParaRPr lang="en-IN" sz="1600" b="1"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800" b="1" u="none" strike="noStrike" dirty="0">
                          <a:effectLst/>
                        </a:rPr>
                        <a:t>Consumption</a:t>
                      </a:r>
                      <a:endParaRPr lang="en-IN" sz="18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800" b="1" u="none" strike="noStrike" dirty="0">
                          <a:effectLst/>
                        </a:rPr>
                        <a:t> </a:t>
                      </a:r>
                      <a:endParaRPr lang="en-IN" sz="18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8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8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8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8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21"/>
                  </a:ext>
                </a:extLst>
              </a:tr>
              <a:tr h="297802">
                <a:tc>
                  <a:txBody>
                    <a:bodyPr/>
                    <a:lstStyle/>
                    <a:p>
                      <a:pPr algn="ctr" rtl="0" fontAlgn="ctr"/>
                      <a:r>
                        <a:rPr lang="en-IN" sz="1200" u="none" strike="noStrike" dirty="0">
                          <a:effectLst/>
                        </a:rPr>
                        <a:t>19</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Steam Consumption (Kg/</a:t>
                      </a:r>
                      <a:r>
                        <a:rPr lang="en-IN" sz="1400" b="1" u="none" strike="noStrike" err="1">
                          <a:effectLst/>
                        </a:rPr>
                        <a:t>Qtl</a:t>
                      </a:r>
                      <a:r>
                        <a:rPr lang="en-IN" sz="1400" b="1" u="none" strike="noStrike" dirty="0">
                          <a:effectLst/>
                        </a:rPr>
                        <a:t> Sugar)</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400</a:t>
                      </a:r>
                      <a:endParaRPr lang="en-IN" sz="1400" b="1" i="0" u="none" strike="noStrike" dirty="0">
                        <a:solidFill>
                          <a:srgbClr val="17375E"/>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2"/>
                  </a:ext>
                </a:extLst>
              </a:tr>
              <a:tr h="224576">
                <a:tc>
                  <a:txBody>
                    <a:bodyPr/>
                    <a:lstStyle/>
                    <a:p>
                      <a:pPr algn="ctr" rtl="0" fontAlgn="ctr"/>
                      <a:r>
                        <a:rPr lang="en-IN" sz="1200" u="none" strike="noStrike" dirty="0">
                          <a:effectLst/>
                        </a:rPr>
                        <a:t>20</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Steam % Cane</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42</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3"/>
                  </a:ext>
                </a:extLst>
              </a:tr>
              <a:tr h="496224">
                <a:tc>
                  <a:txBody>
                    <a:bodyPr/>
                    <a:lstStyle/>
                    <a:p>
                      <a:pPr algn="ctr" rtl="0" fontAlgn="ctr"/>
                      <a:r>
                        <a:rPr lang="en-IN" sz="1200" u="none" strike="noStrike" dirty="0">
                          <a:effectLst/>
                        </a:rPr>
                        <a:t>21</a:t>
                      </a:r>
                      <a:endParaRPr lang="en-IN" sz="1200" b="0"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Power Consumption (Units/</a:t>
                      </a:r>
                      <a:r>
                        <a:rPr lang="en-IN" sz="1400" b="1" u="none" strike="noStrike" err="1">
                          <a:effectLst/>
                        </a:rPr>
                        <a:t>Qtl</a:t>
                      </a:r>
                      <a:r>
                        <a:rPr lang="en-IN" sz="1400" b="1" u="none" strike="noStrike" dirty="0">
                          <a:effectLst/>
                        </a:rPr>
                        <a:t> Sugar)</a:t>
                      </a:r>
                      <a:endParaRPr lang="en-IN" sz="1400" b="1" i="0" u="none" strike="noStrike" dirty="0">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400" b="1" u="none" strike="noStrike" dirty="0">
                          <a:effectLst/>
                        </a:rPr>
                        <a:t>11</a:t>
                      </a:r>
                      <a:endParaRPr lang="en-IN" sz="1400" b="1" i="0" u="none" strike="noStrike" dirty="0">
                        <a:solidFill>
                          <a:srgbClr val="17375E"/>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solidFill>
                          <a:schemeClr val="tx1"/>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400" b="1" i="0" u="none" strike="noStrike" dirty="0">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4"/>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t>59</a:t>
            </a:fld>
            <a:endParaRPr lang="en-US" dirty="0"/>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eaLnBrk="0" fontAlgn="base" hangingPunct="0">
              <a:spcBef>
                <a:spcPct val="0"/>
              </a:spcBef>
              <a:spcAft>
                <a:spcPct val="0"/>
              </a:spcAft>
            </a:pPr>
            <a:endParaRPr lang="en-US" altLang="en-US" dirty="0">
              <a:latin typeface="Arial" panose="020B0604020202020204" pitchFamily="34" charset="0"/>
            </a:endParaRPr>
          </a:p>
        </p:txBody>
      </p:sp>
      <p:sp>
        <p:nvSpPr>
          <p:cNvPr id="6" name="TextBox 4"/>
          <p:cNvSpPr txBox="1">
            <a:spLocks noChangeArrowheads="1"/>
          </p:cNvSpPr>
          <p:nvPr/>
        </p:nvSpPr>
        <p:spPr bwMode="auto">
          <a:xfrm>
            <a:off x="1524001" y="228600"/>
            <a:ext cx="79248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dirty="0"/>
              <a:t>Steam Consumption Target Vs  Actual </a:t>
            </a:r>
            <a:endParaRPr lang="en-IN" dirty="0"/>
          </a:p>
        </p:txBody>
      </p:sp>
      <p:graphicFrame>
        <p:nvGraphicFramePr>
          <p:cNvPr id="3" name="Table 2"/>
          <p:cNvGraphicFramePr>
            <a:graphicFrameLocks noGrp="1"/>
          </p:cNvGraphicFramePr>
          <p:nvPr/>
        </p:nvGraphicFramePr>
        <p:xfrm>
          <a:off x="1" y="914398"/>
          <a:ext cx="12163021" cy="5943603"/>
        </p:xfrm>
        <a:graphic>
          <a:graphicData uri="http://schemas.openxmlformats.org/drawingml/2006/table">
            <a:tbl>
              <a:tblPr>
                <a:effectLst>
                  <a:outerShdw blurRad="50800" dist="38100" dir="2700000" algn="tl" rotWithShape="0">
                    <a:prstClr val="black">
                      <a:alpha val="40000"/>
                    </a:prstClr>
                  </a:outerShdw>
                </a:effectLst>
                <a:tableStyleId>{69C7853C-536D-4A76-A0AE-DD22124D55A5}</a:tableStyleId>
              </a:tblPr>
              <a:tblGrid>
                <a:gridCol w="1798601">
                  <a:extLst>
                    <a:ext uri="{9D8B030D-6E8A-4147-A177-3AD203B41FA5}">
                      <a16:colId xmlns:a16="http://schemas.microsoft.com/office/drawing/2014/main" val="20000"/>
                    </a:ext>
                  </a:extLst>
                </a:gridCol>
                <a:gridCol w="1239142">
                  <a:extLst>
                    <a:ext uri="{9D8B030D-6E8A-4147-A177-3AD203B41FA5}">
                      <a16:colId xmlns:a16="http://schemas.microsoft.com/office/drawing/2014/main" val="20001"/>
                    </a:ext>
                  </a:extLst>
                </a:gridCol>
                <a:gridCol w="1492070">
                  <a:extLst>
                    <a:ext uri="{9D8B030D-6E8A-4147-A177-3AD203B41FA5}">
                      <a16:colId xmlns:a16="http://schemas.microsoft.com/office/drawing/2014/main" val="20002"/>
                    </a:ext>
                  </a:extLst>
                </a:gridCol>
                <a:gridCol w="1247957">
                  <a:extLst>
                    <a:ext uri="{9D8B030D-6E8A-4147-A177-3AD203B41FA5}">
                      <a16:colId xmlns:a16="http://schemas.microsoft.com/office/drawing/2014/main" val="20003"/>
                    </a:ext>
                  </a:extLst>
                </a:gridCol>
                <a:gridCol w="1483255">
                  <a:extLst>
                    <a:ext uri="{9D8B030D-6E8A-4147-A177-3AD203B41FA5}">
                      <a16:colId xmlns:a16="http://schemas.microsoft.com/office/drawing/2014/main" val="20004"/>
                    </a:ext>
                  </a:extLst>
                </a:gridCol>
                <a:gridCol w="1271910">
                  <a:extLst>
                    <a:ext uri="{9D8B030D-6E8A-4147-A177-3AD203B41FA5}">
                      <a16:colId xmlns:a16="http://schemas.microsoft.com/office/drawing/2014/main" val="20005"/>
                    </a:ext>
                  </a:extLst>
                </a:gridCol>
                <a:gridCol w="1815043">
                  <a:extLst>
                    <a:ext uri="{9D8B030D-6E8A-4147-A177-3AD203B41FA5}">
                      <a16:colId xmlns:a16="http://schemas.microsoft.com/office/drawing/2014/main" val="20006"/>
                    </a:ext>
                  </a:extLst>
                </a:gridCol>
                <a:gridCol w="1815043">
                  <a:extLst>
                    <a:ext uri="{9D8B030D-6E8A-4147-A177-3AD203B41FA5}">
                      <a16:colId xmlns:a16="http://schemas.microsoft.com/office/drawing/2014/main" val="20007"/>
                    </a:ext>
                  </a:extLst>
                </a:gridCol>
              </a:tblGrid>
              <a:tr h="1213113">
                <a:tc gridSpan="8">
                  <a:txBody>
                    <a:bodyPr/>
                    <a:lstStyle/>
                    <a:p>
                      <a:pPr algn="ctr" fontAlgn="ctr"/>
                      <a:r>
                        <a:rPr lang="en-US" sz="2400" b="1" u="none" strike="noStrike" dirty="0">
                          <a:effectLst/>
                          <a:latin typeface="Segoe UI" panose="020B0502040204020203" pitchFamily="34" charset="0"/>
                          <a:cs typeface="Segoe UI" panose="020B0502040204020203" pitchFamily="34" charset="0"/>
                        </a:rPr>
                        <a:t>Steam consumption target Vs actual  at different  process </a:t>
                      </a:r>
                      <a:endParaRPr lang="en-US" sz="24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1281924">
                <a:tc rowSpan="3">
                  <a:txBody>
                    <a:bodyPr/>
                    <a:lstStyle/>
                    <a:p>
                      <a:pPr algn="ctr" fontAlgn="ctr"/>
                      <a:r>
                        <a:rPr lang="en-IN" sz="2000" b="1" u="none" strike="noStrike" dirty="0">
                          <a:effectLst/>
                          <a:latin typeface="Segoe UI" panose="020B0502040204020203" pitchFamily="34" charset="0"/>
                          <a:cs typeface="Segoe UI" panose="020B0502040204020203" pitchFamily="34" charset="0"/>
                        </a:rPr>
                        <a:t> At Recovery %</a:t>
                      </a:r>
                    </a:p>
                    <a:p>
                      <a:pPr algn="l" fontAlgn="b"/>
                      <a:r>
                        <a:rPr lang="en-IN" sz="1800" u="none" strike="noStrike" dirty="0">
                          <a:effectLst/>
                          <a:latin typeface="Segoe UI" panose="020B0502040204020203" pitchFamily="34" charset="0"/>
                          <a:cs typeface="Segoe UI" panose="020B0502040204020203" pitchFamily="34" charset="0"/>
                        </a:rPr>
                        <a:t> </a:t>
                      </a:r>
                      <a:endParaRPr lang="en-IN" sz="1800" b="0"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IN" sz="2000" b="1" u="none" strike="noStrike" dirty="0">
                          <a:effectLst/>
                          <a:latin typeface="Segoe UI" panose="020B0502040204020203" pitchFamily="34" charset="0"/>
                          <a:cs typeface="Segoe UI" panose="020B0502040204020203" pitchFamily="34" charset="0"/>
                        </a:rPr>
                        <a:t>Process option - 1</a:t>
                      </a:r>
                      <a:endParaRPr lang="en-IN" sz="20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IN" sz="2000" b="1" u="none" strike="noStrike" dirty="0">
                          <a:effectLst/>
                          <a:latin typeface="Segoe UI" panose="020B0502040204020203" pitchFamily="34" charset="0"/>
                          <a:cs typeface="Segoe UI" panose="020B0502040204020203" pitchFamily="34" charset="0"/>
                        </a:rPr>
                        <a:t>Process option - 2</a:t>
                      </a:r>
                      <a:endParaRPr lang="en-IN" sz="20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IN" sz="2000" b="1" u="none" strike="noStrike" dirty="0">
                          <a:effectLst/>
                          <a:latin typeface="Segoe UI" panose="020B0502040204020203" pitchFamily="34" charset="0"/>
                          <a:cs typeface="Segoe UI" panose="020B0502040204020203" pitchFamily="34" charset="0"/>
                        </a:rPr>
                        <a:t>Process option - 3</a:t>
                      </a:r>
                      <a:endParaRPr lang="en-IN" sz="20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661387">
                <a:tc vMerge="1">
                  <a:txBody>
                    <a:bodyPr/>
                    <a:lstStyle/>
                    <a:p>
                      <a:endParaRPr lang="en-US"/>
                    </a:p>
                  </a:txBody>
                  <a:tcPr/>
                </a:tc>
                <a:tc gridSpan="2">
                  <a:txBody>
                    <a:bodyPr/>
                    <a:lstStyle/>
                    <a:p>
                      <a:pPr algn="ctr" fontAlgn="ctr"/>
                      <a:r>
                        <a:rPr lang="en-US" sz="1600" b="1" u="none" strike="noStrike" dirty="0">
                          <a:effectLst/>
                          <a:latin typeface="Segoe UI" panose="020B0502040204020203" pitchFamily="34" charset="0"/>
                          <a:cs typeface="Segoe UI" panose="020B0502040204020203" pitchFamily="34" charset="0"/>
                        </a:rPr>
                        <a:t>Both Process on C-heavy with</a:t>
                      </a:r>
                    </a:p>
                    <a:p>
                      <a:pPr algn="ctr" fontAlgn="ctr"/>
                      <a:r>
                        <a:rPr lang="en-US" sz="1600" b="1" u="none" strike="noStrike" dirty="0">
                          <a:effectLst/>
                          <a:latin typeface="Segoe UI" panose="020B0502040204020203" pitchFamily="34" charset="0"/>
                          <a:cs typeface="Segoe UI" panose="020B0502040204020203" pitchFamily="34" charset="0"/>
                        </a:rPr>
                        <a:t> 125 KLD Distillery on Syrup </a:t>
                      </a:r>
                      <a:endParaRPr lang="en-US" sz="16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US" sz="1600" b="1" u="none" strike="noStrike" dirty="0">
                          <a:effectLst/>
                          <a:latin typeface="Segoe UI" panose="020B0502040204020203" pitchFamily="34" charset="0"/>
                          <a:cs typeface="Segoe UI" panose="020B0502040204020203" pitchFamily="34" charset="0"/>
                        </a:rPr>
                        <a:t>Both process on B-heavy with </a:t>
                      </a:r>
                    </a:p>
                    <a:p>
                      <a:pPr algn="ctr" fontAlgn="b"/>
                      <a:r>
                        <a:rPr lang="en-US" sz="1600" b="1" u="none" strike="noStrike" dirty="0">
                          <a:effectLst/>
                          <a:latin typeface="Segoe UI" panose="020B0502040204020203" pitchFamily="34" charset="0"/>
                          <a:cs typeface="Segoe UI" panose="020B0502040204020203" pitchFamily="34" charset="0"/>
                        </a:rPr>
                        <a:t>125 KLD Distillery on Syrup </a:t>
                      </a:r>
                      <a:endParaRPr lang="en-US" sz="16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ctr"/>
                      <a:r>
                        <a:rPr lang="en-IN" sz="1600" b="1" u="none" strike="noStrike" dirty="0">
                          <a:effectLst/>
                          <a:latin typeface="Segoe UI" panose="020B0502040204020203" pitchFamily="34" charset="0"/>
                          <a:cs typeface="Segoe UI" panose="020B0502040204020203" pitchFamily="34" charset="0"/>
                        </a:rPr>
                        <a:t>Both process on B-heavy </a:t>
                      </a:r>
                      <a:endParaRPr lang="en-IN" sz="16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20668">
                <a:tc vMerge="1">
                  <a:txBody>
                    <a:bodyPr/>
                    <a:lstStyle/>
                    <a:p>
                      <a:endParaRPr lang="en-US"/>
                    </a:p>
                  </a:txBody>
                  <a:tcPr marL="0" marR="0" marT="0" marB="0" anchor="b">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Target </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Actual till date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Target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u="none" strike="noStrike" dirty="0">
                          <a:effectLst/>
                          <a:latin typeface="Segoe UI" panose="020B0502040204020203" pitchFamily="34" charset="0"/>
                          <a:cs typeface="Segoe UI" panose="020B0502040204020203" pitchFamily="34" charset="0"/>
                        </a:rPr>
                        <a:t>Till date </a:t>
                      </a:r>
                      <a:endParaRPr lang="en-IN" sz="1600" b="1" i="1"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Target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u="none" strike="noStrike" dirty="0">
                          <a:effectLst/>
                          <a:latin typeface="Segoe UI" panose="020B0502040204020203" pitchFamily="34" charset="0"/>
                          <a:cs typeface="Segoe UI" panose="020B0502040204020203" pitchFamily="34" charset="0"/>
                        </a:rPr>
                        <a:t>Weak actual </a:t>
                      </a:r>
                      <a:endParaRPr lang="en-IN" sz="1600" b="1" i="1"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dirty="0">
                          <a:effectLst/>
                          <a:latin typeface="Segoe UI" panose="020B0502040204020203" pitchFamily="34" charset="0"/>
                          <a:cs typeface="Segoe UI" panose="020B0502040204020203" pitchFamily="34" charset="0"/>
                        </a:rPr>
                        <a:t>Actual Till date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866511">
                <a:tc>
                  <a:txBody>
                    <a:bodyPr/>
                    <a:lstStyle/>
                    <a:p>
                      <a:pPr algn="ctr" fontAlgn="b"/>
                      <a:r>
                        <a:rPr lang="en-IN" sz="1800" b="1" u="none" strike="noStrike" dirty="0">
                          <a:effectLst/>
                          <a:latin typeface="Segoe UI" panose="020B0502040204020203" pitchFamily="34" charset="0"/>
                          <a:cs typeface="Segoe UI" panose="020B0502040204020203" pitchFamily="34" charset="0"/>
                        </a:rPr>
                        <a:t>10.50</a:t>
                      </a: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1" u="none" strike="noStrike" dirty="0">
                          <a:effectLst/>
                          <a:latin typeface="Segoe UI" panose="020B0502040204020203" pitchFamily="34" charset="0"/>
                          <a:cs typeface="Segoe UI" panose="020B0502040204020203" pitchFamily="34" charset="0"/>
                        </a:rPr>
                        <a:t>42.00</a:t>
                      </a: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en-IN" sz="1800" b="1" i="0" u="none" strike="noStrike" dirty="0">
                          <a:effectLst/>
                          <a:latin typeface="Segoe UI" panose="020B0502040204020203" pitchFamily="34" charset="0"/>
                          <a:cs typeface="Segoe UI" panose="020B0502040204020203" pitchFamily="34" charset="0"/>
                        </a:rPr>
                        <a:t>39.21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1" u="none" strike="noStrike" dirty="0">
                          <a:effectLst/>
                          <a:latin typeface="Segoe UI" panose="020B0502040204020203" pitchFamily="34" charset="0"/>
                          <a:cs typeface="Segoe UI" panose="020B0502040204020203" pitchFamily="34" charset="0"/>
                        </a:rPr>
                        <a:t>40.51</a:t>
                      </a: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defRPr/>
                      </a:pP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1" u="none" strike="noStrike" dirty="0">
                          <a:effectLst/>
                          <a:latin typeface="Segoe UI" panose="020B0502040204020203" pitchFamily="34" charset="0"/>
                          <a:cs typeface="Segoe UI" panose="020B0502040204020203" pitchFamily="34" charset="0"/>
                        </a:rPr>
                        <a:t>41.00</a:t>
                      </a:r>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IN" sz="1800" b="1" i="0" u="none" strike="noStrike" dirty="0">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IN" sz="1800" b="1" i="0" u="none" strike="noStrike" dirty="0">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E7365-B9AA-84C7-37E3-D07A9DD277EE}"/>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3128F82C-7499-564F-BAF8-142E477CA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graphicFrame>
        <p:nvGraphicFramePr>
          <p:cNvPr id="5" name="Table 4">
            <a:extLst>
              <a:ext uri="{FF2B5EF4-FFF2-40B4-BE49-F238E27FC236}">
                <a16:creationId xmlns:a16="http://schemas.microsoft.com/office/drawing/2014/main" id="{A23E0F10-D47B-576E-6738-DBDF25FE81C9}"/>
              </a:ext>
            </a:extLst>
          </p:cNvPr>
          <p:cNvGraphicFramePr>
            <a:graphicFrameLocks noGrp="1"/>
          </p:cNvGraphicFramePr>
          <p:nvPr/>
        </p:nvGraphicFramePr>
        <p:xfrm>
          <a:off x="132735" y="838200"/>
          <a:ext cx="11887199" cy="5838098"/>
        </p:xfrm>
        <a:graphic>
          <a:graphicData uri="http://schemas.openxmlformats.org/drawingml/2006/table">
            <a:tbl>
              <a:tblPr firstRow="1" bandRow="1">
                <a:tableStyleId>{17292A2E-F333-43FB-9621-5CBBE7FDCDCB}</a:tableStyleId>
              </a:tblPr>
              <a:tblGrid>
                <a:gridCol w="626312">
                  <a:extLst>
                    <a:ext uri="{9D8B030D-6E8A-4147-A177-3AD203B41FA5}">
                      <a16:colId xmlns:a16="http://schemas.microsoft.com/office/drawing/2014/main" val="1134127867"/>
                    </a:ext>
                  </a:extLst>
                </a:gridCol>
                <a:gridCol w="3507350">
                  <a:extLst>
                    <a:ext uri="{9D8B030D-6E8A-4147-A177-3AD203B41FA5}">
                      <a16:colId xmlns:a16="http://schemas.microsoft.com/office/drawing/2014/main" val="242691244"/>
                    </a:ext>
                  </a:extLst>
                </a:gridCol>
                <a:gridCol w="2192094">
                  <a:extLst>
                    <a:ext uri="{9D8B030D-6E8A-4147-A177-3AD203B41FA5}">
                      <a16:colId xmlns:a16="http://schemas.microsoft.com/office/drawing/2014/main" val="3524147001"/>
                    </a:ext>
                  </a:extLst>
                </a:gridCol>
                <a:gridCol w="2192094">
                  <a:extLst>
                    <a:ext uri="{9D8B030D-6E8A-4147-A177-3AD203B41FA5}">
                      <a16:colId xmlns:a16="http://schemas.microsoft.com/office/drawing/2014/main" val="2397359096"/>
                    </a:ext>
                  </a:extLst>
                </a:gridCol>
                <a:gridCol w="1753674">
                  <a:extLst>
                    <a:ext uri="{9D8B030D-6E8A-4147-A177-3AD203B41FA5}">
                      <a16:colId xmlns:a16="http://schemas.microsoft.com/office/drawing/2014/main" val="4129526585"/>
                    </a:ext>
                  </a:extLst>
                </a:gridCol>
                <a:gridCol w="1615675">
                  <a:extLst>
                    <a:ext uri="{9D8B030D-6E8A-4147-A177-3AD203B41FA5}">
                      <a16:colId xmlns:a16="http://schemas.microsoft.com/office/drawing/2014/main" val="2389135580"/>
                    </a:ext>
                  </a:extLst>
                </a:gridCol>
              </a:tblGrid>
              <a:tr h="623430">
                <a:tc>
                  <a:txBody>
                    <a:bodyPr/>
                    <a:lstStyle/>
                    <a:p>
                      <a:pPr algn="ctr"/>
                      <a:r>
                        <a:rPr lang="en-US" sz="1700" dirty="0">
                          <a:solidFill>
                            <a:srgbClr val="002060"/>
                          </a:solidFill>
                          <a:latin typeface="Segoe UI" panose="020B0502040204020203" pitchFamily="34" charset="0"/>
                          <a:cs typeface="Segoe UI" panose="020B0502040204020203" pitchFamily="34" charset="0"/>
                        </a:rPr>
                        <a:t>S. No.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592563">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Daily Indent Rate Avg.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chemeClr val="tx2"/>
                          </a:solidFill>
                          <a:latin typeface="Segoe UI" panose="020B0502040204020203" pitchFamily="34" charset="0"/>
                          <a:ea typeface="+mn-ea"/>
                          <a:cs typeface="Segoe UI" panose="020B0502040204020203" pitchFamily="34" charset="0"/>
                        </a:rPr>
                        <a:t>As per requirement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1.56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1.56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592563">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Daily Cane Purchased Rate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1.00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0.43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0.43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592563">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l"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Gate Indent Maturity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1" kern="1200" noProof="0">
                          <a:solidFill>
                            <a:schemeClr val="tx2"/>
                          </a:solidFill>
                          <a:latin typeface="Segoe UI" panose="020B0502040204020203" pitchFamily="34" charset="0"/>
                          <a:ea typeface="+mn-ea"/>
                          <a:cs typeface="Segoe UI" panose="020B0502040204020203" pitchFamily="34" charset="0"/>
                        </a:rPr>
                        <a:t>NA</a:t>
                      </a:r>
                      <a:endParaRPr lang="en-US" sz="2000" b="1" kern="1200" noProof="0" dirty="0">
                        <a:solidFill>
                          <a:schemeClr val="tx2"/>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chemeClr val="tx2"/>
                          </a:solidFill>
                          <a:latin typeface="Segoe UI" panose="020B0502040204020203" pitchFamily="34" charset="0"/>
                          <a:ea typeface="+mn-ea"/>
                          <a:cs typeface="Segoe UI" panose="020B0502040204020203" pitchFamily="34" charset="0"/>
                        </a:rPr>
                        <a:t>50%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chemeClr val="tx2"/>
                          </a:solidFill>
                          <a:latin typeface="Segoe UI" panose="020B0502040204020203" pitchFamily="34" charset="0"/>
                          <a:ea typeface="+mn-ea"/>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chemeClr val="tx2"/>
                          </a:solidFill>
                          <a:latin typeface="Segoe UI" panose="020B0502040204020203" pitchFamily="34" charset="0"/>
                          <a:ea typeface="+mn-ea"/>
                          <a:cs typeface="Segoe UI" panose="020B0502040204020203" pitchFamily="34" charset="0"/>
                        </a:rPr>
                        <a:t>50%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592563">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Center Indent Maturity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2000" b="1" kern="1200">
                          <a:solidFill>
                            <a:schemeClr val="tx2"/>
                          </a:solidFill>
                          <a:latin typeface="Segoe UI" panose="020B0502040204020203" pitchFamily="34" charset="0"/>
                          <a:ea typeface="+mn-ea"/>
                          <a:cs typeface="Segoe UI" panose="020B0502040204020203" pitchFamily="34" charset="0"/>
                        </a:rPr>
                        <a:t>NA</a:t>
                      </a:r>
                      <a:endParaRPr lang="en-US" sz="2000" b="1" kern="1200" dirty="0">
                        <a:solidFill>
                          <a:schemeClr val="tx2"/>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65%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65%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8981006"/>
                  </a:ext>
                </a:extLst>
              </a:tr>
              <a:tr h="592563">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Pol in Cane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13.80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10.89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10.89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451406"/>
                  </a:ext>
                </a:extLst>
              </a:tr>
              <a:tr h="680955">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700" b="1" kern="1200" dirty="0">
                          <a:solidFill>
                            <a:schemeClr val="tx2"/>
                          </a:solidFill>
                          <a:latin typeface="Segoe UI" panose="020B0502040204020203" pitchFamily="34" charset="0"/>
                          <a:ea typeface="+mn-ea"/>
                          <a:cs typeface="Segoe UI" panose="020B0502040204020203" pitchFamily="34" charset="0"/>
                        </a:rPr>
                        <a:t>Middle Brix from Yard Sampling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2"/>
                          </a:solidFill>
                          <a:latin typeface="Segoe UI" panose="020B0502040204020203" pitchFamily="34" charset="0"/>
                          <a:ea typeface="+mn-ea"/>
                          <a:cs typeface="Segoe UI" panose="020B0502040204020203" pitchFamily="34" charset="0"/>
                        </a:rPr>
                        <a:t>NA</a:t>
                      </a:r>
                    </a:p>
                    <a:p>
                      <a:pPr marL="0" algn="ctr" defTabSz="914400" rtl="0" eaLnBrk="1" latinLnBrk="0" hangingPunct="1"/>
                      <a:endParaRPr lang="en-US" sz="2000" b="1" kern="1200" dirty="0">
                        <a:solidFill>
                          <a:schemeClr val="tx2"/>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4337206"/>
                  </a:ext>
                </a:extLst>
              </a:tr>
              <a:tr h="721168">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Affected Cane % (from Yard Sampling)</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dirty="0">
                          <a:solidFill>
                            <a:schemeClr val="tx2"/>
                          </a:solidFill>
                          <a:latin typeface="Segoe UI" panose="020B0502040204020203" pitchFamily="34" charset="0"/>
                          <a:ea typeface="+mn-ea"/>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7307069"/>
                  </a:ext>
                </a:extLst>
              </a:tr>
              <a:tr h="721168">
                <a:tc>
                  <a:txBody>
                    <a:bodyPr/>
                    <a:lstStyle/>
                    <a:p>
                      <a:pPr algn="ctr"/>
                      <a:r>
                        <a:rPr lang="en-US" sz="1700" b="1" kern="1200" dirty="0">
                          <a:solidFill>
                            <a:schemeClr val="tx2"/>
                          </a:solidFill>
                          <a:latin typeface="Segoe UI" panose="020B0502040204020203" pitchFamily="34" charset="0"/>
                          <a:ea typeface="+mn-ea"/>
                          <a:cs typeface="Segoe UI" panose="020B0502040204020203" pitchFamily="34" charset="0"/>
                        </a:rPr>
                        <a:t>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tx2"/>
                          </a:solidFill>
                          <a:latin typeface="Segoe UI" panose="020B0502040204020203" pitchFamily="34" charset="0"/>
                          <a:ea typeface="+mn-ea"/>
                          <a:cs typeface="Segoe UI" panose="020B0502040204020203" pitchFamily="34" charset="0"/>
                        </a:rPr>
                        <a:t>Avg. Center Cane Holding Time (Hrs.)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chemeClr val="tx2"/>
                          </a:solidFill>
                          <a:latin typeface="Segoe UI" panose="020B0502040204020203" pitchFamily="34" charset="0"/>
                          <a:ea typeface="+mn-ea"/>
                          <a:cs typeface="Segoe UI" panose="020B0502040204020203" pitchFamily="34" charset="0"/>
                        </a:rPr>
                        <a:t>16.68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chemeClr val="tx2"/>
                          </a:solidFill>
                          <a:latin typeface="Segoe UI" panose="020B0502040204020203" pitchFamily="34" charset="0"/>
                          <a:ea typeface="+mn-ea"/>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noProof="0" dirty="0">
                          <a:solidFill>
                            <a:schemeClr val="tx2"/>
                          </a:solidFill>
                          <a:latin typeface="Segoe UI" panose="020B0502040204020203" pitchFamily="34" charset="0"/>
                          <a:ea typeface="+mn-ea"/>
                          <a:cs typeface="Segoe UI" panose="020B0502040204020203" pitchFamily="34" charset="0"/>
                        </a:rPr>
                        <a:t>16.68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484434"/>
                  </a:ext>
                </a:extLst>
              </a:tr>
            </a:tbl>
          </a:graphicData>
        </a:graphic>
      </p:graphicFrame>
      <p:sp>
        <p:nvSpPr>
          <p:cNvPr id="2" name="Title 2">
            <a:extLst>
              <a:ext uri="{FF2B5EF4-FFF2-40B4-BE49-F238E27FC236}">
                <a16:creationId xmlns:a16="http://schemas.microsoft.com/office/drawing/2014/main" id="{65BF46C9-90F7-D6F8-1928-BEFF868CE84D}"/>
              </a:ext>
            </a:extLst>
          </p:cNvPr>
          <p:cNvSpPr txBox="1">
            <a:spLocks/>
          </p:cNvSpPr>
          <p:nvPr/>
        </p:nvSpPr>
        <p:spPr>
          <a:xfrm>
            <a:off x="152400" y="76200"/>
            <a:ext cx="9906000" cy="609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800" dirty="0"/>
              <a:t>Weekly Performance Snapshot – Cane</a:t>
            </a:r>
          </a:p>
        </p:txBody>
      </p:sp>
      <p:sp>
        <p:nvSpPr>
          <p:cNvPr id="3" name="Slide Number Placeholder 2">
            <a:extLst>
              <a:ext uri="{FF2B5EF4-FFF2-40B4-BE49-F238E27FC236}">
                <a16:creationId xmlns:a16="http://schemas.microsoft.com/office/drawing/2014/main" id="{041338C0-5901-22FD-B77A-4C6CB770C9F8}"/>
              </a:ext>
            </a:extLst>
          </p:cNvPr>
          <p:cNvSpPr>
            <a:spLocks noGrp="1"/>
          </p:cNvSpPr>
          <p:nvPr>
            <p:ph type="sldNum" sz="quarter" idx="11"/>
          </p:nvPr>
        </p:nvSpPr>
        <p:spPr/>
        <p:txBody>
          <a:bodyPr/>
          <a:lstStyle/>
          <a:p>
            <a:fld id="{559D7156-F29C-41EC-9F87-87DDF0705A0B}" type="slidenum">
              <a:rPr lang="en-US" smtClean="0"/>
              <a:pPr/>
              <a:t>6</a:t>
            </a:fld>
            <a:endParaRPr lang="en-US"/>
          </a:p>
        </p:txBody>
      </p:sp>
    </p:spTree>
    <p:extLst>
      <p:ext uri="{BB962C8B-B14F-4D97-AF65-F5344CB8AC3E}">
        <p14:creationId xmlns:p14="http://schemas.microsoft.com/office/powerpoint/2010/main" val="1932932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BAA8E9F-0B45-2035-EF55-D57879F8C014}"/>
              </a:ext>
            </a:extLst>
          </p:cNvPr>
          <p:cNvSpPr>
            <a:spLocks noGrp="1"/>
          </p:cNvSpPr>
          <p:nvPr>
            <p:ph type="body" sz="quarter" idx="11"/>
          </p:nvPr>
        </p:nvSpPr>
        <p:spPr>
          <a:xfrm>
            <a:off x="6267910" y="2133600"/>
            <a:ext cx="5085430" cy="724343"/>
          </a:xfrm>
          <a:prstGeom prst="rect">
            <a:avLst/>
          </a:prstGeom>
        </p:spPr>
        <p:txBody>
          <a:bodyPr>
            <a:normAutofit fontScale="92500" lnSpcReduction="10000"/>
          </a:bodyPr>
          <a:lstStyle/>
          <a:p>
            <a:pPr marL="0" indent="0" algn="ctr">
              <a:buNone/>
            </a:pPr>
            <a:r>
              <a:rPr lang="en-IN" sz="4800" b="1"/>
              <a:t>POWER PLANT</a:t>
            </a:r>
          </a:p>
        </p:txBody>
      </p:sp>
      <p:pic>
        <p:nvPicPr>
          <p:cNvPr id="6" name="Picture Placeholder 5" descr="A close-up of a factory&#10;&#10;Description automatically generated with medium confidence">
            <a:extLst>
              <a:ext uri="{FF2B5EF4-FFF2-40B4-BE49-F238E27FC236}">
                <a16:creationId xmlns:a16="http://schemas.microsoft.com/office/drawing/2014/main" id="{F1ABCD76-4FE9-486B-64DF-2EF2A119395B}"/>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34815" r="12901"/>
          <a:stretch/>
        </p:blipFill>
        <p:spPr>
          <a:xfrm>
            <a:off x="0" y="0"/>
            <a:ext cx="5378450" cy="6857999"/>
          </a:xfrm>
        </p:spPr>
      </p:pic>
    </p:spTree>
    <p:extLst>
      <p:ext uri="{BB962C8B-B14F-4D97-AF65-F5344CB8AC3E}">
        <p14:creationId xmlns:p14="http://schemas.microsoft.com/office/powerpoint/2010/main" val="9839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69D8-BF16-704B-C1EF-B861081F28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2F57E5-8651-8068-CADE-02B6AA204EBF}"/>
              </a:ext>
            </a:extLst>
          </p:cNvPr>
          <p:cNvSpPr>
            <a:spLocks noGrp="1"/>
          </p:cNvSpPr>
          <p:nvPr>
            <p:ph type="sldNum" sz="quarter" idx="12"/>
          </p:nvPr>
        </p:nvSpPr>
        <p:spPr>
          <a:prstGeom prst="rect">
            <a:avLst/>
          </a:prstGeom>
        </p:spPr>
        <p:txBody>
          <a:bodyPr/>
          <a:lstStyle/>
          <a:p>
            <a:fld id="{B76B49FA-22BB-44F5-8EFA-E5C56FA3907E}" type="slidenum">
              <a:rPr lang="en-US" smtClean="0"/>
              <a:pPr/>
              <a:t>61</a:t>
            </a:fld>
            <a:endParaRPr lang="en-US" dirty="0"/>
          </a:p>
        </p:txBody>
      </p:sp>
      <p:sp>
        <p:nvSpPr>
          <p:cNvPr id="5" name="Rectangle 3">
            <a:extLst>
              <a:ext uri="{FF2B5EF4-FFF2-40B4-BE49-F238E27FC236}">
                <a16:creationId xmlns:a16="http://schemas.microsoft.com/office/drawing/2014/main" id="{628D1D6B-6020-A530-9A8E-54E7E6C65754}"/>
              </a:ext>
            </a:extLst>
          </p:cNvPr>
          <p:cNvSpPr txBox="1"/>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graphicFrame>
        <p:nvGraphicFramePr>
          <p:cNvPr id="9" name="Table 8">
            <a:extLst>
              <a:ext uri="{FF2B5EF4-FFF2-40B4-BE49-F238E27FC236}">
                <a16:creationId xmlns:a16="http://schemas.microsoft.com/office/drawing/2014/main" id="{F39ECCF5-DE14-AC49-2516-E4B6D30615E3}"/>
              </a:ext>
            </a:extLst>
          </p:cNvPr>
          <p:cNvGraphicFramePr>
            <a:graphicFrameLocks noGrp="1"/>
          </p:cNvGraphicFramePr>
          <p:nvPr/>
        </p:nvGraphicFramePr>
        <p:xfrm>
          <a:off x="289152" y="1022658"/>
          <a:ext cx="11674248" cy="5334000"/>
        </p:xfrm>
        <a:graphic>
          <a:graphicData uri="http://schemas.openxmlformats.org/drawingml/2006/table">
            <a:tbl>
              <a:tblPr firstRow="1" bandRow="1">
                <a:tableStyleId>{5C22544A-7EE6-4342-B048-85BDC9FD1C3A}</a:tableStyleId>
              </a:tblPr>
              <a:tblGrid>
                <a:gridCol w="11674248">
                  <a:extLst>
                    <a:ext uri="{9D8B030D-6E8A-4147-A177-3AD203B41FA5}">
                      <a16:colId xmlns:a16="http://schemas.microsoft.com/office/drawing/2014/main" val="20001"/>
                    </a:ext>
                  </a:extLst>
                </a:gridCol>
              </a:tblGrid>
              <a:tr h="52475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600" b="1"/>
                      </a:pPr>
                      <a:r>
                        <a:rPr lang="en-US" sz="1600" b="1" u="sng" baseline="0" dirty="0">
                          <a:solidFill>
                            <a:schemeClr val="lt1"/>
                          </a:solidFill>
                          <a:latin typeface="Arial" panose="020B0604020202020204" pitchFamily="34" charset="0"/>
                          <a:cs typeface="Arial" panose="020B0604020202020204" pitchFamily="34" charset="0"/>
                        </a:rPr>
                        <a:t> </a:t>
                      </a:r>
                      <a:r>
                        <a:rPr lang="en-US" sz="2200" b="1" u="sng" dirty="0">
                          <a:solidFill>
                            <a:schemeClr val="tx1"/>
                          </a:solidFill>
                          <a:latin typeface="Arial" panose="020B0604020202020204" pitchFamily="34" charset="0"/>
                          <a:cs typeface="Arial" panose="020B0604020202020204" pitchFamily="34" charset="0"/>
                        </a:rPr>
                        <a:t>30.85 MW Power Plant</a:t>
                      </a:r>
                      <a:r>
                        <a:rPr lang="en-US" sz="2200" b="1" u="sng" kern="1200" baseline="0" dirty="0">
                          <a:solidFill>
                            <a:schemeClr val="dk1"/>
                          </a:solidFill>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sz="1600" b="1"/>
                      </a:pPr>
                      <a:endParaRPr lang="en-US" sz="2200" b="1" u="sng" kern="1200" baseline="0" dirty="0">
                        <a:solidFill>
                          <a:schemeClr val="dk1"/>
                        </a:solidFill>
                        <a:latin typeface="Arial" panose="020B0604020202020204" pitchFamily="34" charset="0"/>
                        <a:ea typeface="+mn-ea"/>
                        <a:cs typeface="Arial" panose="020B0604020202020204" pitchFamily="34" charset="0"/>
                      </a:endParaRPr>
                    </a:p>
                    <a:p>
                      <a:pPr marL="342900" indent="-342900">
                        <a:buFont typeface="Wingdings" panose="05000000000000000000" pitchFamily="2" charset="2"/>
                        <a:buChar char="Ø"/>
                      </a:pPr>
                      <a:r>
                        <a:rPr lang="en-US" sz="1800" b="0" u="none" kern="1200" baseline="0" dirty="0">
                          <a:solidFill>
                            <a:schemeClr val="tx1"/>
                          </a:solidFill>
                          <a:effectLst/>
                          <a:latin typeface="Arial" panose="020B0604020202020204" pitchFamily="34" charset="0"/>
                          <a:ea typeface="+mn-ea"/>
                          <a:cs typeface="Arial" panose="020B0604020202020204" pitchFamily="34" charset="0"/>
                        </a:rPr>
                        <a:t>The 30.85 MW Co-gen Plant was started on 24/10/2025. All parameters of the 150 TPH Boiler and 30.85 MW Turbine were found within limits during full-load operation.</a:t>
                      </a:r>
                    </a:p>
                    <a:p>
                      <a:pPr marL="342900" indent="-342900">
                        <a:buFont typeface="Wingdings" panose="05000000000000000000" pitchFamily="2" charset="2"/>
                        <a:buChar char="Ø"/>
                      </a:pPr>
                      <a:r>
                        <a:rPr lang="en-US" sz="1800" b="0" u="none" kern="1200" baseline="0" dirty="0">
                          <a:solidFill>
                            <a:schemeClr val="tx1"/>
                          </a:solidFill>
                          <a:effectLst/>
                          <a:latin typeface="Arial" panose="020B0604020202020204" pitchFamily="34" charset="0"/>
                          <a:ea typeface="+mn-ea"/>
                          <a:cs typeface="Arial" panose="020B0604020202020204" pitchFamily="34" charset="0"/>
                        </a:rPr>
                        <a:t>Steam supply to the Fermentation Plant (Distillery) was provided from 26/10/2025 to 28/10/2025.</a:t>
                      </a:r>
                    </a:p>
                    <a:p>
                      <a:pPr marL="342900" indent="-342900">
                        <a:buFont typeface="Wingdings" panose="05000000000000000000" pitchFamily="2" charset="2"/>
                        <a:buChar char="Ø"/>
                      </a:pPr>
                      <a:r>
                        <a:rPr lang="en-US" sz="1800" b="0" u="none" kern="1200" baseline="0" dirty="0">
                          <a:solidFill>
                            <a:schemeClr val="tx1"/>
                          </a:solidFill>
                          <a:effectLst/>
                          <a:latin typeface="Arial" panose="020B0604020202020204" pitchFamily="34" charset="0"/>
                          <a:ea typeface="+mn-ea"/>
                          <a:cs typeface="Arial" panose="020B0604020202020204" pitchFamily="34" charset="0"/>
                        </a:rPr>
                        <a:t>Engineers from EKA Press Techno Services Pvt. Ltd. visited the plant for online safety valve setting, which was successfully completed for all three boilers.</a:t>
                      </a:r>
                    </a:p>
                    <a:p>
                      <a:pPr marL="342900" indent="-342900">
                        <a:buFont typeface="Wingdings" panose="05000000000000000000" pitchFamily="2" charset="2"/>
                        <a:buChar char="Ø"/>
                      </a:pPr>
                      <a:endParaRPr lang="en-US" sz="2000" b="0" u="none" kern="1200" baseline="0" dirty="0">
                        <a:solidFill>
                          <a:schemeClr val="tx1"/>
                        </a:solidFill>
                        <a:effectLst/>
                        <a:latin typeface="Arial" panose="020B0604020202020204" pitchFamily="34" charset="0"/>
                        <a:ea typeface="+mn-ea"/>
                        <a:cs typeface="Arial" panose="020B0604020202020204" pitchFamily="34" charset="0"/>
                      </a:endParaRPr>
                    </a:p>
                    <a:p>
                      <a:pPr marL="0" indent="0">
                        <a:buFont typeface="Wingdings" panose="05000000000000000000" pitchFamily="2" charset="2"/>
                        <a:buNone/>
                      </a:pPr>
                      <a:r>
                        <a:rPr lang="en-US" sz="2000" b="1" u="sng" kern="1200" baseline="0" dirty="0">
                          <a:solidFill>
                            <a:schemeClr val="tx1"/>
                          </a:solidFill>
                          <a:effectLst/>
                          <a:latin typeface="Arial" panose="020B0604020202020204" pitchFamily="34" charset="0"/>
                          <a:ea typeface="+mn-ea"/>
                          <a:cs typeface="Arial" panose="020B0604020202020204" pitchFamily="34" charset="0"/>
                        </a:rPr>
                        <a:t>70 TPH Boiler-</a:t>
                      </a:r>
                    </a:p>
                    <a:p>
                      <a:pPr marL="0" indent="0">
                        <a:buFont typeface="Wingdings" panose="05000000000000000000" pitchFamily="2" charset="2"/>
                        <a:buNone/>
                      </a:pPr>
                      <a:endParaRPr lang="en-US" sz="2000" b="0" u="sng" kern="1200" baseline="0" dirty="0">
                        <a:solidFill>
                          <a:schemeClr val="tx1"/>
                        </a:solidFill>
                        <a:effectLst/>
                        <a:latin typeface="Arial" panose="020B0604020202020204" pitchFamily="34" charset="0"/>
                        <a:ea typeface="+mn-ea"/>
                        <a:cs typeface="Arial" panose="020B0604020202020204" pitchFamily="34" charset="0"/>
                      </a:endParaRPr>
                    </a:p>
                    <a:p>
                      <a:pPr marL="342900" indent="-342900">
                        <a:buFont typeface="Wingdings" panose="05000000000000000000" pitchFamily="2" charset="2"/>
                        <a:buChar char="Ø"/>
                      </a:pPr>
                      <a:r>
                        <a:rPr lang="en-US" sz="1800" b="0" u="none" kern="1200" baseline="0" dirty="0">
                          <a:solidFill>
                            <a:schemeClr val="tx1"/>
                          </a:solidFill>
                          <a:effectLst/>
                          <a:latin typeface="Arial" panose="020B0604020202020204" pitchFamily="34" charset="0"/>
                          <a:ea typeface="+mn-ea"/>
                          <a:cs typeface="Arial" panose="020B0604020202020204" pitchFamily="34" charset="0"/>
                        </a:rPr>
                        <a:t>The 70 TPH Boiler was started on 28/10/2025 as per the demand for steam and crushing requirements.</a:t>
                      </a:r>
                    </a:p>
                    <a:p>
                      <a:pPr marL="0" indent="0">
                        <a:buFont typeface="Wingdings" panose="05000000000000000000" pitchFamily="2" charset="2"/>
                        <a:buNone/>
                      </a:pPr>
                      <a:endParaRPr lang="en-US" sz="2000" b="0" u="none" kern="1200" baseline="0" dirty="0">
                        <a:solidFill>
                          <a:schemeClr val="tx1"/>
                        </a:solidFill>
                        <a:effectLst/>
                        <a:latin typeface="Arial" panose="020B0604020202020204" pitchFamily="34" charset="0"/>
                        <a:ea typeface="+mn-ea"/>
                        <a:cs typeface="Arial" panose="020B0604020202020204" pitchFamily="34" charset="0"/>
                      </a:endParaRPr>
                    </a:p>
                    <a:p>
                      <a:pPr marL="0" indent="0">
                        <a:buFont typeface="Wingdings" panose="05000000000000000000" pitchFamily="2" charset="2"/>
                        <a:buNone/>
                      </a:pPr>
                      <a:r>
                        <a:rPr lang="en-US" sz="2000" b="1" u="sng" kern="1200" baseline="0" dirty="0">
                          <a:solidFill>
                            <a:schemeClr val="tx1"/>
                          </a:solidFill>
                          <a:effectLst/>
                          <a:latin typeface="Arial" panose="020B0604020202020204" pitchFamily="34" charset="0"/>
                          <a:ea typeface="+mn-ea"/>
                          <a:cs typeface="Arial" panose="020B0604020202020204" pitchFamily="34" charset="0"/>
                        </a:rPr>
                        <a:t>4.0 MW Distillery Power Plant-</a:t>
                      </a:r>
                    </a:p>
                    <a:p>
                      <a:pPr marL="0" indent="0">
                        <a:buFont typeface="Wingdings" panose="05000000000000000000" pitchFamily="2" charset="2"/>
                        <a:buNone/>
                      </a:pPr>
                      <a:endParaRPr lang="en-US" sz="2000" b="0" u="sng" kern="1200" baseline="0" dirty="0">
                        <a:solidFill>
                          <a:schemeClr val="tx1"/>
                        </a:solidFill>
                        <a:effectLst/>
                        <a:latin typeface="Arial" panose="020B0604020202020204" pitchFamily="34" charset="0"/>
                        <a:ea typeface="+mn-ea"/>
                        <a:cs typeface="Arial" panose="020B0604020202020204" pitchFamily="34" charset="0"/>
                      </a:endParaRPr>
                    </a:p>
                    <a:p>
                      <a:pPr marL="342900" indent="-342900">
                        <a:buFont typeface="Wingdings" panose="05000000000000000000" pitchFamily="2" charset="2"/>
                        <a:buChar char="Ø"/>
                      </a:pPr>
                      <a:r>
                        <a:rPr lang="en-US" sz="1800" b="0" u="none" kern="1200" baseline="0" dirty="0">
                          <a:solidFill>
                            <a:schemeClr val="tx1"/>
                          </a:solidFill>
                          <a:effectLst/>
                          <a:latin typeface="Arial" panose="020B0604020202020204" pitchFamily="34" charset="0"/>
                          <a:ea typeface="+mn-ea"/>
                          <a:cs typeface="Arial" panose="020B0604020202020204" pitchFamily="34" charset="0"/>
                        </a:rPr>
                        <a:t>The 4.0 MW Distillery Co-gen Plant was started on 29/10/2025, and steam supply to the Distillery Plant commenced on 30/10/2025.</a:t>
                      </a:r>
                    </a:p>
                    <a:p>
                      <a:pPr marL="342900" indent="-342900">
                        <a:buFont typeface="Wingdings" panose="05000000000000000000" pitchFamily="2" charset="2"/>
                        <a:buChar char="Ø"/>
                      </a:pPr>
                      <a:r>
                        <a:rPr lang="en-US" sz="1800" b="0" u="none" kern="1200" baseline="0" dirty="0">
                          <a:solidFill>
                            <a:schemeClr val="tx1"/>
                          </a:solidFill>
                          <a:effectLst/>
                          <a:latin typeface="Arial" panose="020B0604020202020204" pitchFamily="34" charset="0"/>
                          <a:ea typeface="+mn-ea"/>
                          <a:cs typeface="Arial" panose="020B0604020202020204" pitchFamily="34" charset="0"/>
                        </a:rPr>
                        <a:t>A leakage was observed in the 35 TPH Boiler front water wall panel on 30/10/2025, which was attended and rectified the same day. Total stoppage time: 03 hours.</a:t>
                      </a:r>
                    </a:p>
                  </a:txBody>
                  <a:tcPr>
                    <a:solidFill>
                      <a:srgbClr val="FBDAC7"/>
                    </a:solidFill>
                  </a:tcPr>
                </a:tc>
                <a:extLst>
                  <a:ext uri="{0D108BD9-81ED-4DB2-BD59-A6C34878D82A}">
                    <a16:rowId xmlns:a16="http://schemas.microsoft.com/office/drawing/2014/main" val="10001"/>
                  </a:ext>
                </a:extLst>
              </a:tr>
            </a:tbl>
          </a:graphicData>
        </a:graphic>
      </p:graphicFrame>
      <p:sp>
        <p:nvSpPr>
          <p:cNvPr id="6" name="Title 1">
            <a:extLst>
              <a:ext uri="{FF2B5EF4-FFF2-40B4-BE49-F238E27FC236}">
                <a16:creationId xmlns:a16="http://schemas.microsoft.com/office/drawing/2014/main" id="{8AE323A6-BCD2-BFDF-F98C-2F127F3A88B6}"/>
              </a:ext>
            </a:extLst>
          </p:cNvPr>
          <p:cNvSpPr txBox="1">
            <a:spLocks/>
          </p:cNvSpPr>
          <p:nvPr/>
        </p:nvSpPr>
        <p:spPr>
          <a:xfrm>
            <a:off x="3548418" y="218364"/>
            <a:ext cx="5008728" cy="450376"/>
          </a:xfrm>
          <a:prstGeom prst="rect">
            <a:avLst/>
          </a:prstGeom>
          <a:solidFill>
            <a:srgbClr val="FFFF99"/>
          </a:solidFill>
          <a:ln w="19050">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2400" dirty="0">
                <a:solidFill>
                  <a:prstClr val="black"/>
                </a:solidFill>
                <a:latin typeface="Arial"/>
              </a:rPr>
              <a:t>HIGHLIGHTS FOR THE WEEK</a:t>
            </a:r>
            <a:endParaRPr lang="en-US" sz="2400" dirty="0">
              <a:solidFill>
                <a:prstClr val="black"/>
              </a:solidFill>
            </a:endParaRPr>
          </a:p>
        </p:txBody>
      </p:sp>
    </p:spTree>
    <p:extLst>
      <p:ext uri="{BB962C8B-B14F-4D97-AF65-F5344CB8AC3E}">
        <p14:creationId xmlns:p14="http://schemas.microsoft.com/office/powerpoint/2010/main" val="1465310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4945E-9E29-822F-3C60-B9E5158972F3}"/>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9685A8C9-869F-3127-408E-87A75ADE4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2C8F7EA-6EA2-9C34-193A-71E973485463}"/>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4B4D040-D61A-4BB0-1C64-ABE8EE8E378A}"/>
              </a:ext>
            </a:extLst>
          </p:cNvPr>
          <p:cNvGraphicFramePr>
            <a:graphicFrameLocks noGrp="1"/>
          </p:cNvGraphicFramePr>
          <p:nvPr/>
        </p:nvGraphicFramePr>
        <p:xfrm>
          <a:off x="254186" y="838200"/>
          <a:ext cx="11709214" cy="5638800"/>
        </p:xfrm>
        <a:graphic>
          <a:graphicData uri="http://schemas.openxmlformats.org/drawingml/2006/table">
            <a:tbl>
              <a:tblPr firstRow="1" bandRow="1">
                <a:tableStyleId>{17292A2E-F333-43FB-9621-5CBBE7FDCDCB}</a:tableStyleId>
              </a:tblPr>
              <a:tblGrid>
                <a:gridCol w="736673">
                  <a:extLst>
                    <a:ext uri="{9D8B030D-6E8A-4147-A177-3AD203B41FA5}">
                      <a16:colId xmlns:a16="http://schemas.microsoft.com/office/drawing/2014/main" val="1134127867"/>
                    </a:ext>
                  </a:extLst>
                </a:gridCol>
                <a:gridCol w="3799679">
                  <a:extLst>
                    <a:ext uri="{9D8B030D-6E8A-4147-A177-3AD203B41FA5}">
                      <a16:colId xmlns:a16="http://schemas.microsoft.com/office/drawing/2014/main" val="242691244"/>
                    </a:ext>
                  </a:extLst>
                </a:gridCol>
                <a:gridCol w="2403878">
                  <a:extLst>
                    <a:ext uri="{9D8B030D-6E8A-4147-A177-3AD203B41FA5}">
                      <a16:colId xmlns:a16="http://schemas.microsoft.com/office/drawing/2014/main" val="2397359096"/>
                    </a:ext>
                  </a:extLst>
                </a:gridCol>
                <a:gridCol w="2248789">
                  <a:extLst>
                    <a:ext uri="{9D8B030D-6E8A-4147-A177-3AD203B41FA5}">
                      <a16:colId xmlns:a16="http://schemas.microsoft.com/office/drawing/2014/main" val="4129526585"/>
                    </a:ext>
                  </a:extLst>
                </a:gridCol>
                <a:gridCol w="2520195">
                  <a:extLst>
                    <a:ext uri="{9D8B030D-6E8A-4147-A177-3AD203B41FA5}">
                      <a16:colId xmlns:a16="http://schemas.microsoft.com/office/drawing/2014/main" val="2389135580"/>
                    </a:ext>
                  </a:extLst>
                </a:gridCol>
              </a:tblGrid>
              <a:tr h="704850">
                <a:tc>
                  <a:txBody>
                    <a:bodyPr/>
                    <a:lstStyle/>
                    <a:p>
                      <a:pPr algn="ctr"/>
                      <a:r>
                        <a:rPr lang="en-US" sz="1600" b="1" dirty="0">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2060"/>
                          </a:solidFill>
                          <a:latin typeface="Segoe UI" panose="020B0502040204020203" pitchFamily="34" charset="0"/>
                          <a:cs typeface="Segoe UI" panose="020B0502040204020203" pitchFamily="34" charset="0"/>
                        </a:rPr>
                        <a:t>Generation &amp; Export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b="1"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b="1"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b="1"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53796069"/>
                  </a:ext>
                </a:extLst>
              </a:tr>
              <a:tr h="704850">
                <a:tc>
                  <a:txBody>
                    <a:bodyPr/>
                    <a:lstStyle/>
                    <a:p>
                      <a:pPr algn="ctr"/>
                      <a:r>
                        <a:rPr lang="en-US" sz="1600" dirty="0">
                          <a:solidFill>
                            <a:schemeClr val="tx1"/>
                          </a:solidFill>
                          <a:latin typeface="Segoe UI" panose="020B0502040204020203" pitchFamily="34" charset="0"/>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l"/>
                      <a:r>
                        <a:rPr lang="en-US" sz="1600" dirty="0">
                          <a:solidFill>
                            <a:schemeClr val="tx1"/>
                          </a:solidFill>
                          <a:latin typeface="Segoe UI" panose="020B0502040204020203" pitchFamily="34" charset="0"/>
                          <a:cs typeface="Segoe UI" panose="020B0502040204020203" pitchFamily="34" charset="0"/>
                        </a:rPr>
                        <a:t>Total Power Generation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0" i="0" u="none" strike="noStrike" dirty="0">
                          <a:solidFill>
                            <a:schemeClr val="tx1"/>
                          </a:solidFill>
                          <a:effectLst/>
                          <a:latin typeface="Calibri" panose="020F0502020204030204" pitchFamily="34" charset="0"/>
                        </a:rPr>
                        <a:t>44.69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r>
                        <a:rPr lang="en-US" sz="2000" b="0" i="0" u="none" strike="noStrike" kern="1200" dirty="0">
                          <a:solidFill>
                            <a:schemeClr val="tx1"/>
                          </a:solidFill>
                          <a:effectLst/>
                          <a:latin typeface="Calibri" panose="020F0502020204030204" pitchFamily="34" charset="0"/>
                          <a:ea typeface="+mn-ea"/>
                          <a:cs typeface="+mn-cs"/>
                        </a:rPr>
                        <a:t>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0" i="0" u="none" strike="noStrike" dirty="0">
                          <a:solidFill>
                            <a:schemeClr val="tx1"/>
                          </a:solidFill>
                          <a:effectLst/>
                          <a:latin typeface="Calibri" panose="020F0502020204030204" pitchFamily="34" charset="0"/>
                        </a:rPr>
                        <a:t>44.69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3338158"/>
                  </a:ext>
                </a:extLst>
              </a:tr>
              <a:tr h="704850">
                <a:tc>
                  <a:txBody>
                    <a:bodyPr/>
                    <a:lstStyle/>
                    <a:p>
                      <a:pPr algn="ctr"/>
                      <a:r>
                        <a:rPr lang="en-US" sz="1600" dirty="0">
                          <a:solidFill>
                            <a:schemeClr val="tx1"/>
                          </a:solidFill>
                          <a:latin typeface="Segoe UI" panose="020B0502040204020203" pitchFamily="34" charset="0"/>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Segoe UI" panose="020B0502040204020203" pitchFamily="34" charset="0"/>
                          <a:cs typeface="Segoe UI" panose="020B0502040204020203" pitchFamily="34" charset="0"/>
                        </a:rPr>
                        <a:t>Power Export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0" i="0" u="none" strike="noStrike" dirty="0">
                          <a:solidFill>
                            <a:schemeClr val="tx1"/>
                          </a:solidFill>
                          <a:effectLst/>
                          <a:latin typeface="Calibri" panose="020F0502020204030204" pitchFamily="34" charset="0"/>
                        </a:rPr>
                        <a:t>29.80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r>
                        <a:rPr lang="en-US" sz="2000" b="0" i="0" u="none" strike="noStrike" kern="1200" dirty="0">
                          <a:solidFill>
                            <a:schemeClr val="tx1"/>
                          </a:solidFill>
                          <a:effectLst/>
                          <a:latin typeface="Calibri" panose="020F0502020204030204" pitchFamily="34" charset="0"/>
                          <a:ea typeface="+mn-ea"/>
                          <a:cs typeface="+mn-cs"/>
                        </a:rPr>
                        <a:t>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0" i="0" u="none" strike="noStrike" dirty="0">
                          <a:solidFill>
                            <a:schemeClr val="tx1"/>
                          </a:solidFill>
                          <a:effectLst/>
                          <a:latin typeface="Calibri" panose="020F0502020204030204" pitchFamily="34" charset="0"/>
                        </a:rPr>
                        <a:t>29.80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704850">
                <a:tc>
                  <a:txBody>
                    <a:bodyPr/>
                    <a:lstStyle/>
                    <a:p>
                      <a:pPr algn="ctr"/>
                      <a:r>
                        <a:rPr lang="en-US" sz="1600" dirty="0">
                          <a:solidFill>
                            <a:schemeClr val="tx1"/>
                          </a:solidFill>
                          <a:latin typeface="Segoe UI" panose="020B0502040204020203" pitchFamily="34" charset="0"/>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Segoe UI" panose="020B0502040204020203" pitchFamily="34" charset="0"/>
                          <a:cs typeface="Segoe UI" panose="020B0502040204020203" pitchFamily="34" charset="0"/>
                        </a:rPr>
                        <a:t>Power Export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0" i="0" u="none" strike="noStrike" dirty="0">
                          <a:solidFill>
                            <a:schemeClr val="tx1"/>
                          </a:solidFill>
                          <a:effectLst/>
                          <a:latin typeface="Calibri" panose="020F0502020204030204" pitchFamily="34" charset="0"/>
                        </a:rPr>
                        <a:t>66.68</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r>
                        <a:rPr lang="en-US" sz="2000" b="0" i="0" u="none" strike="noStrike" kern="1200" dirty="0">
                          <a:solidFill>
                            <a:schemeClr val="tx1"/>
                          </a:solidFill>
                          <a:effectLst/>
                          <a:latin typeface="Calibri" panose="020F0502020204030204" pitchFamily="34" charset="0"/>
                          <a:ea typeface="+mn-ea"/>
                          <a:cs typeface="+mn-cs"/>
                        </a:rPr>
                        <a:t>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0" i="0" u="none" strike="noStrike" dirty="0">
                          <a:solidFill>
                            <a:schemeClr val="tx1"/>
                          </a:solidFill>
                          <a:effectLst/>
                          <a:latin typeface="Calibri" panose="020F0502020204030204" pitchFamily="34" charset="0"/>
                        </a:rPr>
                        <a:t>66.68</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91537457"/>
                  </a:ext>
                </a:extLst>
              </a:tr>
              <a:tr h="704850">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Power Consumption (% of Gen.)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b">
                        <a:buNone/>
                      </a:pPr>
                      <a:r>
                        <a:rPr lang="en-IN" sz="2000" b="1" i="0" u="none" strike="noStrike" dirty="0">
                          <a:solidFill>
                            <a:schemeClr val="tx1"/>
                          </a:solidFill>
                          <a:effectLst/>
                          <a:latin typeface="Calibri" panose="020F0502020204030204" pitchFamily="34" charset="0"/>
                        </a:rPr>
                        <a:t>33.32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r>
                        <a:rPr lang="en-US" sz="2000" b="1" i="0" u="none" strike="noStrike" kern="1200" dirty="0">
                          <a:solidFill>
                            <a:schemeClr val="tx1"/>
                          </a:solidFill>
                          <a:effectLst/>
                          <a:latin typeface="Calibri" panose="020F0502020204030204" pitchFamily="34" charset="0"/>
                          <a:ea typeface="+mn-ea"/>
                          <a:cs typeface="+mn-cs"/>
                        </a:rPr>
                        <a:t>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b">
                        <a:buNone/>
                      </a:pPr>
                      <a:r>
                        <a:rPr lang="en-IN" sz="2000" b="1" i="0" u="none" strike="noStrike" dirty="0">
                          <a:solidFill>
                            <a:schemeClr val="tx1"/>
                          </a:solidFill>
                          <a:effectLst/>
                          <a:latin typeface="Calibri" panose="020F0502020204030204" pitchFamily="34" charset="0"/>
                        </a:rPr>
                        <a:t>33.32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704850">
                <a:tc>
                  <a:txBody>
                    <a:bodyPr/>
                    <a:lstStyle/>
                    <a:p>
                      <a:pPr algn="ctr"/>
                      <a:r>
                        <a:rPr lang="en-US" sz="1600" dirty="0">
                          <a:latin typeface="Segoe UI" panose="020B0502040204020203" pitchFamily="34" charset="0"/>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Sugar Plant Process (% of Gen.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2000" b="0" i="0" u="none" strike="noStrike" dirty="0">
                          <a:solidFill>
                            <a:schemeClr val="tx1"/>
                          </a:solidFill>
                          <a:effectLst/>
                          <a:latin typeface="Calibri" panose="020F0502020204030204" pitchFamily="34" charset="0"/>
                        </a:rPr>
                        <a:t>21.93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2000" b="0" i="0" u="none" strike="noStrike" kern="1200" dirty="0">
                          <a:solidFill>
                            <a:schemeClr val="tx1"/>
                          </a:solidFill>
                          <a:effectLst/>
                          <a:latin typeface="Calibri" panose="020F0502020204030204" pitchFamily="34" charset="0"/>
                          <a:ea typeface="+mn-ea"/>
                          <a:cs typeface="+mn-cs"/>
                        </a:rPr>
                        <a:t>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2000" b="0" i="0" u="none" strike="noStrike" dirty="0">
                          <a:solidFill>
                            <a:schemeClr val="tx1"/>
                          </a:solidFill>
                          <a:effectLst/>
                          <a:latin typeface="Calibri" panose="020F0502020204030204" pitchFamily="34" charset="0"/>
                        </a:rPr>
                        <a:t>21.93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704850">
                <a:tc>
                  <a:txBody>
                    <a:bodyPr/>
                    <a:lstStyle/>
                    <a:p>
                      <a:pPr algn="ctr"/>
                      <a:r>
                        <a:rPr lang="en-US" sz="1600" dirty="0">
                          <a:latin typeface="Segoe UI" panose="020B0502040204020203" pitchFamily="34" charset="0"/>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Distillery Plant Process (% of Gen.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2000" b="0" i="0" u="none" strike="noStrike" dirty="0">
                          <a:solidFill>
                            <a:schemeClr val="tx1"/>
                          </a:solidFill>
                          <a:effectLst/>
                          <a:latin typeface="Calibri" panose="020F0502020204030204" pitchFamily="34" charset="0"/>
                        </a:rPr>
                        <a:t>1.46</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2000" b="0" i="0" u="none" strike="noStrike" kern="1200" dirty="0">
                          <a:solidFill>
                            <a:schemeClr val="tx1"/>
                          </a:solidFill>
                          <a:effectLst/>
                          <a:latin typeface="Calibri" panose="020F0502020204030204" pitchFamily="34" charset="0"/>
                          <a:ea typeface="+mn-ea"/>
                          <a:cs typeface="+mn-cs"/>
                        </a:rPr>
                        <a:t>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2000" b="0" i="0" u="none" strike="noStrike" dirty="0">
                          <a:solidFill>
                            <a:schemeClr val="tx1"/>
                          </a:solidFill>
                          <a:effectLst/>
                          <a:latin typeface="Calibri" panose="020F0502020204030204" pitchFamily="34" charset="0"/>
                        </a:rPr>
                        <a:t>1.46</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704850">
                <a:tc>
                  <a:txBody>
                    <a:bodyPr/>
                    <a:lstStyle/>
                    <a:p>
                      <a:pPr algn="ctr"/>
                      <a:r>
                        <a:rPr lang="en-US" sz="1600" dirty="0">
                          <a:latin typeface="Segoe UI" panose="020B0502040204020203" pitchFamily="34" charset="0"/>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Aux Consumption (% of Gen.)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2000" b="0" i="0" u="none" strike="noStrike" dirty="0">
                          <a:solidFill>
                            <a:schemeClr val="tx1"/>
                          </a:solidFill>
                          <a:effectLst/>
                          <a:latin typeface="Calibri" panose="020F0502020204030204" pitchFamily="34" charset="0"/>
                        </a:rPr>
                        <a:t>9.93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2000" b="0" i="0" u="none" strike="noStrike" kern="1200" dirty="0">
                          <a:solidFill>
                            <a:schemeClr val="tx1"/>
                          </a:solidFill>
                          <a:effectLst/>
                          <a:latin typeface="Calibri" panose="020F0502020204030204" pitchFamily="34" charset="0"/>
                          <a:ea typeface="+mn-ea"/>
                          <a:cs typeface="+mn-cs"/>
                        </a:rPr>
                        <a:t>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2000" b="0" i="0" u="none" strike="noStrike" dirty="0">
                          <a:solidFill>
                            <a:schemeClr val="tx1"/>
                          </a:solidFill>
                          <a:effectLst/>
                          <a:latin typeface="Calibri" panose="020F0502020204030204" pitchFamily="34" charset="0"/>
                        </a:rPr>
                        <a:t>9.93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bl>
          </a:graphicData>
        </a:graphic>
      </p:graphicFrame>
      <p:sp>
        <p:nvSpPr>
          <p:cNvPr id="3" name="Title 2">
            <a:extLst>
              <a:ext uri="{FF2B5EF4-FFF2-40B4-BE49-F238E27FC236}">
                <a16:creationId xmlns:a16="http://schemas.microsoft.com/office/drawing/2014/main" id="{1DB648F5-2DA8-5E81-6C8B-137236DDC30D}"/>
              </a:ext>
            </a:extLst>
          </p:cNvPr>
          <p:cNvSpPr txBox="1">
            <a:spLocks/>
          </p:cNvSpPr>
          <p:nvPr/>
        </p:nvSpPr>
        <p:spPr>
          <a:xfrm>
            <a:off x="3054555" y="70644"/>
            <a:ext cx="5937045"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Weekly Performance Snapshot - Power</a:t>
            </a:r>
          </a:p>
        </p:txBody>
      </p:sp>
    </p:spTree>
    <p:extLst>
      <p:ext uri="{BB962C8B-B14F-4D97-AF65-F5344CB8AC3E}">
        <p14:creationId xmlns:p14="http://schemas.microsoft.com/office/powerpoint/2010/main" val="346951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6814A-5353-8C79-2139-E75EEF7342BF}"/>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07F38FAE-013F-C21B-DF17-6E58ACBD2C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3D682389-CC51-DE9D-3BA8-E99C9BFAB757}"/>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9D5584F3-684D-ACDF-D8BD-8DAD98957C77}"/>
              </a:ext>
            </a:extLst>
          </p:cNvPr>
          <p:cNvGraphicFramePr>
            <a:graphicFrameLocks noGrp="1"/>
          </p:cNvGraphicFramePr>
          <p:nvPr/>
        </p:nvGraphicFramePr>
        <p:xfrm>
          <a:off x="152402" y="937790"/>
          <a:ext cx="11810998" cy="5889319"/>
        </p:xfrm>
        <a:graphic>
          <a:graphicData uri="http://schemas.openxmlformats.org/drawingml/2006/table">
            <a:tbl>
              <a:tblPr firstRow="1" bandRow="1">
                <a:tableStyleId>{17292A2E-F333-43FB-9621-5CBBE7FDCDCB}</a:tableStyleId>
              </a:tblPr>
              <a:tblGrid>
                <a:gridCol w="1030291">
                  <a:extLst>
                    <a:ext uri="{9D8B030D-6E8A-4147-A177-3AD203B41FA5}">
                      <a16:colId xmlns:a16="http://schemas.microsoft.com/office/drawing/2014/main" val="1134127867"/>
                    </a:ext>
                  </a:extLst>
                </a:gridCol>
                <a:gridCol w="2988419">
                  <a:extLst>
                    <a:ext uri="{9D8B030D-6E8A-4147-A177-3AD203B41FA5}">
                      <a16:colId xmlns:a16="http://schemas.microsoft.com/office/drawing/2014/main" val="242691244"/>
                    </a:ext>
                  </a:extLst>
                </a:gridCol>
                <a:gridCol w="1081961">
                  <a:extLst>
                    <a:ext uri="{9D8B030D-6E8A-4147-A177-3AD203B41FA5}">
                      <a16:colId xmlns:a16="http://schemas.microsoft.com/office/drawing/2014/main" val="3356476781"/>
                    </a:ext>
                  </a:extLst>
                </a:gridCol>
                <a:gridCol w="1622941">
                  <a:extLst>
                    <a:ext uri="{9D8B030D-6E8A-4147-A177-3AD203B41FA5}">
                      <a16:colId xmlns:a16="http://schemas.microsoft.com/office/drawing/2014/main" val="2397359096"/>
                    </a:ext>
                  </a:extLst>
                </a:gridCol>
                <a:gridCol w="1391093">
                  <a:extLst>
                    <a:ext uri="{9D8B030D-6E8A-4147-A177-3AD203B41FA5}">
                      <a16:colId xmlns:a16="http://schemas.microsoft.com/office/drawing/2014/main" val="4129526585"/>
                    </a:ext>
                  </a:extLst>
                </a:gridCol>
                <a:gridCol w="1854790">
                  <a:extLst>
                    <a:ext uri="{9D8B030D-6E8A-4147-A177-3AD203B41FA5}">
                      <a16:colId xmlns:a16="http://schemas.microsoft.com/office/drawing/2014/main" val="20005"/>
                    </a:ext>
                  </a:extLst>
                </a:gridCol>
                <a:gridCol w="1841503">
                  <a:extLst>
                    <a:ext uri="{9D8B030D-6E8A-4147-A177-3AD203B41FA5}">
                      <a16:colId xmlns:a16="http://schemas.microsoft.com/office/drawing/2014/main" val="2389135580"/>
                    </a:ext>
                  </a:extLst>
                </a:gridCol>
              </a:tblGrid>
              <a:tr h="341959">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Boiler 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 (25-26)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dirty="0">
                          <a:solidFill>
                            <a:srgbClr val="002060"/>
                          </a:solidFill>
                          <a:latin typeface="Segoe UI" panose="020B0502040204020203" pitchFamily="34" charset="0"/>
                          <a:cs typeface="Segoe UI" panose="020B0502040204020203" pitchFamily="34" charset="0"/>
                        </a:rPr>
                        <a:t>Till Date (24-25)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26620">
                <a:tc>
                  <a:txBody>
                    <a:bodyPr/>
                    <a:lstStyle/>
                    <a:p>
                      <a:pPr algn="ctr"/>
                      <a:r>
                        <a:rPr lang="en-US" sz="1600" dirty="0">
                          <a:latin typeface="Segoe UI" panose="020B0502040204020203" pitchFamily="34" charset="0"/>
                          <a:cs typeface="Segoe UI" panose="020B0502040204020203" pitchFamily="34" charset="0"/>
                        </a:rPr>
                        <a:t>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- 150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B050"/>
                          </a:solidFill>
                          <a:latin typeface="+mn-lt"/>
                          <a:ea typeface="+mn-ea"/>
                          <a:cs typeface="+mn-cs"/>
                        </a:rPr>
                        <a:t>&gt;144.0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151.7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151.7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72.3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326620">
                <a:tc>
                  <a:txBody>
                    <a:bodyPr/>
                    <a:lstStyle/>
                    <a:p>
                      <a:pPr algn="ctr"/>
                      <a:r>
                        <a:rPr lang="en-US" sz="1600" dirty="0">
                          <a:latin typeface="Segoe UI" panose="020B0502040204020203" pitchFamily="34" charset="0"/>
                          <a:cs typeface="Segoe UI" panose="020B0502040204020203" pitchFamily="34" charset="0"/>
                        </a:rPr>
                        <a:t>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 70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B050"/>
                          </a:solidFill>
                          <a:latin typeface="+mn-lt"/>
                          <a:ea typeface="+mn-ea"/>
                          <a:cs typeface="+mn-cs"/>
                        </a:rPr>
                        <a:t>&gt;64.0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51.0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51.0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46.7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326620">
                <a:tc>
                  <a:txBody>
                    <a:bodyPr/>
                    <a:lstStyle/>
                    <a:p>
                      <a:pPr algn="ctr"/>
                      <a:r>
                        <a:rPr lang="en-US" sz="1600" dirty="0">
                          <a:latin typeface="Segoe UI" panose="020B0502040204020203" pitchFamily="34" charset="0"/>
                          <a:cs typeface="Segoe UI" panose="020B0502040204020203" pitchFamily="34" charset="0"/>
                        </a:rPr>
                        <a:t>12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Capacity Utilization – 35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dirty="0">
                          <a:solidFill>
                            <a:srgbClr val="00B050"/>
                          </a:solidFill>
                          <a:latin typeface="+mn-lt"/>
                          <a:ea typeface="+mn-ea"/>
                          <a:cs typeface="+mn-cs"/>
                        </a:rPr>
                        <a:t>&gt;33.0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28.4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28.4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1600" b="1" dirty="0">
                          <a:latin typeface="Segoe UI" panose="020B0502040204020203" pitchFamily="34" charset="0"/>
                          <a:cs typeface="Segoe UI" panose="020B0502040204020203" pitchFamily="34" charset="0"/>
                        </a:rPr>
                        <a:t>26.6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326620">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Turbine 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dirty="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156149042"/>
                  </a:ext>
                </a:extLst>
              </a:tr>
              <a:tr h="326620">
                <a:tc>
                  <a:txBody>
                    <a:bodyPr/>
                    <a:lstStyle/>
                    <a:p>
                      <a:pPr algn="ctr"/>
                      <a:r>
                        <a:rPr lang="en-US" sz="1600" dirty="0">
                          <a:latin typeface="Segoe UI" panose="020B0502040204020203" pitchFamily="34" charset="0"/>
                          <a:cs typeface="Segoe UI" panose="020B0502040204020203" pitchFamily="34" charset="0"/>
                        </a:rPr>
                        <a:t>13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PLF % – 30.85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dirty="0">
                          <a:solidFill>
                            <a:srgbClr val="00B050"/>
                          </a:solidFill>
                          <a:latin typeface="+mn-lt"/>
                        </a:rPr>
                        <a:t>&gt; 95.00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2000" b="1" i="0" u="none" strike="noStrike" dirty="0">
                          <a:solidFill>
                            <a:srgbClr val="000000"/>
                          </a:solidFill>
                          <a:effectLst/>
                          <a:latin typeface="Calibri" panose="020F0502020204030204" pitchFamily="34" charset="0"/>
                        </a:rPr>
                        <a:t>95.16</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endPar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95.16</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49.64</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19873"/>
                  </a:ext>
                </a:extLst>
              </a:tr>
              <a:tr h="326620">
                <a:tc>
                  <a:txBody>
                    <a:bodyPr/>
                    <a:lstStyle/>
                    <a:p>
                      <a:pPr algn="ctr"/>
                      <a:r>
                        <a:rPr lang="en-US" sz="1600" dirty="0">
                          <a:latin typeface="Segoe UI" panose="020B0502040204020203" pitchFamily="34" charset="0"/>
                          <a:cs typeface="Segoe UI" panose="020B0502040204020203" pitchFamily="34" charset="0"/>
                        </a:rPr>
                        <a:t>14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PLF % – 3.0 MW (O)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dirty="0">
                          <a:solidFill>
                            <a:srgbClr val="00B050"/>
                          </a:solidFill>
                          <a:latin typeface="+mn-lt"/>
                        </a:rPr>
                        <a:t>&gt;</a:t>
                      </a:r>
                      <a:r>
                        <a:rPr lang="en-US" sz="1800" b="1" i="0" u="none" strike="noStrike" baseline="0" dirty="0">
                          <a:solidFill>
                            <a:srgbClr val="00B050"/>
                          </a:solidFill>
                          <a:latin typeface="+mn-lt"/>
                        </a:rPr>
                        <a:t> </a:t>
                      </a:r>
                      <a:r>
                        <a:rPr lang="en-US" sz="1800" b="1" i="0" u="none" strike="noStrike" dirty="0">
                          <a:solidFill>
                            <a:srgbClr val="00B050"/>
                          </a:solidFill>
                          <a:latin typeface="+mn-lt"/>
                        </a:rPr>
                        <a:t>90.00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73.61</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73.61</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92.99</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77888908"/>
                  </a:ext>
                </a:extLst>
              </a:tr>
              <a:tr h="326620">
                <a:tc>
                  <a:txBody>
                    <a:bodyPr/>
                    <a:lstStyle/>
                    <a:p>
                      <a:pPr algn="ctr"/>
                      <a:r>
                        <a:rPr lang="en-US" sz="1600" dirty="0">
                          <a:latin typeface="Segoe UI" panose="020B0502040204020203" pitchFamily="34" charset="0"/>
                          <a:cs typeface="Segoe UI" panose="020B0502040204020203" pitchFamily="34" charset="0"/>
                        </a:rPr>
                        <a:t>15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dirty="0">
                          <a:latin typeface="Segoe UI" panose="020B0502040204020203" pitchFamily="34" charset="0"/>
                          <a:cs typeface="Segoe UI" panose="020B0502040204020203" pitchFamily="34" charset="0"/>
                        </a:rPr>
                        <a:t>PLF % – 3.0 MW (N)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dirty="0">
                          <a:solidFill>
                            <a:srgbClr val="00B050"/>
                          </a:solidFill>
                          <a:latin typeface="+mn-lt"/>
                        </a:rPr>
                        <a:t>&gt; 75.00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42.71</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42.71</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52.88</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87991730"/>
                  </a:ext>
                </a:extLst>
              </a:tr>
              <a:tr h="326620">
                <a:tc>
                  <a:txBody>
                    <a:bodyPr/>
                    <a:lstStyle/>
                    <a:p>
                      <a:pPr algn="ctr"/>
                      <a:r>
                        <a:rPr lang="en-US" sz="1600" dirty="0">
                          <a:latin typeface="Segoe UI" panose="020B0502040204020203" pitchFamily="34" charset="0"/>
                          <a:cs typeface="Segoe UI" panose="020B0502040204020203" pitchFamily="34" charset="0"/>
                        </a:rPr>
                        <a:t>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PLF % – 4.0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dirty="0">
                          <a:solidFill>
                            <a:srgbClr val="00B050"/>
                          </a:solidFill>
                          <a:latin typeface="+mn-lt"/>
                        </a:rPr>
                        <a:t>&gt; 80.00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71.82</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2000" b="1" i="0" u="none" strike="noStrike" kern="1200" dirty="0">
                          <a:solidFill>
                            <a:srgbClr val="000000"/>
                          </a:solidFill>
                          <a:effectLst/>
                          <a:latin typeface="Calibri" panose="020F0502020204030204" pitchFamily="34" charset="0"/>
                          <a:ea typeface="+mn-ea"/>
                          <a:cs typeface="+mn-cs"/>
                        </a:rPr>
                        <a:t>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71.82</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dirty="0">
                          <a:solidFill>
                            <a:srgbClr val="000000"/>
                          </a:solidFill>
                          <a:effectLst/>
                          <a:latin typeface="Calibri" panose="020F0502020204030204" pitchFamily="34" charset="0"/>
                          <a:ea typeface="+mn-ea"/>
                          <a:cs typeface="+mn-cs"/>
                        </a:rPr>
                        <a:t>59.48</a:t>
                      </a:r>
                    </a:p>
                  </a:txBody>
                  <a:tcPr marL="9525" marR="9525" marT="9525" marB="0" anchor="b">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11439228"/>
                  </a:ext>
                </a:extLst>
              </a:tr>
              <a:tr h="326620">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dirty="0">
                          <a:solidFill>
                            <a:srgbClr val="002060"/>
                          </a:solidFill>
                          <a:latin typeface="Segoe UI" panose="020B0502040204020203" pitchFamily="34" charset="0"/>
                          <a:cs typeface="Segoe UI" panose="020B0502040204020203" pitchFamily="34" charset="0"/>
                        </a:rPr>
                        <a:t>Efficiency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ctr" latinLnBrk="0" hangingPunct="1"/>
                      <a:endParaRPr lang="en-US" sz="2000" b="1" i="0" u="none" strike="noStrike" kern="1200" dirty="0">
                        <a:solidFill>
                          <a:schemeClr val="tx1"/>
                        </a:solidFill>
                        <a:latin typeface="+mn-lt"/>
                        <a:ea typeface="+mn-ea"/>
                        <a:cs typeface="+mn-cs"/>
                      </a:endParaRP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dirty="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4274053413"/>
                  </a:ext>
                </a:extLst>
              </a:tr>
              <a:tr h="326620">
                <a:tc>
                  <a:txBody>
                    <a:bodyPr/>
                    <a:lstStyle/>
                    <a:p>
                      <a:pPr algn="ctr"/>
                      <a:r>
                        <a:rPr lang="en-US" sz="1600" dirty="0">
                          <a:latin typeface="Segoe UI" panose="020B0502040204020203" pitchFamily="34" charset="0"/>
                          <a:cs typeface="Segoe UI" panose="020B0502040204020203" pitchFamily="34" charset="0"/>
                        </a:rPr>
                        <a:t>17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600" dirty="0">
                          <a:latin typeface="Segoe UI" panose="020B0502040204020203" pitchFamily="34" charset="0"/>
                          <a:cs typeface="Segoe UI" panose="020B0502040204020203" pitchFamily="34" charset="0"/>
                        </a:rPr>
                        <a:t>Steam/Fuel Ratio – 150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IN" sz="1800" b="1" i="0" u="none" strike="noStrike" kern="1200" dirty="0">
                          <a:solidFill>
                            <a:srgbClr val="00B050"/>
                          </a:solidFill>
                          <a:latin typeface="+mn-lt"/>
                          <a:ea typeface="+mn-ea"/>
                          <a:cs typeface="+mn-cs"/>
                        </a:rPr>
                        <a:t>≥2.54</a:t>
                      </a:r>
                    </a:p>
                  </a:txBody>
                  <a:tcPr marL="9525" marR="9525" marT="9525"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2.51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Segoe UI" panose="020B0502040204020203" pitchFamily="34" charset="0"/>
                          <a:ea typeface="+mn-ea"/>
                          <a:cs typeface="Segoe UI" panose="020B0502040204020203" pitchFamily="34" charset="0"/>
                        </a:rPr>
                        <a:t>2.51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2.16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4337206"/>
                  </a:ext>
                </a:extLst>
              </a:tr>
              <a:tr h="356313">
                <a:tc>
                  <a:txBody>
                    <a:bodyPr/>
                    <a:lstStyle/>
                    <a:p>
                      <a:pPr algn="ctr"/>
                      <a:r>
                        <a:rPr lang="en-US" sz="1600" dirty="0">
                          <a:latin typeface="Segoe UI" panose="020B0502040204020203" pitchFamily="34" charset="0"/>
                          <a:cs typeface="Segoe UI" panose="020B0502040204020203" pitchFamily="34" charset="0"/>
                        </a:rPr>
                        <a:t>18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Steam/Fuel Ratio – 70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IN" sz="1800" b="1" i="0" u="none" strike="noStrike" kern="1200" dirty="0">
                          <a:solidFill>
                            <a:srgbClr val="00B050"/>
                          </a:solidFill>
                          <a:latin typeface="+mn-lt"/>
                          <a:ea typeface="+mn-ea"/>
                          <a:cs typeface="+mn-cs"/>
                        </a:rPr>
                        <a:t>≥2.19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2.06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2.06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1.84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77307069"/>
                  </a:ext>
                </a:extLst>
              </a:tr>
              <a:tr h="356313">
                <a:tc>
                  <a:txBody>
                    <a:bodyPr/>
                    <a:lstStyle/>
                    <a:p>
                      <a:pPr algn="ctr"/>
                      <a:r>
                        <a:rPr lang="en-US" sz="1600" dirty="0">
                          <a:latin typeface="Segoe UI" panose="020B0502040204020203" pitchFamily="34" charset="0"/>
                          <a:cs typeface="Segoe UI" panose="020B0502040204020203" pitchFamily="34" charset="0"/>
                        </a:rPr>
                        <a:t>19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Steam/Fuel Ratio – 35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IN" sz="1800" b="1" i="0" u="none" strike="noStrike" kern="1200" dirty="0">
                          <a:solidFill>
                            <a:srgbClr val="00B050"/>
                          </a:solidFill>
                          <a:latin typeface="+mn-lt"/>
                          <a:ea typeface="+mn-ea"/>
                          <a:cs typeface="+mn-cs"/>
                        </a:rPr>
                        <a:t>≥1.88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2.28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2.28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dirty="0">
                          <a:latin typeface="Segoe UI" panose="020B0502040204020203" pitchFamily="34" charset="0"/>
                          <a:cs typeface="Segoe UI" panose="020B0502040204020203" pitchFamily="34" charset="0"/>
                        </a:rPr>
                        <a:t>2.10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2790477"/>
                  </a:ext>
                </a:extLst>
              </a:tr>
              <a:tr h="356313">
                <a:tc>
                  <a:txBody>
                    <a:bodyPr/>
                    <a:lstStyle/>
                    <a:p>
                      <a:pPr algn="ctr"/>
                      <a:r>
                        <a:rPr lang="en-US" sz="1600" dirty="0">
                          <a:latin typeface="Segoe UI" panose="020B0502040204020203" pitchFamily="34" charset="0"/>
                          <a:cs typeface="Segoe UI" panose="020B0502040204020203" pitchFamily="34" charset="0"/>
                        </a:rPr>
                        <a:t>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Specific Steam – 30.85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&lt;5.20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5.05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5.05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kern="1200" dirty="0">
                          <a:solidFill>
                            <a:schemeClr val="tx1"/>
                          </a:solidFill>
                          <a:latin typeface="Segoe UI" panose="020B0502040204020203" pitchFamily="34" charset="0"/>
                          <a:ea typeface="+mn-ea"/>
                          <a:cs typeface="Segoe UI" panose="020B0502040204020203" pitchFamily="34" charset="0"/>
                        </a:rPr>
                        <a:t>4.80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8234032"/>
                  </a:ext>
                </a:extLst>
              </a:tr>
              <a:tr h="356313">
                <a:tc>
                  <a:txBody>
                    <a:bodyPr/>
                    <a:lstStyle/>
                    <a:p>
                      <a:pPr algn="ctr"/>
                      <a:r>
                        <a:rPr lang="en-US" sz="1600" dirty="0">
                          <a:latin typeface="Segoe UI" panose="020B0502040204020203" pitchFamily="34" charset="0"/>
                          <a:cs typeface="Segoe UI" panose="020B0502040204020203" pitchFamily="34" charset="0"/>
                        </a:rPr>
                        <a:t>21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Specific Steam – 3 MW (O)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&lt;9.00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8.72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8.72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dirty="0">
                          <a:latin typeface="Segoe UI" panose="020B0502040204020203" pitchFamily="34" charset="0"/>
                          <a:cs typeface="Segoe UI" panose="020B0502040204020203" pitchFamily="34" charset="0"/>
                        </a:rPr>
                        <a:t>8.76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29085181"/>
                  </a:ext>
                </a:extLst>
              </a:tr>
              <a:tr h="356313">
                <a:tc>
                  <a:txBody>
                    <a:bodyPr/>
                    <a:lstStyle/>
                    <a:p>
                      <a:pPr algn="ctr"/>
                      <a:r>
                        <a:rPr lang="en-US" sz="1600" dirty="0">
                          <a:latin typeface="Segoe UI" panose="020B0502040204020203" pitchFamily="34" charset="0"/>
                          <a:cs typeface="Segoe UI" panose="020B0502040204020203" pitchFamily="34" charset="0"/>
                        </a:rPr>
                        <a:t>22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Specific Steam – 3 MW (N)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&lt;9.00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10.84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10.84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dirty="0">
                          <a:latin typeface="Segoe UI" panose="020B0502040204020203" pitchFamily="34" charset="0"/>
                          <a:cs typeface="Segoe UI" panose="020B0502040204020203" pitchFamily="34" charset="0"/>
                        </a:rPr>
                        <a:t>10.10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5656512"/>
                  </a:ext>
                </a:extLst>
              </a:tr>
              <a:tr h="356313">
                <a:tc>
                  <a:txBody>
                    <a:bodyPr/>
                    <a:lstStyle/>
                    <a:p>
                      <a:pPr algn="ctr"/>
                      <a:r>
                        <a:rPr lang="en-US" sz="1600" dirty="0">
                          <a:latin typeface="Segoe UI" panose="020B0502040204020203" pitchFamily="34" charset="0"/>
                          <a:cs typeface="Segoe UI" panose="020B0502040204020203" pitchFamily="34" charset="0"/>
                        </a:rPr>
                        <a:t>23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Specific Steam – 4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dirty="0">
                          <a:solidFill>
                            <a:srgbClr val="00B050"/>
                          </a:solidFill>
                          <a:latin typeface="+mn-lt"/>
                          <a:ea typeface="+mn-ea"/>
                          <a:cs typeface="+mn-cs"/>
                        </a:rPr>
                        <a:t>&lt;9.20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9.73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9.73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600" b="1" dirty="0">
                          <a:latin typeface="Segoe UI" panose="020B0502040204020203" pitchFamily="34" charset="0"/>
                          <a:cs typeface="Segoe UI" panose="020B0502040204020203" pitchFamily="34" charset="0"/>
                        </a:rPr>
                        <a:t>10.37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2940613"/>
                  </a:ext>
                </a:extLst>
              </a:tr>
            </a:tbl>
          </a:graphicData>
        </a:graphic>
      </p:graphicFrame>
      <p:sp>
        <p:nvSpPr>
          <p:cNvPr id="3" name="Title 2">
            <a:extLst>
              <a:ext uri="{FF2B5EF4-FFF2-40B4-BE49-F238E27FC236}">
                <a16:creationId xmlns:a16="http://schemas.microsoft.com/office/drawing/2014/main" id="{6C378EED-2C52-F8E5-19E5-C3141939B6DA}"/>
              </a:ext>
            </a:extLst>
          </p:cNvPr>
          <p:cNvSpPr txBox="1">
            <a:spLocks/>
          </p:cNvSpPr>
          <p:nvPr/>
        </p:nvSpPr>
        <p:spPr>
          <a:xfrm>
            <a:off x="3306972" y="70644"/>
            <a:ext cx="5937046"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dirty="0"/>
              <a:t>Weekly Performance Snapshot – Power </a:t>
            </a:r>
            <a:endParaRPr lang="en-IN" sz="2400" dirty="0">
              <a:solidFill>
                <a:srgbClr val="0070C0"/>
              </a:solidFill>
            </a:endParaRPr>
          </a:p>
        </p:txBody>
      </p:sp>
    </p:spTree>
    <p:extLst>
      <p:ext uri="{BB962C8B-B14F-4D97-AF65-F5344CB8AC3E}">
        <p14:creationId xmlns:p14="http://schemas.microsoft.com/office/powerpoint/2010/main" val="9760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553423" y="6492875"/>
            <a:ext cx="609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4"/>
          <p:cNvSpPr txBox="1">
            <a:spLocks noChangeArrowheads="1"/>
          </p:cNvSpPr>
          <p:nvPr/>
        </p:nvSpPr>
        <p:spPr bwMode="auto">
          <a:xfrm>
            <a:off x="3162300" y="43934"/>
            <a:ext cx="6819900" cy="718066"/>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Key Operational Parameters: Overall Power Generation , Export and Consumption of SPE Division</a:t>
            </a:r>
            <a:endParaRPr kumimoji="0" lang="en-IN" sz="2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 name="Table 7">
            <a:extLst>
              <a:ext uri="{FF2B5EF4-FFF2-40B4-BE49-F238E27FC236}">
                <a16:creationId xmlns:a16="http://schemas.microsoft.com/office/drawing/2014/main" id="{402CB930-221C-AB58-62ED-FB85A1805743}"/>
              </a:ext>
            </a:extLst>
          </p:cNvPr>
          <p:cNvGraphicFramePr>
            <a:graphicFrameLocks noGrp="1"/>
          </p:cNvGraphicFramePr>
          <p:nvPr/>
        </p:nvGraphicFramePr>
        <p:xfrm>
          <a:off x="152400" y="914397"/>
          <a:ext cx="11734800" cy="5578479"/>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4343400">
                  <a:extLst>
                    <a:ext uri="{9D8B030D-6E8A-4147-A177-3AD203B41FA5}">
                      <a16:colId xmlns:a16="http://schemas.microsoft.com/office/drawing/2014/main" val="7984858"/>
                    </a:ext>
                  </a:extLst>
                </a:gridCol>
                <a:gridCol w="990600">
                  <a:extLst>
                    <a:ext uri="{9D8B030D-6E8A-4147-A177-3AD203B41FA5}">
                      <a16:colId xmlns:a16="http://schemas.microsoft.com/office/drawing/2014/main" val="920034336"/>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5"/>
                    </a:ext>
                  </a:extLst>
                </a:gridCol>
                <a:gridCol w="1295400">
                  <a:extLst>
                    <a:ext uri="{9D8B030D-6E8A-4147-A177-3AD203B41FA5}">
                      <a16:colId xmlns:a16="http://schemas.microsoft.com/office/drawing/2014/main" val="20008"/>
                    </a:ext>
                  </a:extLst>
                </a:gridCol>
                <a:gridCol w="1066800">
                  <a:extLst>
                    <a:ext uri="{9D8B030D-6E8A-4147-A177-3AD203B41FA5}">
                      <a16:colId xmlns:a16="http://schemas.microsoft.com/office/drawing/2014/main" val="20010"/>
                    </a:ext>
                  </a:extLst>
                </a:gridCol>
              </a:tblGrid>
              <a:tr h="61983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dirty="0"/>
                        <a:t>Sr. No.</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dirty="0"/>
                        <a:t>Particulars</a:t>
                      </a:r>
                      <a:endParaRPr lang="en-IN" sz="1600" b="1" dirty="0"/>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UOM</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700" b="1" kern="1200" dirty="0">
                          <a:solidFill>
                            <a:schemeClr val="lt1"/>
                          </a:solidFill>
                          <a:latin typeface="+mn-lt"/>
                          <a:ea typeface="+mn-ea"/>
                          <a:cs typeface="+mn-cs"/>
                        </a:rPr>
                        <a:t>Target</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Current Week</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Last </a:t>
                      </a:r>
                    </a:p>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Week</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Till date</a:t>
                      </a:r>
                      <a:r>
                        <a:rPr lang="en-IN" sz="1600" b="1" kern="1200" baseline="0" dirty="0">
                          <a:solidFill>
                            <a:schemeClr val="lt1"/>
                          </a:solidFill>
                          <a:latin typeface="+mn-lt"/>
                          <a:ea typeface="+mn-ea"/>
                          <a:cs typeface="+mn-cs"/>
                        </a:rPr>
                        <a:t> </a:t>
                      </a:r>
                    </a:p>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SS 25-26</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Till date</a:t>
                      </a:r>
                      <a:r>
                        <a:rPr lang="en-IN" sz="1600" b="1" kern="1200" baseline="0" dirty="0">
                          <a:solidFill>
                            <a:schemeClr val="lt1"/>
                          </a:solidFill>
                          <a:latin typeface="+mn-lt"/>
                          <a:ea typeface="+mn-ea"/>
                          <a:cs typeface="+mn-cs"/>
                        </a:rPr>
                        <a:t> </a:t>
                      </a:r>
                      <a:r>
                        <a:rPr lang="en-IN" sz="1600" b="1" kern="1200" dirty="0">
                          <a:solidFill>
                            <a:schemeClr val="lt1"/>
                          </a:solidFill>
                          <a:latin typeface="+mn-lt"/>
                          <a:ea typeface="+mn-ea"/>
                          <a:cs typeface="+mn-cs"/>
                        </a:rPr>
                        <a:t> </a:t>
                      </a:r>
                    </a:p>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dirty="0">
                          <a:solidFill>
                            <a:schemeClr val="lt1"/>
                          </a:solidFill>
                          <a:latin typeface="+mn-lt"/>
                          <a:ea typeface="+mn-ea"/>
                          <a:cs typeface="+mn-cs"/>
                        </a:rPr>
                        <a:t>SS 24-25</a:t>
                      </a:r>
                    </a:p>
                  </a:txBody>
                  <a:tcPr marL="6350" marR="6350" marT="6350" marB="0" anchor="ctr"/>
                </a:tc>
                <a:extLst>
                  <a:ext uri="{0D108BD9-81ED-4DB2-BD59-A6C34878D82A}">
                    <a16:rowId xmlns:a16="http://schemas.microsoft.com/office/drawing/2014/main" val="4128156950"/>
                  </a:ext>
                </a:extLst>
              </a:tr>
              <a:tr h="619831">
                <a:tc>
                  <a:txBody>
                    <a:bodyPr/>
                    <a:lstStyle/>
                    <a:p>
                      <a:pPr algn="l" rtl="0" fontAlgn="ctr"/>
                      <a:endParaRPr lang="en-IN" sz="11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l"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Operation</a:t>
                      </a:r>
                      <a:r>
                        <a:rPr lang="en-IN" sz="1400" b="1" i="0" u="none" strike="noStrike" baseline="0" dirty="0">
                          <a:solidFill>
                            <a:srgbClr val="000000"/>
                          </a:solidFill>
                          <a:effectLst/>
                          <a:latin typeface="Segoe UI" panose="020B0502040204020203" pitchFamily="34" charset="0"/>
                          <a:cs typeface="Segoe UI" panose="020B0502040204020203" pitchFamily="34" charset="0"/>
                        </a:rPr>
                        <a:t> </a:t>
                      </a:r>
                      <a:endParaRPr lang="en-IN" sz="14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Days</a:t>
                      </a:r>
                    </a:p>
                  </a:txBody>
                  <a:tcPr marL="6350" marR="6350" marT="6350" marB="0" anchor="ct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99FF99"/>
                    </a:solidFill>
                  </a:tcP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6</a:t>
                      </a:r>
                    </a:p>
                  </a:txBody>
                  <a:tcPr marL="6350" marR="6350" marT="6350" marB="0" anchor="ctr">
                    <a:solidFill>
                      <a:srgbClr val="CCFFFF"/>
                    </a:solidFill>
                  </a:tcP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a:t>
                      </a:r>
                    </a:p>
                  </a:txBody>
                  <a:tcPr marL="6350" marR="6350" marT="6350" marB="0" anchor="ctr">
                    <a:solidFill>
                      <a:schemeClr val="accent6">
                        <a:lumMod val="40000"/>
                        <a:lumOff val="60000"/>
                      </a:schemeClr>
                    </a:solidFill>
                  </a:tcP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6</a:t>
                      </a:r>
                    </a:p>
                  </a:txBody>
                  <a:tcPr marL="6350" marR="6350" marT="6350" marB="0" anchor="ctr">
                    <a:solidFill>
                      <a:srgbClr val="CCFFFF"/>
                    </a:solidFill>
                  </a:tcPr>
                </a:tc>
                <a:tc>
                  <a:txBody>
                    <a:bodyPr/>
                    <a:lstStyle/>
                    <a:p>
                      <a:pPr algn="ctr" rtl="0" fontAlgn="ctr"/>
                      <a:r>
                        <a:rPr lang="en-IN" sz="1400" b="1" i="0" u="none" strike="noStrike" dirty="0">
                          <a:solidFill>
                            <a:srgbClr val="000000"/>
                          </a:solidFill>
                          <a:effectLst/>
                          <a:latin typeface="Segoe UI" panose="020B0502040204020203" pitchFamily="34" charset="0"/>
                          <a:cs typeface="Segoe UI" panose="020B0502040204020203" pitchFamily="34" charset="0"/>
                        </a:rPr>
                        <a:t>5</a:t>
                      </a:r>
                    </a:p>
                  </a:txBody>
                  <a:tcPr marL="6350" marR="6350" marT="6350" marB="0" anchor="ctr">
                    <a:solidFill>
                      <a:schemeClr val="accent6">
                        <a:lumMod val="40000"/>
                        <a:lumOff val="60000"/>
                      </a:schemeClr>
                    </a:solidFill>
                  </a:tcPr>
                </a:tc>
                <a:extLst>
                  <a:ext uri="{0D108BD9-81ED-4DB2-BD59-A6C34878D82A}">
                    <a16:rowId xmlns:a16="http://schemas.microsoft.com/office/drawing/2014/main" val="4246864170"/>
                  </a:ext>
                </a:extLst>
              </a:tr>
              <a:tr h="619831">
                <a:tc>
                  <a:txBody>
                    <a:bodyPr/>
                    <a:lstStyle/>
                    <a:p>
                      <a:pPr algn="ctr" rtl="0" fontAlgn="ctr"/>
                      <a:r>
                        <a:rPr lang="en-US" sz="1800" b="0" i="0" u="none" strike="noStrike" dirty="0">
                          <a:solidFill>
                            <a:srgbClr val="000000"/>
                          </a:solidFill>
                          <a:latin typeface="Calibri"/>
                        </a:rPr>
                        <a:t>1.</a:t>
                      </a:r>
                    </a:p>
                  </a:txBody>
                  <a:tcPr marL="0" marR="0" marT="0" marB="0" anchor="ctr"/>
                </a:tc>
                <a:tc>
                  <a:txBody>
                    <a:bodyPr/>
                    <a:lstStyle/>
                    <a:p>
                      <a:pPr algn="l" rtl="0" fontAlgn="ctr"/>
                      <a:r>
                        <a:rPr lang="en-US" sz="1800" b="0" i="0" u="none" strike="noStrike" dirty="0">
                          <a:solidFill>
                            <a:srgbClr val="000000"/>
                          </a:solidFill>
                          <a:latin typeface="Calibri"/>
                        </a:rPr>
                        <a:t> Capacity Utilization – 30.85 MW STG Set</a:t>
                      </a:r>
                    </a:p>
                  </a:txBody>
                  <a:tcPr marL="0" marR="0" marT="0" marB="0" anchor="ctr"/>
                </a:tc>
                <a:tc>
                  <a:txBody>
                    <a:bodyPr/>
                    <a:lstStyle/>
                    <a:p>
                      <a:pPr algn="ctr" rtl="0" fontAlgn="ctr"/>
                      <a:r>
                        <a:rPr lang="en-US" sz="1600" b="0" i="0" u="none" strike="noStrike" dirty="0">
                          <a:solidFill>
                            <a:srgbClr val="000000"/>
                          </a:solidFill>
                          <a:latin typeface="Calibri"/>
                        </a:rPr>
                        <a:t>%</a:t>
                      </a:r>
                    </a:p>
                  </a:txBody>
                  <a:tcPr marL="0" marR="0" marT="0" marB="0" anchor="ctr"/>
                </a:tc>
                <a:tc>
                  <a:txBody>
                    <a:bodyPr/>
                    <a:lstStyle/>
                    <a:p>
                      <a:pPr algn="ctr" rtl="0" fontAlgn="ctr"/>
                      <a:r>
                        <a:rPr lang="en-US" sz="1600" b="1" i="0" u="none" strike="noStrike" dirty="0">
                          <a:solidFill>
                            <a:srgbClr val="000000"/>
                          </a:solidFill>
                          <a:latin typeface="+mn-lt"/>
                        </a:rPr>
                        <a:t>&gt; 95.00</a:t>
                      </a:r>
                    </a:p>
                  </a:txBody>
                  <a:tcPr marL="0" marR="0" marT="0" marB="0" anchor="ctr">
                    <a:solidFill>
                      <a:srgbClr val="99FF99"/>
                    </a:solidFill>
                  </a:tcPr>
                </a:tc>
                <a:tc>
                  <a:txBody>
                    <a:bodyPr/>
                    <a:lstStyle/>
                    <a:p>
                      <a:pPr algn="ctr" fontAlgn="b">
                        <a:buNone/>
                      </a:pPr>
                      <a:r>
                        <a:rPr lang="en-IN" sz="1600" b="1" i="0" u="none" strike="noStrike" dirty="0">
                          <a:solidFill>
                            <a:srgbClr val="000000"/>
                          </a:solidFill>
                          <a:effectLst/>
                          <a:latin typeface="Calibri" panose="020F0502020204030204" pitchFamily="34" charset="0"/>
                        </a:rPr>
                        <a:t>95.16</a:t>
                      </a:r>
                    </a:p>
                  </a:txBody>
                  <a:tcPr marL="9525" marR="9525" marT="9525" marB="0" anchor="ctr">
                    <a:solidFill>
                      <a:srgbClr val="CC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endPar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solidFill>
                      <a:schemeClr val="accent6">
                        <a:lumMod val="40000"/>
                        <a:lumOff val="60000"/>
                      </a:schemeClr>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95.16</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49.64</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2"/>
                  </a:ext>
                </a:extLst>
              </a:tr>
              <a:tr h="619831">
                <a:tc>
                  <a:txBody>
                    <a:bodyPr/>
                    <a:lstStyle/>
                    <a:p>
                      <a:pPr algn="ctr" rtl="0" fontAlgn="ctr"/>
                      <a:r>
                        <a:rPr lang="en-US" sz="1800" b="0" i="0" u="none" strike="noStrike" dirty="0">
                          <a:solidFill>
                            <a:srgbClr val="000000"/>
                          </a:solidFill>
                          <a:latin typeface="Calibri"/>
                        </a:rPr>
                        <a:t>2.</a:t>
                      </a:r>
                    </a:p>
                  </a:txBody>
                  <a:tcPr marL="0" marR="0" marT="0" marB="0" anchor="ctr"/>
                </a:tc>
                <a:tc>
                  <a:txBody>
                    <a:bodyPr/>
                    <a:lstStyle/>
                    <a:p>
                      <a:pPr algn="l" rtl="0" fontAlgn="ctr"/>
                      <a:r>
                        <a:rPr lang="en-US" sz="1800" b="0" i="0" u="none" strike="noStrike" dirty="0">
                          <a:solidFill>
                            <a:srgbClr val="000000"/>
                          </a:solidFill>
                          <a:latin typeface="Calibri"/>
                        </a:rPr>
                        <a:t> </a:t>
                      </a:r>
                      <a:r>
                        <a:rPr lang="en-US" sz="1800" b="0" i="0" u="none" strike="noStrike" dirty="0">
                          <a:solidFill>
                            <a:srgbClr val="000000"/>
                          </a:solidFill>
                          <a:latin typeface="+mn-lt"/>
                        </a:rPr>
                        <a:t>Capacity Utilization – 3.0 MW _ Old  STG Set</a:t>
                      </a:r>
                    </a:p>
                  </a:txBody>
                  <a:tcPr marL="0" marR="0" marT="0" marB="0" anchor="ctr"/>
                </a:tc>
                <a:tc>
                  <a:txBody>
                    <a:bodyPr/>
                    <a:lstStyle/>
                    <a:p>
                      <a:pPr algn="ctr" rtl="0" fontAlgn="ctr"/>
                      <a:r>
                        <a:rPr lang="en-US" sz="1600" b="0" i="0" u="none" strike="noStrike" dirty="0">
                          <a:solidFill>
                            <a:srgbClr val="000000"/>
                          </a:solidFill>
                          <a:latin typeface="Calibri"/>
                        </a:rPr>
                        <a:t>%</a:t>
                      </a:r>
                    </a:p>
                  </a:txBody>
                  <a:tcPr marL="0" marR="0" marT="0" marB="0" anchor="ctr"/>
                </a:tc>
                <a:tc>
                  <a:txBody>
                    <a:bodyPr/>
                    <a:lstStyle/>
                    <a:p>
                      <a:pPr algn="ctr" rtl="0" fontAlgn="ctr"/>
                      <a:r>
                        <a:rPr lang="en-US" sz="1600" b="1" i="0" u="none" strike="noStrike" dirty="0">
                          <a:solidFill>
                            <a:srgbClr val="000000"/>
                          </a:solidFill>
                          <a:latin typeface="+mn-lt"/>
                        </a:rPr>
                        <a:t>&gt;</a:t>
                      </a:r>
                      <a:r>
                        <a:rPr lang="en-US" sz="1600" b="1" i="0" u="none" strike="noStrike" baseline="0" dirty="0">
                          <a:solidFill>
                            <a:srgbClr val="000000"/>
                          </a:solidFill>
                          <a:latin typeface="+mn-lt"/>
                        </a:rPr>
                        <a:t> </a:t>
                      </a:r>
                      <a:r>
                        <a:rPr lang="en-US" sz="1600" b="1" i="0" u="none" strike="noStrike" dirty="0">
                          <a:solidFill>
                            <a:srgbClr val="000000"/>
                          </a:solidFill>
                          <a:latin typeface="+mn-lt"/>
                        </a:rPr>
                        <a:t>90.00</a:t>
                      </a:r>
                    </a:p>
                  </a:txBody>
                  <a:tcPr marL="0" marR="0" marT="0" marB="0" anchor="ctr">
                    <a:solidFill>
                      <a:srgbClr val="99FF99"/>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73.61</a:t>
                      </a:r>
                    </a:p>
                  </a:txBody>
                  <a:tcPr marL="9525" marR="9525" marT="9525" marB="0" anchor="ctr">
                    <a:solidFill>
                      <a:srgbClr val="CC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solidFill>
                      <a:schemeClr val="accent6">
                        <a:lumMod val="40000"/>
                        <a:lumOff val="60000"/>
                      </a:schemeClr>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73.61</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92.99</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3"/>
                  </a:ext>
                </a:extLst>
              </a:tr>
              <a:tr h="619831">
                <a:tc>
                  <a:txBody>
                    <a:bodyPr/>
                    <a:lstStyle/>
                    <a:p>
                      <a:pPr algn="ctr" rtl="0" fontAlgn="ctr"/>
                      <a:r>
                        <a:rPr lang="en-US" sz="1800" b="0" i="0" u="none" strike="noStrike" dirty="0">
                          <a:solidFill>
                            <a:srgbClr val="000000"/>
                          </a:solidFill>
                          <a:latin typeface="Calibri"/>
                        </a:rPr>
                        <a:t>3.</a:t>
                      </a:r>
                    </a:p>
                  </a:txBody>
                  <a:tcPr marL="0" marR="0" marT="0" marB="0" anchor="ctr"/>
                </a:tc>
                <a:tc>
                  <a:txBody>
                    <a:bodyPr/>
                    <a:lstStyle/>
                    <a:p>
                      <a:pPr algn="l" rtl="0" fontAlgn="ctr"/>
                      <a:r>
                        <a:rPr lang="en-US" sz="1800" b="0" i="0" u="none" strike="noStrike" baseline="0" dirty="0">
                          <a:solidFill>
                            <a:srgbClr val="000000"/>
                          </a:solidFill>
                          <a:latin typeface="+mn-lt"/>
                        </a:rPr>
                        <a:t> </a:t>
                      </a:r>
                      <a:r>
                        <a:rPr lang="en-US" sz="1800" b="0" i="0" u="none" strike="noStrike" dirty="0">
                          <a:solidFill>
                            <a:srgbClr val="000000"/>
                          </a:solidFill>
                          <a:latin typeface="+mn-lt"/>
                        </a:rPr>
                        <a:t>Capacity Utilization – 3.0 MW _ New  STG Set</a:t>
                      </a:r>
                    </a:p>
                  </a:txBody>
                  <a:tcPr marL="0" marR="0" marT="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latin typeface="+mn-lt"/>
                        </a:rPr>
                        <a:t>%</a:t>
                      </a:r>
                    </a:p>
                  </a:txBody>
                  <a:tcPr marL="0" marR="0" marT="0" marB="0" anchor="ctr"/>
                </a:tc>
                <a:tc>
                  <a:txBody>
                    <a:bodyPr/>
                    <a:lstStyle/>
                    <a:p>
                      <a:pPr algn="ctr" rtl="0" fontAlgn="ctr"/>
                      <a:r>
                        <a:rPr lang="en-US" sz="1600" b="1" i="0" u="none" strike="noStrike" dirty="0">
                          <a:solidFill>
                            <a:srgbClr val="000000"/>
                          </a:solidFill>
                          <a:latin typeface="+mn-lt"/>
                        </a:rPr>
                        <a:t>&gt; 75.00</a:t>
                      </a:r>
                    </a:p>
                  </a:txBody>
                  <a:tcPr marL="0" marR="0" marT="0" marB="0" anchor="ctr">
                    <a:solidFill>
                      <a:srgbClr val="99FF99"/>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42.71</a:t>
                      </a:r>
                    </a:p>
                  </a:txBody>
                  <a:tcPr marL="9525" marR="9525" marT="9525" marB="0" anchor="ctr">
                    <a:solidFill>
                      <a:srgbClr val="CC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solidFill>
                      <a:schemeClr val="accent6">
                        <a:lumMod val="40000"/>
                        <a:lumOff val="60000"/>
                      </a:schemeClr>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42.71</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52.88</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5"/>
                  </a:ext>
                </a:extLst>
              </a:tr>
              <a:tr h="619831">
                <a:tc>
                  <a:txBody>
                    <a:bodyPr/>
                    <a:lstStyle/>
                    <a:p>
                      <a:pPr algn="ctr" rtl="0" fontAlgn="ctr"/>
                      <a:r>
                        <a:rPr lang="en-US" sz="1800" b="0" i="0" u="none" strike="noStrike" dirty="0">
                          <a:solidFill>
                            <a:srgbClr val="000000"/>
                          </a:solidFill>
                          <a:latin typeface="Calibri"/>
                        </a:rPr>
                        <a:t>4.</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rgbClr val="000000"/>
                          </a:solidFill>
                          <a:latin typeface="+mn-lt"/>
                        </a:rPr>
                        <a:t>Capacity Utilization – 4.0 MW  STG Set</a:t>
                      </a:r>
                    </a:p>
                  </a:txBody>
                  <a:tcPr marL="0" marR="0" marT="0" marB="0" anchor="ctr"/>
                </a:tc>
                <a:tc>
                  <a:txBody>
                    <a:bodyPr/>
                    <a:lstStyle/>
                    <a:p>
                      <a:pPr algn="ctr" rtl="0" fontAlgn="ctr"/>
                      <a:r>
                        <a:rPr lang="en-US" sz="1600" b="0" i="0" u="none" strike="noStrike" dirty="0">
                          <a:solidFill>
                            <a:srgbClr val="000000"/>
                          </a:solidFill>
                          <a:latin typeface="Calibri"/>
                        </a:rPr>
                        <a:t>%</a:t>
                      </a:r>
                    </a:p>
                  </a:txBody>
                  <a:tcPr marL="0" marR="0" marT="0" marB="0" anchor="ctr"/>
                </a:tc>
                <a:tc>
                  <a:txBody>
                    <a:bodyPr/>
                    <a:lstStyle/>
                    <a:p>
                      <a:pPr algn="ctr" rtl="0" fontAlgn="ctr"/>
                      <a:r>
                        <a:rPr lang="en-US" sz="1600" b="1" i="0" u="none" strike="noStrike" dirty="0">
                          <a:solidFill>
                            <a:srgbClr val="000000"/>
                          </a:solidFill>
                          <a:latin typeface="+mn-lt"/>
                        </a:rPr>
                        <a:t>&gt; 80.00</a:t>
                      </a:r>
                    </a:p>
                  </a:txBody>
                  <a:tcPr marL="0" marR="0" marT="0" marB="0" anchor="ctr">
                    <a:solidFill>
                      <a:srgbClr val="99FF99"/>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71.82</a:t>
                      </a:r>
                    </a:p>
                  </a:txBody>
                  <a:tcPr marL="9525" marR="9525" marT="9525" marB="0" anchor="ctr">
                    <a:solidFill>
                      <a:srgbClr val="CCFFFF"/>
                    </a:solidFill>
                  </a:tcPr>
                </a:tc>
                <a:tc>
                  <a:txBody>
                    <a:bodyPr/>
                    <a:lstStyle/>
                    <a:p>
                      <a:pPr marL="0" algn="ctr" defTabSz="914400" rtl="0" eaLnBrk="1" fontAlgn="b" latinLnBrk="0" hangingPunct="1">
                        <a:buNone/>
                      </a:pPr>
                      <a:r>
                        <a:rPr lang="en-US" sz="1600" b="1" i="0" u="none" strike="noStrike" kern="1200" dirty="0">
                          <a:solidFill>
                            <a:srgbClr val="000000"/>
                          </a:solidFill>
                          <a:effectLst/>
                          <a:latin typeface="Calibri" panose="020F0502020204030204" pitchFamily="34" charset="0"/>
                          <a:ea typeface="+mn-ea"/>
                          <a:cs typeface="+mn-cs"/>
                        </a:rPr>
                        <a:t>0</a:t>
                      </a:r>
                    </a:p>
                  </a:txBody>
                  <a:tcPr marL="9525" marR="9525" marT="9525" marB="0" anchor="ctr">
                    <a:solidFill>
                      <a:schemeClr val="accent6">
                        <a:lumMod val="40000"/>
                        <a:lumOff val="60000"/>
                      </a:schemeClr>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71.82</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dirty="0">
                          <a:solidFill>
                            <a:srgbClr val="000000"/>
                          </a:solidFill>
                          <a:effectLst/>
                          <a:latin typeface="Calibri" panose="020F0502020204030204" pitchFamily="34" charset="0"/>
                          <a:ea typeface="+mn-ea"/>
                          <a:cs typeface="+mn-cs"/>
                        </a:rPr>
                        <a:t>59.48</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4"/>
                  </a:ext>
                </a:extLst>
              </a:tr>
              <a:tr h="619831">
                <a:tc>
                  <a:txBody>
                    <a:bodyPr/>
                    <a:lstStyle/>
                    <a:p>
                      <a:pPr algn="ctr" rtl="0" fontAlgn="ctr"/>
                      <a:r>
                        <a:rPr lang="en-US" sz="1600" b="0" i="0" u="none" strike="noStrike" dirty="0">
                          <a:solidFill>
                            <a:srgbClr val="000000"/>
                          </a:solidFill>
                          <a:latin typeface="Calibri"/>
                        </a:rPr>
                        <a:t>5.</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dirty="0">
                          <a:solidFill>
                            <a:srgbClr val="000000"/>
                          </a:solidFill>
                          <a:latin typeface="Calibri"/>
                        </a:rPr>
                        <a:t> Aux. Consumption</a:t>
                      </a:r>
                      <a:r>
                        <a:rPr lang="fr-FR" sz="1800" b="0" i="0" u="none" strike="noStrike" baseline="0" dirty="0">
                          <a:solidFill>
                            <a:srgbClr val="000000"/>
                          </a:solidFill>
                          <a:latin typeface="Calibri"/>
                        </a:rPr>
                        <a:t> of </a:t>
                      </a:r>
                      <a:r>
                        <a:rPr lang="fr-FR" sz="1800" b="0" i="0" u="none" strike="noStrike" dirty="0">
                          <a:solidFill>
                            <a:srgbClr val="000000"/>
                          </a:solidFill>
                          <a:latin typeface="Calibri"/>
                        </a:rPr>
                        <a:t>30.85 MW</a:t>
                      </a:r>
                      <a:endParaRPr lang="fr-FR" sz="1800" b="0" i="0" u="none" strike="noStrike" dirty="0">
                        <a:solidFill>
                          <a:srgbClr val="000000"/>
                        </a:solidFill>
                        <a:latin typeface="+mn-lt"/>
                      </a:endParaRPr>
                    </a:p>
                  </a:txBody>
                  <a:tcPr marL="0" marR="0" marT="0" marB="0" anchor="ctr"/>
                </a:tc>
                <a:tc>
                  <a:txBody>
                    <a:bodyPr/>
                    <a:lstStyle/>
                    <a:p>
                      <a:pPr algn="ctr" rtl="0" fontAlgn="ctr"/>
                      <a:r>
                        <a:rPr lang="en-US" sz="1800" b="0" i="0" u="none" strike="noStrike" dirty="0">
                          <a:solidFill>
                            <a:srgbClr val="000000"/>
                          </a:solidFill>
                          <a:latin typeface="Calibri"/>
                        </a:rPr>
                        <a:t>%</a:t>
                      </a:r>
                    </a:p>
                  </a:txBody>
                  <a:tcPr marL="0" marR="0" marT="0" marB="0" anchor="ctr"/>
                </a:tc>
                <a:tc>
                  <a:txBody>
                    <a:bodyPr/>
                    <a:lstStyle/>
                    <a:p>
                      <a:pPr marL="0" algn="ctr" defTabSz="914400" rtl="0" eaLnBrk="1" fontAlgn="ctr" latinLnBrk="0" hangingPunct="1"/>
                      <a:r>
                        <a:rPr lang="en-US" sz="1600" b="1" i="0" u="none" strike="noStrike" kern="1200" dirty="0">
                          <a:solidFill>
                            <a:srgbClr val="000000"/>
                          </a:solidFill>
                          <a:latin typeface="+mn-lt"/>
                          <a:ea typeface="+mn-ea"/>
                          <a:cs typeface="+mn-cs"/>
                        </a:rPr>
                        <a:t>&lt; 9.20</a:t>
                      </a:r>
                    </a:p>
                  </a:txBody>
                  <a:tcPr marL="0" marR="0" marT="0" marB="0" anchor="ctr">
                    <a:solidFill>
                      <a:srgbClr val="99FF99"/>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9.38</a:t>
                      </a:r>
                    </a:p>
                  </a:txBody>
                  <a:tcPr marL="9525" marR="9525" marT="9525" marB="0" anchor="ctr">
                    <a:solidFill>
                      <a:srgbClr val="CCFFFF"/>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0</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9.38</a:t>
                      </a:r>
                    </a:p>
                  </a:txBody>
                  <a:tcPr marL="9525" marR="9525" marT="9525" marB="0" anchor="ctr">
                    <a:solidFill>
                      <a:srgbClr val="CCFFFF"/>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11.68</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9"/>
                  </a:ext>
                </a:extLst>
              </a:tr>
              <a:tr h="619831">
                <a:tc>
                  <a:txBody>
                    <a:bodyPr/>
                    <a:lstStyle/>
                    <a:p>
                      <a:pPr algn="ctr" rtl="0" fontAlgn="ctr"/>
                      <a:r>
                        <a:rPr lang="en-US" sz="1600" b="0" i="0" u="none" strike="noStrike" dirty="0">
                          <a:solidFill>
                            <a:srgbClr val="000000"/>
                          </a:solidFill>
                          <a:latin typeface="Calibri"/>
                        </a:rPr>
                        <a:t>6.</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dirty="0">
                          <a:solidFill>
                            <a:srgbClr val="000000"/>
                          </a:solidFill>
                          <a:latin typeface="Calibri"/>
                        </a:rPr>
                        <a:t> </a:t>
                      </a:r>
                      <a:r>
                        <a:rPr lang="fr-FR" sz="1800" b="0" i="0" u="none" strike="noStrike" dirty="0">
                          <a:solidFill>
                            <a:srgbClr val="000000"/>
                          </a:solidFill>
                          <a:latin typeface="+mn-lt"/>
                        </a:rPr>
                        <a:t>Aux. Consumption</a:t>
                      </a:r>
                      <a:r>
                        <a:rPr lang="fr-FR" sz="1800" b="0" i="0" u="none" strike="noStrike" baseline="0" dirty="0">
                          <a:solidFill>
                            <a:srgbClr val="000000"/>
                          </a:solidFill>
                          <a:latin typeface="+mn-lt"/>
                        </a:rPr>
                        <a:t> of 4</a:t>
                      </a:r>
                      <a:r>
                        <a:rPr lang="fr-FR" sz="1800" b="0" i="0" u="none" strike="noStrike" dirty="0">
                          <a:solidFill>
                            <a:srgbClr val="000000"/>
                          </a:solidFill>
                          <a:latin typeface="+mn-lt"/>
                        </a:rPr>
                        <a:t> MW</a:t>
                      </a:r>
                    </a:p>
                  </a:txBody>
                  <a:tcPr marL="0" marR="0" marT="0" marB="0" anchor="ctr"/>
                </a:tc>
                <a:tc>
                  <a:txBody>
                    <a:bodyPr/>
                    <a:lstStyle/>
                    <a:p>
                      <a:pPr algn="ctr" rtl="0" fontAlgn="ctr"/>
                      <a:r>
                        <a:rPr lang="en-US" sz="1800" b="0" i="0" u="none" strike="noStrike" dirty="0">
                          <a:solidFill>
                            <a:srgbClr val="000000"/>
                          </a:solidFill>
                          <a:latin typeface="Calibri"/>
                        </a:rPr>
                        <a:t>%</a:t>
                      </a:r>
                    </a:p>
                  </a:txBody>
                  <a:tcPr marL="0" marR="0" marT="0" marB="0" anchor="ctr"/>
                </a:tc>
                <a:tc>
                  <a:txBody>
                    <a:bodyPr/>
                    <a:lstStyle/>
                    <a:p>
                      <a:pPr marL="0" algn="ctr" defTabSz="914400" rtl="0" eaLnBrk="1" fontAlgn="ctr" latinLnBrk="0" hangingPunct="1"/>
                      <a:r>
                        <a:rPr lang="en-US" sz="1600" b="1" i="0" u="none" strike="noStrike" kern="1200" dirty="0">
                          <a:solidFill>
                            <a:srgbClr val="000000"/>
                          </a:solidFill>
                          <a:latin typeface="+mn-lt"/>
                          <a:ea typeface="+mn-ea"/>
                          <a:cs typeface="+mn-cs"/>
                        </a:rPr>
                        <a:t>&lt; 20.00</a:t>
                      </a:r>
                    </a:p>
                  </a:txBody>
                  <a:tcPr marL="0" marR="0" marT="0" marB="0" anchor="ctr">
                    <a:solidFill>
                      <a:srgbClr val="99FF99"/>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20.88</a:t>
                      </a:r>
                    </a:p>
                  </a:txBody>
                  <a:tcPr marL="9525" marR="9525" marT="9525" marB="0" anchor="ctr">
                    <a:solidFill>
                      <a:srgbClr val="CCFFFF"/>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0</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20.88</a:t>
                      </a:r>
                    </a:p>
                  </a:txBody>
                  <a:tcPr marL="9525" marR="9525" marT="9525" marB="0" anchor="ctr">
                    <a:solidFill>
                      <a:srgbClr val="CCFFFF"/>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22.59</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10"/>
                  </a:ext>
                </a:extLst>
              </a:tr>
              <a:tr h="619831">
                <a:tc>
                  <a:txBody>
                    <a:bodyPr/>
                    <a:lstStyle/>
                    <a:p>
                      <a:pPr algn="ctr" rtl="0" fontAlgn="ctr"/>
                      <a:r>
                        <a:rPr lang="en-US" sz="1600" b="0" i="0" u="none" strike="noStrike" dirty="0">
                          <a:solidFill>
                            <a:srgbClr val="000000"/>
                          </a:solidFill>
                          <a:latin typeface="Calibri"/>
                        </a:rPr>
                        <a:t>7.</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rgbClr val="000000"/>
                          </a:solidFill>
                          <a:latin typeface="+mn-lt"/>
                        </a:rPr>
                        <a:t>Power Consumption Per Ton of Cane Crushed </a:t>
                      </a:r>
                      <a:endParaRPr lang="en-US" sz="1800" b="1" i="0" u="none" strike="noStrike" dirty="0">
                        <a:solidFill>
                          <a:srgbClr val="000000"/>
                        </a:solidFill>
                        <a:latin typeface="+mn-lt"/>
                      </a:endParaRPr>
                    </a:p>
                  </a:txBody>
                  <a:tcPr marL="0" marR="0" marT="0" marB="0" anchor="ctr"/>
                </a:tc>
                <a:tc>
                  <a:txBody>
                    <a:bodyPr/>
                    <a:lstStyle/>
                    <a:p>
                      <a:pPr algn="ctr" fontAlgn="b"/>
                      <a:r>
                        <a:rPr lang="en-US" sz="1500" b="1" i="0" u="none" strike="noStrike" dirty="0">
                          <a:solidFill>
                            <a:srgbClr val="000000"/>
                          </a:solidFill>
                          <a:effectLst/>
                          <a:latin typeface="Calibri" panose="020F0502020204030204" pitchFamily="34" charset="0"/>
                        </a:rPr>
                        <a:t>KWH/Ton on Cane</a:t>
                      </a:r>
                    </a:p>
                  </a:txBody>
                  <a:tcPr marL="9525" marR="9525" marT="9525" marB="0" anchor="ctr"/>
                </a:tc>
                <a:tc>
                  <a:txBody>
                    <a:bodyPr/>
                    <a:lstStyle/>
                    <a:p>
                      <a:pPr algn="ctr" fontAlgn="ctr"/>
                      <a:r>
                        <a:rPr lang="en-US" sz="1600" b="1" i="0" u="none" strike="noStrike" dirty="0">
                          <a:solidFill>
                            <a:srgbClr val="000000"/>
                          </a:solidFill>
                          <a:effectLst/>
                          <a:latin typeface="Calibri" panose="020F0502020204030204" pitchFamily="34" charset="0"/>
                        </a:rPr>
                        <a:t>&lt; 31.54</a:t>
                      </a:r>
                    </a:p>
                  </a:txBody>
                  <a:tcPr marL="9525" marR="9525" marT="9525" marB="0" anchor="ctr">
                    <a:solidFill>
                      <a:srgbClr val="99FF99"/>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32.61</a:t>
                      </a:r>
                    </a:p>
                  </a:txBody>
                  <a:tcPr marL="9525" marR="9525" marT="9525" marB="0" anchor="ctr">
                    <a:solidFill>
                      <a:srgbClr val="CCFFFF"/>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0</a:t>
                      </a:r>
                    </a:p>
                  </a:txBody>
                  <a:tcPr marL="9525" marR="9525" marT="9525" marB="0" anchor="ctr">
                    <a:solidFill>
                      <a:schemeClr val="accent6">
                        <a:lumMod val="40000"/>
                        <a:lumOff val="60000"/>
                      </a:schemeClr>
                    </a:solidFill>
                  </a:tcPr>
                </a:tc>
                <a:tc>
                  <a:txBody>
                    <a:bodyPr/>
                    <a:lstStyle/>
                    <a:p>
                      <a:pPr marL="0" algn="ctr" defTabSz="914400" rtl="0" eaLnBrk="1" fontAlgn="ctr" latinLnBrk="0" hangingPunct="1"/>
                      <a:r>
                        <a:rPr lang="en-US" sz="1600" b="1" i="0" u="none" strike="noStrike" kern="1200" dirty="0">
                          <a:solidFill>
                            <a:schemeClr val="tx1"/>
                          </a:solidFill>
                          <a:latin typeface="+mn-lt"/>
                          <a:ea typeface="+mn-ea"/>
                          <a:cs typeface="+mn-cs"/>
                        </a:rPr>
                        <a:t>32.61</a:t>
                      </a:r>
                    </a:p>
                  </a:txBody>
                  <a:tcPr marL="9525" marR="9525" marT="9525" marB="0" anchor="ctr">
                    <a:solidFill>
                      <a:srgbClr val="CCFFFF"/>
                    </a:solidFill>
                  </a:tcPr>
                </a:tc>
                <a:tc>
                  <a:txBody>
                    <a:bodyPr/>
                    <a:lstStyle/>
                    <a:p>
                      <a:pPr marL="0" algn="ctr" defTabSz="914400" rtl="0" eaLnBrk="1" fontAlgn="ctr" latinLnBrk="0" hangingPunct="1">
                        <a:buNone/>
                      </a:pPr>
                      <a:r>
                        <a:rPr lang="en-IN" sz="1600" b="1" i="0" u="none" strike="noStrike" kern="1200" dirty="0">
                          <a:solidFill>
                            <a:schemeClr val="tx1"/>
                          </a:solidFill>
                          <a:latin typeface="+mn-lt"/>
                          <a:ea typeface="+mn-ea"/>
                          <a:cs typeface="+mn-cs"/>
                        </a:rPr>
                        <a:t>43.23</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39965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2800" y="137708"/>
            <a:ext cx="5410200" cy="609600"/>
          </a:xfrm>
        </p:spPr>
        <p:txBody>
          <a:bodyPr>
            <a:noAutofit/>
          </a:bodyPr>
          <a:lstStyle/>
          <a:p>
            <a:pPr algn="ctr"/>
            <a:r>
              <a:rPr lang="en-IN" sz="2400" b="1" dirty="0"/>
              <a:t>KEY OPERATIONAL PARAMETERS     </a:t>
            </a:r>
            <a:r>
              <a:rPr lang="en-US" sz="2400" b="1" dirty="0"/>
              <a:t>30.85 MW PP (150 TPH BOILER)</a:t>
            </a:r>
            <a:endParaRPr lang="en-IN" sz="2400" b="1" dirty="0"/>
          </a:p>
        </p:txBody>
      </p:sp>
      <p:graphicFrame>
        <p:nvGraphicFramePr>
          <p:cNvPr id="9" name="Table 8"/>
          <p:cNvGraphicFramePr>
            <a:graphicFrameLocks noGrp="1"/>
          </p:cNvGraphicFramePr>
          <p:nvPr/>
        </p:nvGraphicFramePr>
        <p:xfrm>
          <a:off x="152402" y="1066802"/>
          <a:ext cx="6644183" cy="5181595"/>
        </p:xfrm>
        <a:graphic>
          <a:graphicData uri="http://schemas.openxmlformats.org/drawingml/2006/table">
            <a:tbl>
              <a:tblPr/>
              <a:tblGrid>
                <a:gridCol w="1198726">
                  <a:extLst>
                    <a:ext uri="{9D8B030D-6E8A-4147-A177-3AD203B41FA5}">
                      <a16:colId xmlns:a16="http://schemas.microsoft.com/office/drawing/2014/main" val="20000"/>
                    </a:ext>
                  </a:extLst>
                </a:gridCol>
                <a:gridCol w="545911">
                  <a:extLst>
                    <a:ext uri="{9D8B030D-6E8A-4147-A177-3AD203B41FA5}">
                      <a16:colId xmlns:a16="http://schemas.microsoft.com/office/drawing/2014/main" val="20001"/>
                    </a:ext>
                  </a:extLst>
                </a:gridCol>
                <a:gridCol w="705272">
                  <a:extLst>
                    <a:ext uri="{9D8B030D-6E8A-4147-A177-3AD203B41FA5}">
                      <a16:colId xmlns:a16="http://schemas.microsoft.com/office/drawing/2014/main" val="20002"/>
                    </a:ext>
                  </a:extLst>
                </a:gridCol>
                <a:gridCol w="711265">
                  <a:extLst>
                    <a:ext uri="{9D8B030D-6E8A-4147-A177-3AD203B41FA5}">
                      <a16:colId xmlns:a16="http://schemas.microsoft.com/office/drawing/2014/main" val="20003"/>
                    </a:ext>
                  </a:extLst>
                </a:gridCol>
                <a:gridCol w="711265">
                  <a:extLst>
                    <a:ext uri="{9D8B030D-6E8A-4147-A177-3AD203B41FA5}">
                      <a16:colId xmlns:a16="http://schemas.microsoft.com/office/drawing/2014/main" val="20004"/>
                    </a:ext>
                  </a:extLst>
                </a:gridCol>
                <a:gridCol w="710932">
                  <a:extLst>
                    <a:ext uri="{9D8B030D-6E8A-4147-A177-3AD203B41FA5}">
                      <a16:colId xmlns:a16="http://schemas.microsoft.com/office/drawing/2014/main" val="20005"/>
                    </a:ext>
                  </a:extLst>
                </a:gridCol>
                <a:gridCol w="655093">
                  <a:extLst>
                    <a:ext uri="{9D8B030D-6E8A-4147-A177-3AD203B41FA5}">
                      <a16:colId xmlns:a16="http://schemas.microsoft.com/office/drawing/2014/main" val="20006"/>
                    </a:ext>
                  </a:extLst>
                </a:gridCol>
                <a:gridCol w="696035">
                  <a:extLst>
                    <a:ext uri="{9D8B030D-6E8A-4147-A177-3AD203B41FA5}">
                      <a16:colId xmlns:a16="http://schemas.microsoft.com/office/drawing/2014/main" val="20007"/>
                    </a:ext>
                  </a:extLst>
                </a:gridCol>
                <a:gridCol w="709684">
                  <a:extLst>
                    <a:ext uri="{9D8B030D-6E8A-4147-A177-3AD203B41FA5}">
                      <a16:colId xmlns:a16="http://schemas.microsoft.com/office/drawing/2014/main" val="20008"/>
                    </a:ext>
                  </a:extLst>
                </a:gridCol>
              </a:tblGrid>
              <a:tr h="372352">
                <a:tc rowSpan="2">
                  <a:txBody>
                    <a:bodyPr/>
                    <a:lstStyle/>
                    <a:p>
                      <a:pPr algn="ctr" rtl="0" fontAlgn="ctr"/>
                      <a:r>
                        <a:rPr lang="en-US" sz="1600" b="1" i="0" u="none" strike="noStrike" dirty="0">
                          <a:solidFill>
                            <a:srgbClr val="000000"/>
                          </a:solidFill>
                          <a:latin typeface="Calibri"/>
                        </a:rPr>
                        <a:t>Parameters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rowSpan="2">
                  <a:txBody>
                    <a:bodyPr/>
                    <a:lstStyle/>
                    <a:p>
                      <a:pPr algn="ctr" rtl="0" fontAlgn="ctr"/>
                      <a:r>
                        <a:rPr lang="en-US" sz="1600" b="1" i="0" u="none" strike="noStrike" dirty="0">
                          <a:solidFill>
                            <a:srgbClr val="000000"/>
                          </a:solidFill>
                          <a:latin typeface="Calibri"/>
                        </a:rPr>
                        <a:t>UOM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gridSpan="7">
                  <a:txBody>
                    <a:bodyPr/>
                    <a:lstStyle/>
                    <a:p>
                      <a:pPr algn="ctr" fontAlgn="t"/>
                      <a:r>
                        <a:rPr lang="en-US" sz="1600" b="1" i="0" u="none" strike="noStrike" dirty="0">
                          <a:solidFill>
                            <a:srgbClr val="000000"/>
                          </a:solidFill>
                          <a:latin typeface="Calibri"/>
                        </a:rPr>
                        <a:t>DATE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8528">
                <a:tc vMerge="1">
                  <a:txBody>
                    <a:bodyPr/>
                    <a:lstStyle/>
                    <a:p>
                      <a:endParaRPr lang="en-US"/>
                    </a:p>
                  </a:txBody>
                  <a:tcPr/>
                </a:tc>
                <a:tc vMerge="1">
                  <a:txBody>
                    <a:bodyPr/>
                    <a:lstStyle/>
                    <a:p>
                      <a:endParaRPr lang="en-US"/>
                    </a:p>
                  </a:txBody>
                  <a:tcPr/>
                </a:tc>
                <a:tc>
                  <a:txBody>
                    <a:bodyPr/>
                    <a:lstStyle/>
                    <a:p>
                      <a:pPr algn="ctr" rtl="0" fontAlgn="ctr"/>
                      <a:r>
                        <a:rPr lang="en-US" sz="1600" b="1" i="0" u="none" strike="noStrike" dirty="0">
                          <a:solidFill>
                            <a:srgbClr val="000000"/>
                          </a:solidFill>
                          <a:latin typeface="Calibri"/>
                        </a:rPr>
                        <a:t>25-Oct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26-Oct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27-Oct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28-Oct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29-Oct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30-Oct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dirty="0">
                          <a:solidFill>
                            <a:srgbClr val="000000"/>
                          </a:solidFill>
                          <a:latin typeface="Calibri"/>
                        </a:rPr>
                        <a:t>31-Oct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607245">
                <a:tc>
                  <a:txBody>
                    <a:bodyPr/>
                    <a:lstStyle/>
                    <a:p>
                      <a:pPr algn="l" rtl="0" fontAlgn="ctr"/>
                      <a:r>
                        <a:rPr lang="en-US" sz="1400" b="0" i="0" u="none" strike="noStrike" dirty="0">
                          <a:solidFill>
                            <a:srgbClr val="000000"/>
                          </a:solidFill>
                          <a:latin typeface="Calibri"/>
                        </a:rPr>
                        <a:t>Cane Crushed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US" sz="1400" b="0" i="0" u="none" strike="noStrike" dirty="0">
                          <a:solidFill>
                            <a:srgbClr val="000000"/>
                          </a:solidFill>
                          <a:latin typeface="Calibri"/>
                        </a:rPr>
                        <a:t>QTL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8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800" b="0" i="0" u="none" strike="noStrike">
                          <a:solidFill>
                            <a:srgbClr val="000000"/>
                          </a:solidFill>
                          <a:effectLst/>
                          <a:latin typeface="Calibri" panose="020F0502020204030204" pitchFamily="34" charset="0"/>
                        </a:rPr>
                        <a:t>48000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800" b="0" i="0" u="none" strike="noStrike">
                          <a:solidFill>
                            <a:srgbClr val="000000"/>
                          </a:solidFill>
                          <a:effectLst/>
                          <a:latin typeface="Calibri" panose="020F0502020204030204" pitchFamily="34" charset="0"/>
                        </a:rPr>
                        <a:t>50400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800" b="0" i="0" u="none" strike="noStrike">
                          <a:solidFill>
                            <a:srgbClr val="000000"/>
                          </a:solidFill>
                          <a:effectLst/>
                          <a:latin typeface="Calibri" panose="020F0502020204030204" pitchFamily="34" charset="0"/>
                        </a:rPr>
                        <a:t>52500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800" b="0" i="0" u="none" strike="noStrike">
                          <a:solidFill>
                            <a:srgbClr val="000000"/>
                          </a:solidFill>
                          <a:effectLst/>
                          <a:latin typeface="Calibri" panose="020F0502020204030204" pitchFamily="34" charset="0"/>
                        </a:rPr>
                        <a:t>90000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800" b="0" i="0" u="none" strike="noStrike">
                          <a:solidFill>
                            <a:srgbClr val="000000"/>
                          </a:solidFill>
                          <a:effectLst/>
                          <a:latin typeface="Calibri" panose="020F0502020204030204" pitchFamily="34" charset="0"/>
                        </a:rPr>
                        <a:t>89500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95000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extLst>
                  <a:ext uri="{0D108BD9-81ED-4DB2-BD59-A6C34878D82A}">
                    <a16:rowId xmlns:a16="http://schemas.microsoft.com/office/drawing/2014/main" val="10002"/>
                  </a:ext>
                </a:extLst>
              </a:tr>
              <a:tr h="607245">
                <a:tc>
                  <a:txBody>
                    <a:bodyPr/>
                    <a:lstStyle/>
                    <a:p>
                      <a:pPr algn="l" rtl="0" fontAlgn="ctr"/>
                      <a:r>
                        <a:rPr lang="en-US" sz="1400" b="0" i="0" u="none" strike="noStrike" dirty="0">
                          <a:solidFill>
                            <a:srgbClr val="000000"/>
                          </a:solidFill>
                          <a:latin typeface="Calibri"/>
                        </a:rPr>
                        <a:t> Steam Gen.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latin typeface="Calibri"/>
                        </a:rPr>
                        <a:t>MT/ HR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91.7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132.8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130.9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147.8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144.1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147.7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07245">
                <a:tc>
                  <a:txBody>
                    <a:bodyPr/>
                    <a:lstStyle/>
                    <a:p>
                      <a:pPr algn="l" rtl="0" fontAlgn="ctr"/>
                      <a:r>
                        <a:rPr lang="en-US" sz="1400" b="0" i="0" u="none" strike="noStrike" dirty="0">
                          <a:solidFill>
                            <a:srgbClr val="000000"/>
                          </a:solidFill>
                          <a:latin typeface="Calibri"/>
                        </a:rPr>
                        <a:t>Power Gen.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latin typeface="Calibri"/>
                        </a:rPr>
                        <a:t>MWH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16.92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21.42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23.13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23.63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28.67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28.33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dirty="0">
                          <a:solidFill>
                            <a:srgbClr val="000000"/>
                          </a:solidFill>
                          <a:effectLst/>
                          <a:latin typeface="Calibri" panose="020F0502020204030204" pitchFamily="34" charset="0"/>
                        </a:rPr>
                        <a:t>29.21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07245">
                <a:tc>
                  <a:txBody>
                    <a:bodyPr/>
                    <a:lstStyle/>
                    <a:p>
                      <a:pPr algn="l" rtl="0" fontAlgn="ctr"/>
                      <a:r>
                        <a:rPr lang="en-US" sz="1400" b="0" i="0" u="none" strike="noStrike" dirty="0">
                          <a:solidFill>
                            <a:srgbClr val="000000"/>
                          </a:solidFill>
                          <a:latin typeface="Calibri"/>
                        </a:rPr>
                        <a:t>Bag. Moisture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dirty="0">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7245">
                <a:tc>
                  <a:txBody>
                    <a:bodyPr/>
                    <a:lstStyle/>
                    <a:p>
                      <a:pPr algn="l" rtl="0" fontAlgn="ctr"/>
                      <a:r>
                        <a:rPr lang="en-US" sz="1400" b="0" i="0" u="none" strike="noStrike" dirty="0">
                          <a:solidFill>
                            <a:srgbClr val="000000"/>
                          </a:solidFill>
                          <a:latin typeface="Calibri"/>
                        </a:rPr>
                        <a:t> GCV : Bagasse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marL="0" algn="ctr" defTabSz="914400" rtl="0" eaLnBrk="1" fontAlgn="ctr" latinLnBrk="0" hangingPunct="1"/>
                      <a:r>
                        <a:rPr lang="en-US" sz="1400" b="0" i="0" u="none" strike="noStrike" kern="1200" dirty="0" err="1">
                          <a:solidFill>
                            <a:srgbClr val="000000"/>
                          </a:solidFill>
                          <a:latin typeface="Calibri"/>
                          <a:ea typeface="+mn-ea"/>
                          <a:cs typeface="+mn-cs"/>
                        </a:rPr>
                        <a:t>KCal</a:t>
                      </a:r>
                      <a:r>
                        <a:rPr lang="en-US" sz="1400" b="0" i="0" u="none" strike="noStrike" kern="1200" dirty="0">
                          <a:solidFill>
                            <a:srgbClr val="000000"/>
                          </a:solidFill>
                          <a:latin typeface="Calibri"/>
                          <a:ea typeface="+mn-ea"/>
                          <a:cs typeface="+mn-cs"/>
                        </a:rPr>
                        <a:t>/Kg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2027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2188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2188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2188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2238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607245">
                <a:tc>
                  <a:txBody>
                    <a:bodyPr/>
                    <a:lstStyle/>
                    <a:p>
                      <a:pPr algn="l" rtl="0" fontAlgn="ctr"/>
                      <a:r>
                        <a:rPr lang="en-US" sz="1400" b="0" i="0" u="none" strike="noStrike">
                          <a:solidFill>
                            <a:srgbClr val="000000"/>
                          </a:solidFill>
                          <a:latin typeface="Calibri"/>
                        </a:rPr>
                        <a:t> Gross SHR of PP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fontAlgn="ctr" latinLnBrk="0" hangingPunct="1"/>
                      <a:r>
                        <a:rPr lang="en-US" sz="1400" b="0" i="0" u="none" strike="noStrike" kern="1200" dirty="0" err="1">
                          <a:solidFill>
                            <a:srgbClr val="000000"/>
                          </a:solidFill>
                          <a:latin typeface="Calibri"/>
                          <a:ea typeface="+mn-ea"/>
                          <a:cs typeface="+mn-cs"/>
                        </a:rPr>
                        <a:t>KCal</a:t>
                      </a:r>
                      <a:r>
                        <a:rPr lang="en-US" sz="1400" b="0" i="0" u="none" strike="noStrike" kern="1200" dirty="0">
                          <a:solidFill>
                            <a:srgbClr val="000000"/>
                          </a:solidFill>
                          <a:latin typeface="Calibri"/>
                          <a:ea typeface="+mn-ea"/>
                          <a:cs typeface="+mn-cs"/>
                        </a:rPr>
                        <a:t>/ </a:t>
                      </a:r>
                      <a:r>
                        <a:rPr lang="en-US" sz="1400" b="0" i="0" u="none" strike="noStrike" kern="1200" dirty="0" err="1">
                          <a:solidFill>
                            <a:srgbClr val="000000"/>
                          </a:solidFill>
                          <a:latin typeface="Calibri"/>
                          <a:ea typeface="+mn-ea"/>
                          <a:cs typeface="+mn-cs"/>
                        </a:rPr>
                        <a:t>Kwh</a:t>
                      </a:r>
                      <a:endParaRPr lang="en-US" sz="1400" b="0" i="0" u="none" strike="noStrike" kern="1200" dirty="0">
                        <a:solidFill>
                          <a:srgbClr val="000000"/>
                        </a:solidFill>
                        <a:latin typeface="Calibri"/>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4148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3768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3526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3133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dirty="0">
                          <a:solidFill>
                            <a:srgbClr val="000000"/>
                          </a:solidFill>
                          <a:effectLst/>
                          <a:latin typeface="Calibri" panose="020F0502020204030204" pitchFamily="34" charset="0"/>
                        </a:rPr>
                        <a:t>2822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r h="607245">
                <a:tc>
                  <a:txBody>
                    <a:bodyPr/>
                    <a:lstStyle/>
                    <a:p>
                      <a:pPr algn="l" rtl="0" fontAlgn="ctr"/>
                      <a:r>
                        <a:rPr lang="en-US" sz="1400" b="0" i="0" u="none" strike="noStrike" dirty="0">
                          <a:solidFill>
                            <a:srgbClr val="000000"/>
                          </a:solidFill>
                          <a:latin typeface="Calibri"/>
                        </a:rPr>
                        <a:t> Gross Boiler Eff.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dirty="0">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66.28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69.90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69.78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69.62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70.50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71.17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dirty="0">
                          <a:solidFill>
                            <a:srgbClr val="000000"/>
                          </a:solidFill>
                          <a:effectLst/>
                          <a:latin typeface="Calibri" panose="020F0502020204030204" pitchFamily="34" charset="0"/>
                        </a:rPr>
                        <a:t>70.92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5" name="Chart 4">
            <a:extLst>
              <a:ext uri="{FF2B5EF4-FFF2-40B4-BE49-F238E27FC236}">
                <a16:creationId xmlns:a16="http://schemas.microsoft.com/office/drawing/2014/main" id="{00000000-0008-0000-6700-000005000000}"/>
              </a:ext>
            </a:extLst>
          </p:cNvPr>
          <p:cNvGraphicFramePr>
            <a:graphicFrameLocks/>
          </p:cNvGraphicFramePr>
          <p:nvPr/>
        </p:nvGraphicFramePr>
        <p:xfrm>
          <a:off x="6903518" y="940520"/>
          <a:ext cx="5133807" cy="1829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00000000-0008-0000-6700-000006000000}"/>
              </a:ext>
            </a:extLst>
          </p:cNvPr>
          <p:cNvGraphicFramePr>
            <a:graphicFrameLocks/>
          </p:cNvGraphicFramePr>
          <p:nvPr/>
        </p:nvGraphicFramePr>
        <p:xfrm>
          <a:off x="6999054" y="2769907"/>
          <a:ext cx="5038272" cy="18293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6700-000003000000}"/>
              </a:ext>
            </a:extLst>
          </p:cNvPr>
          <p:cNvGraphicFramePr>
            <a:graphicFrameLocks/>
          </p:cNvGraphicFramePr>
          <p:nvPr/>
        </p:nvGraphicFramePr>
        <p:xfrm>
          <a:off x="6903519" y="4599295"/>
          <a:ext cx="5024624" cy="18293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5613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66</a:t>
            </a:fld>
            <a:endParaRPr lang="en-US" dirty="0"/>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B8118062-C76E-427E-DB0F-8EEB8A04E514}"/>
              </a:ext>
            </a:extLst>
          </p:cNvPr>
          <p:cNvGraphicFramePr>
            <a:graphicFrameLocks noGrp="1"/>
          </p:cNvGraphicFramePr>
          <p:nvPr/>
        </p:nvGraphicFramePr>
        <p:xfrm>
          <a:off x="381000" y="990600"/>
          <a:ext cx="2895600" cy="213394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3889048054"/>
                    </a:ext>
                  </a:extLst>
                </a:gridCol>
                <a:gridCol w="457200">
                  <a:extLst>
                    <a:ext uri="{9D8B030D-6E8A-4147-A177-3AD203B41FA5}">
                      <a16:colId xmlns:a16="http://schemas.microsoft.com/office/drawing/2014/main" val="483996521"/>
                    </a:ext>
                  </a:extLst>
                </a:gridCol>
              </a:tblGrid>
              <a:tr h="1070212">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r>
                        <a:rPr lang="en-US" sz="1800" b="1" dirty="0">
                          <a:latin typeface="Segoe UI" panose="020B0502040204020203" pitchFamily="34" charset="0"/>
                          <a:cs typeface="Segoe UI" panose="020B0502040204020203" pitchFamily="34" charset="0"/>
                        </a:rPr>
                        <a:t>Particulars</a:t>
                      </a:r>
                      <a:endParaRPr lang="en-IN" sz="18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IN" sz="1600" b="1" dirty="0">
                          <a:latin typeface="Segoe UI" panose="020B0502040204020203" pitchFamily="34" charset="0"/>
                          <a:cs typeface="Segoe UI" panose="020B0502040204020203" pitchFamily="34" charset="0"/>
                        </a:rPr>
                        <a:t>UOM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837872547"/>
                  </a:ext>
                </a:extLst>
              </a:tr>
              <a:tr h="251831">
                <a:tc>
                  <a:txBody>
                    <a:bodyPr/>
                    <a:lstStyle/>
                    <a:p>
                      <a:pPr algn="l" rtl="0" fontAlgn="ctr"/>
                      <a:r>
                        <a:rPr lang="en-US" sz="1600" b="0" i="0" u="none" strike="noStrike" dirty="0">
                          <a:solidFill>
                            <a:srgbClr val="000000"/>
                          </a:solidFill>
                          <a:latin typeface="Segoe UI" panose="020B0502040204020203" pitchFamily="34" charset="0"/>
                          <a:cs typeface="Segoe UI" panose="020B0502040204020203" pitchFamily="34" charset="0"/>
                        </a:rPr>
                        <a:t>Operation days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US" sz="1600" b="0" i="0" u="none" strike="noStrike" dirty="0">
                          <a:solidFill>
                            <a:srgbClr val="000000"/>
                          </a:solidFill>
                          <a:latin typeface="Calibri"/>
                        </a:rPr>
                        <a:t>NOS.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7293604"/>
                  </a:ext>
                </a:extLst>
              </a:tr>
              <a:tr h="227066">
                <a:tc>
                  <a:txBody>
                    <a:bodyPr/>
                    <a:lstStyle/>
                    <a:p>
                      <a:pPr algn="l" rtl="0" fontAlgn="ctr"/>
                      <a:r>
                        <a:rPr lang="en-US" sz="1600" b="0" i="0" u="none" strike="noStrike" dirty="0">
                          <a:solidFill>
                            <a:srgbClr val="000000"/>
                          </a:solidFill>
                          <a:latin typeface="Segoe UI" panose="020B0502040204020203" pitchFamily="34" charset="0"/>
                          <a:cs typeface="Segoe UI" panose="020B0502040204020203" pitchFamily="34" charset="0"/>
                        </a:rPr>
                        <a:t>Cane Crushed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t"/>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3560231"/>
                  </a:ext>
                </a:extLst>
              </a:tr>
              <a:tr h="278501">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Bagasse Received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5008429"/>
                  </a:ext>
                </a:extLst>
              </a:tr>
              <a:tr h="278501">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Bagasse Stock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8" name="TextBox 4">
            <a:extLst>
              <a:ext uri="{FF2B5EF4-FFF2-40B4-BE49-F238E27FC236}">
                <a16:creationId xmlns:a16="http://schemas.microsoft.com/office/drawing/2014/main" id="{E553F84D-A8F9-1DED-A66F-7D24A01429F5}"/>
              </a:ext>
            </a:extLst>
          </p:cNvPr>
          <p:cNvSpPr txBox="1">
            <a:spLocks noChangeArrowheads="1"/>
          </p:cNvSpPr>
          <p:nvPr/>
        </p:nvSpPr>
        <p:spPr bwMode="auto">
          <a:xfrm>
            <a:off x="2171700" y="269558"/>
            <a:ext cx="8343900" cy="461665"/>
          </a:xfrm>
          <a:prstGeom prst="rect">
            <a:avLst/>
          </a:prstGeom>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IN" dirty="0"/>
              <a:t>BAGASSE GENERATION &amp; CONSUMPTION DETAILS</a:t>
            </a:r>
          </a:p>
        </p:txBody>
      </p:sp>
      <p:graphicFrame>
        <p:nvGraphicFramePr>
          <p:cNvPr id="9" name="Table 8"/>
          <p:cNvGraphicFramePr>
            <a:graphicFrameLocks noGrp="1"/>
          </p:cNvGraphicFramePr>
          <p:nvPr/>
        </p:nvGraphicFramePr>
        <p:xfrm>
          <a:off x="10210800" y="990600"/>
          <a:ext cx="1524000" cy="215574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592540">
                <a:tc gridSpan="2">
                  <a:txBody>
                    <a:bodyPr/>
                    <a:lstStyle/>
                    <a:p>
                      <a:pPr algn="ctr">
                        <a:lnSpc>
                          <a:spcPts val="1500"/>
                        </a:lnSpc>
                      </a:pPr>
                      <a:r>
                        <a:rPr lang="en-IN" dirty="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hMerge="1">
                  <a:txBody>
                    <a:bodyPr/>
                    <a:lstStyle/>
                    <a:p>
                      <a:endParaRPr lang="en-IN" dirty="0"/>
                    </a:p>
                  </a:txBody>
                  <a:tcPr/>
                </a:tc>
                <a:extLst>
                  <a:ext uri="{0D108BD9-81ED-4DB2-BD59-A6C34878D82A}">
                    <a16:rowId xmlns:a16="http://schemas.microsoft.com/office/drawing/2014/main" val="10000"/>
                  </a:ext>
                </a:extLst>
              </a:tr>
              <a:tr h="504967">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24-25</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9084">
                <a:tc>
                  <a:txBody>
                    <a:bodyPr/>
                    <a:lstStyle/>
                    <a:p>
                      <a:pPr algn="ctr" fontAlgn="ctr"/>
                      <a:r>
                        <a:rPr lang="en-US" sz="1600" b="1" i="0" u="none" strike="noStrike" dirty="0">
                          <a:solidFill>
                            <a:srgbClr val="000000"/>
                          </a:solidFill>
                          <a:latin typeface="Calibri"/>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dirty="0">
                          <a:solidFill>
                            <a:srgbClr val="000000"/>
                          </a:solidFill>
                          <a:latin typeface="Calibri"/>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224319">
                <a:tc>
                  <a:txBody>
                    <a:bodyPr/>
                    <a:lstStyle/>
                    <a:p>
                      <a:pPr algn="ctr" fontAlgn="b"/>
                      <a:r>
                        <a:rPr lang="en-US" sz="1600" b="0" i="0" u="none" strike="noStrike" dirty="0">
                          <a:solidFill>
                            <a:srgbClr val="000000"/>
                          </a:solidFill>
                          <a:effectLst/>
                          <a:latin typeface="Calibri" panose="020F0502020204030204" pitchFamily="34" charset="0"/>
                        </a:rPr>
                        <a:t>42540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23870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r h="275754">
                <a:tc>
                  <a:txBody>
                    <a:bodyPr/>
                    <a:lstStyle/>
                    <a:p>
                      <a:pPr algn="ctr" fontAlgn="ctr"/>
                      <a:r>
                        <a:rPr lang="en-US" sz="1600" b="0" i="0" u="none" strike="noStrike" dirty="0">
                          <a:solidFill>
                            <a:srgbClr val="000000"/>
                          </a:solidFill>
                          <a:effectLst/>
                          <a:latin typeface="Calibri" panose="020F0502020204030204" pitchFamily="34" charset="0"/>
                        </a:rPr>
                        <a:t>11578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7107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275754">
                <a:tc gridSpan="2">
                  <a:txBody>
                    <a:bodyPr/>
                    <a:lstStyle/>
                    <a:p>
                      <a:pPr algn="ctr" fontAlgn="ct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nvGraphicFramePr>
        <p:xfrm>
          <a:off x="3531751" y="1005840"/>
          <a:ext cx="3933574" cy="2130989"/>
        </p:xfrm>
        <a:graphic>
          <a:graphicData uri="http://schemas.openxmlformats.org/drawingml/2006/table">
            <a:tbl>
              <a:tblPr firstRow="1" bandRow="1">
                <a:tableStyleId>{5C22544A-7EE6-4342-B048-85BDC9FD1C3A}</a:tableStyleId>
              </a:tblPr>
              <a:tblGrid>
                <a:gridCol w="650712">
                  <a:extLst>
                    <a:ext uri="{9D8B030D-6E8A-4147-A177-3AD203B41FA5}">
                      <a16:colId xmlns:a16="http://schemas.microsoft.com/office/drawing/2014/main" val="20000"/>
                    </a:ext>
                  </a:extLst>
                </a:gridCol>
                <a:gridCol w="880856">
                  <a:extLst>
                    <a:ext uri="{9D8B030D-6E8A-4147-A177-3AD203B41FA5}">
                      <a16:colId xmlns:a16="http://schemas.microsoft.com/office/drawing/2014/main" val="20001"/>
                    </a:ext>
                  </a:extLst>
                </a:gridCol>
                <a:gridCol w="777923">
                  <a:extLst>
                    <a:ext uri="{9D8B030D-6E8A-4147-A177-3AD203B41FA5}">
                      <a16:colId xmlns:a16="http://schemas.microsoft.com/office/drawing/2014/main" val="20002"/>
                    </a:ext>
                  </a:extLst>
                </a:gridCol>
                <a:gridCol w="805218">
                  <a:extLst>
                    <a:ext uri="{9D8B030D-6E8A-4147-A177-3AD203B41FA5}">
                      <a16:colId xmlns:a16="http://schemas.microsoft.com/office/drawing/2014/main" val="20003"/>
                    </a:ext>
                  </a:extLst>
                </a:gridCol>
                <a:gridCol w="818865">
                  <a:extLst>
                    <a:ext uri="{9D8B030D-6E8A-4147-A177-3AD203B41FA5}">
                      <a16:colId xmlns:a16="http://schemas.microsoft.com/office/drawing/2014/main" val="20004"/>
                    </a:ext>
                  </a:extLst>
                </a:gridCol>
              </a:tblGrid>
              <a:tr h="577300">
                <a:tc>
                  <a:txBody>
                    <a:bodyPr/>
                    <a:lstStyle/>
                    <a:p>
                      <a:pPr algn="ctr">
                        <a:lnSpc>
                          <a:spcPts val="1500"/>
                        </a:lnSpc>
                      </a:pPr>
                      <a:r>
                        <a:rPr lang="en-IN" dirty="0">
                          <a:latin typeface="Segoe UI" panose="020B0502040204020203" pitchFamily="34" charset="0"/>
                          <a:cs typeface="Segoe UI" panose="020B0502040204020203" pitchFamily="34" charset="0"/>
                        </a:rPr>
                        <a:t>Hourly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lt1"/>
                          </a:solidFill>
                          <a:latin typeface="Segoe UI" panose="020B0502040204020203" pitchFamily="34" charset="0"/>
                          <a:ea typeface="+mn-ea"/>
                          <a:cs typeface="Segoe UI" panose="020B0502040204020203" pitchFamily="34" charset="0"/>
                        </a:rPr>
                        <a:t>Current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lt1"/>
                          </a:solidFill>
                          <a:latin typeface="Segoe UI" panose="020B0502040204020203" pitchFamily="34" charset="0"/>
                          <a:ea typeface="+mn-ea"/>
                          <a:cs typeface="Segoe UI" panose="020B0502040204020203" pitchFamily="34" charset="0"/>
                        </a:rPr>
                        <a:t>Last</a:t>
                      </a:r>
                      <a:r>
                        <a:rPr lang="en-IN" sz="1400" b="1" kern="1200" baseline="0" dirty="0">
                          <a:solidFill>
                            <a:schemeClr val="lt1"/>
                          </a:solidFill>
                          <a:latin typeface="Segoe UI" panose="020B0502040204020203" pitchFamily="34" charset="0"/>
                          <a:ea typeface="+mn-ea"/>
                          <a:cs typeface="Segoe UI" panose="020B0502040204020203" pitchFamily="34" charset="0"/>
                        </a:rPr>
                        <a:t> Week</a:t>
                      </a:r>
                      <a:endParaRPr lang="en-IN" sz="1400" b="1" kern="1200" dirty="0">
                        <a:solidFill>
                          <a:schemeClr val="lt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kern="1200" dirty="0">
                          <a:solidFill>
                            <a:schemeClr val="lt1"/>
                          </a:solidFill>
                          <a:latin typeface="Segoe UI" panose="020B0502040204020203" pitchFamily="34" charset="0"/>
                          <a:ea typeface="+mn-ea"/>
                          <a:cs typeface="Segoe UI" panose="020B0502040204020203" pitchFamily="34" charset="0"/>
                        </a:rPr>
                        <a:t>Hourly           (Till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hMerge="1">
                  <a:txBody>
                    <a:bodyPr/>
                    <a:lstStyle/>
                    <a:p>
                      <a:endParaRPr lang="en-US"/>
                    </a:p>
                  </a:txBody>
                  <a:tcPr/>
                </a:tc>
                <a:extLst>
                  <a:ext uri="{0D108BD9-81ED-4DB2-BD59-A6C34878D82A}">
                    <a16:rowId xmlns:a16="http://schemas.microsoft.com/office/drawing/2014/main" val="10000"/>
                  </a:ext>
                </a:extLst>
              </a:tr>
              <a:tr h="475852">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IN" sz="1600" b="1" dirty="0">
                          <a:latin typeface="Segoe UI" panose="020B0502040204020203" pitchFamily="34" charset="0"/>
                          <a:cs typeface="Segoe UI" panose="020B0502040204020203" pitchFamily="34" charset="0"/>
                        </a:rPr>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24-25</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8772">
                <a:tc>
                  <a:txBody>
                    <a:bodyPr/>
                    <a:lstStyle/>
                    <a:p>
                      <a:pPr algn="ctr" fontAlgn="ctr"/>
                      <a:endParaRPr lang="en-US" sz="1600" b="1"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1" i="0" u="none" strike="noStrike" dirty="0">
                          <a:solidFill>
                            <a:srgbClr val="000000"/>
                          </a:solidFill>
                          <a:latin typeface="Calibri"/>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1" i="0" u="none" strike="noStrike" dirty="0">
                          <a:solidFill>
                            <a:srgbClr val="000000"/>
                          </a:solidFill>
                          <a:latin typeface="Calibri"/>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1" i="0" u="none" strike="noStrike" dirty="0">
                          <a:solidFill>
                            <a:srgbClr val="000000"/>
                          </a:solidFill>
                          <a:latin typeface="Calibri"/>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dirty="0">
                          <a:solidFill>
                            <a:srgbClr val="000000"/>
                          </a:solidFill>
                          <a:latin typeface="Calibri"/>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228600">
                <a:tc>
                  <a:txBody>
                    <a:bodyPr/>
                    <a:lstStyle/>
                    <a:p>
                      <a:pPr algn="ctr" fontAlgn="b"/>
                      <a:r>
                        <a:rPr lang="en-US" sz="1600" b="1" i="0" u="none" strike="noStrike" dirty="0">
                          <a:solidFill>
                            <a:srgbClr val="000000"/>
                          </a:solidFill>
                          <a:latin typeface="Calibri"/>
                        </a:rPr>
                        <a:t>416.7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295.4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295.4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198.9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r h="280035">
                <a:tc>
                  <a:txBody>
                    <a:bodyPr/>
                    <a:lstStyle/>
                    <a:p>
                      <a:pPr algn="ctr" fontAlgn="b"/>
                      <a:r>
                        <a:rPr lang="en-US" sz="1600" b="1" i="0" u="none" strike="noStrike" dirty="0">
                          <a:solidFill>
                            <a:srgbClr val="000000"/>
                          </a:solidFill>
                          <a:latin typeface="Calibri"/>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80.4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80.4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280035">
                <a:tc>
                  <a:txBody>
                    <a:bodyPr/>
                    <a:lstStyle/>
                    <a:p>
                      <a:pPr algn="ctr" fontAlgn="b"/>
                      <a:endParaRPr lang="en-US" sz="1600" b="1"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1" i="0" u="none" strike="noStrike" dirty="0">
                          <a:solidFill>
                            <a:srgbClr val="000000"/>
                          </a:solidFill>
                          <a:effectLst/>
                          <a:latin typeface="Calibri" panose="020F0502020204030204" pitchFamily="34" charset="0"/>
                        </a:rPr>
                        <a:t>3280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algn="ctr" defTabSz="914400" rtl="0" eaLnBrk="1" fontAlgn="ctr" latinLnBrk="0" hangingPunct="1"/>
                      <a:endParaRPr lang="en-US" sz="16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algn="ctr" defTabSz="914400" rtl="0" eaLnBrk="1" fontAlgn="ctr" latinLnBrk="0" hangingPunct="1"/>
                      <a:r>
                        <a:rPr lang="en-US" sz="1800" b="1" i="0" u="none" strike="noStrike" kern="1200" dirty="0">
                          <a:solidFill>
                            <a:srgbClr val="000000"/>
                          </a:solidFill>
                          <a:effectLst/>
                          <a:latin typeface="Calibri" panose="020F0502020204030204" pitchFamily="34" charset="0"/>
                          <a:ea typeface="+mn-ea"/>
                          <a:cs typeface="+mn-cs"/>
                        </a:rPr>
                        <a:t>21927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11" name="Table 10"/>
          <p:cNvGraphicFramePr>
            <a:graphicFrameLocks noGrp="1"/>
          </p:cNvGraphicFramePr>
          <p:nvPr/>
        </p:nvGraphicFramePr>
        <p:xfrm>
          <a:off x="381000" y="3303028"/>
          <a:ext cx="2895600" cy="87382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264225">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Gen. 70 TPH Boiler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048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Bag. Cons. 70 TPH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t"/>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48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to Fuel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b"/>
                      <a:endParaRPr lang="en-US" sz="1600" b="0"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nvGraphicFramePr>
        <p:xfrm>
          <a:off x="381000" y="4318135"/>
          <a:ext cx="2895600" cy="78676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2286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Gen. 150 TPH Boiler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80035">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Bag. Cons. 150 TPH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t"/>
                      <a:r>
                        <a:rPr lang="en-US" sz="1600" b="0" i="0" u="none" strike="noStrike" dirty="0">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286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to Fuel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b"/>
                      <a:endParaRPr lang="en-US" sz="1600" b="0"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10210800" y="3295936"/>
          <a:ext cx="1524000" cy="90302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293425">
                <a:tc>
                  <a:txBody>
                    <a:bodyPr/>
                    <a:lstStyle/>
                    <a:p>
                      <a:pPr algn="ctr" fontAlgn="b"/>
                      <a:r>
                        <a:rPr lang="en-US" sz="1600" b="0" i="0" u="none" strike="noStrike" dirty="0">
                          <a:solidFill>
                            <a:srgbClr val="000000"/>
                          </a:solidFill>
                          <a:effectLst/>
                          <a:latin typeface="Calibri" panose="020F0502020204030204" pitchFamily="34" charset="0"/>
                        </a:rPr>
                        <a:t>3671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5601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304800">
                <a:tc>
                  <a:txBody>
                    <a:bodyPr/>
                    <a:lstStyle/>
                    <a:p>
                      <a:pPr algn="ctr" fontAlgn="b"/>
                      <a:r>
                        <a:rPr lang="en-US" sz="1600" b="0" i="0" u="none" strike="noStrike" dirty="0">
                          <a:solidFill>
                            <a:srgbClr val="000000"/>
                          </a:solidFill>
                          <a:effectLst/>
                          <a:latin typeface="Calibri" panose="020F0502020204030204" pitchFamily="34" charset="0"/>
                        </a:rPr>
                        <a:t>1787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3037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3048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1.84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0210800" y="4330011"/>
          <a:ext cx="1524000" cy="78676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228600">
                <a:tc>
                  <a:txBody>
                    <a:bodyPr/>
                    <a:lstStyle/>
                    <a:p>
                      <a:pPr algn="ctr" fontAlgn="b"/>
                      <a:r>
                        <a:rPr lang="en-US" sz="1600" b="0" i="0" u="none" strike="noStrike" dirty="0">
                          <a:solidFill>
                            <a:srgbClr val="000000"/>
                          </a:solidFill>
                          <a:effectLst/>
                          <a:latin typeface="Calibri" panose="020F0502020204030204" pitchFamily="34" charset="0"/>
                        </a:rPr>
                        <a:t>21841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8679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80035">
                <a:tc>
                  <a:txBody>
                    <a:bodyPr/>
                    <a:lstStyle/>
                    <a:p>
                      <a:pPr algn="ctr" fontAlgn="ctr"/>
                      <a:r>
                        <a:rPr lang="en-US" sz="1600" b="0" i="0" u="none" strike="noStrike" dirty="0">
                          <a:solidFill>
                            <a:srgbClr val="000000"/>
                          </a:solidFill>
                          <a:effectLst/>
                          <a:latin typeface="Calibri" panose="020F0502020204030204" pitchFamily="34" charset="0"/>
                        </a:rPr>
                        <a:t>8718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4019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28600">
                <a:tc>
                  <a:txBody>
                    <a:bodyPr/>
                    <a:lstStyle/>
                    <a:p>
                      <a:pPr algn="ctr" fontAlgn="ctr"/>
                      <a:r>
                        <a:rPr lang="en-US" sz="1600" b="0" i="0" u="none" strike="noStrike" dirty="0">
                          <a:solidFill>
                            <a:srgbClr val="000000"/>
                          </a:solidFill>
                          <a:effectLst/>
                          <a:latin typeface="Calibri" panose="020F0502020204030204" pitchFamily="34" charset="0"/>
                        </a:rPr>
                        <a:t>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7" name="Table 16"/>
          <p:cNvGraphicFramePr>
            <a:graphicFrameLocks noGrp="1"/>
          </p:cNvGraphicFramePr>
          <p:nvPr/>
        </p:nvGraphicFramePr>
        <p:xfrm>
          <a:off x="3531751" y="3326778"/>
          <a:ext cx="3935849" cy="861950"/>
        </p:xfrm>
        <a:graphic>
          <a:graphicData uri="http://schemas.openxmlformats.org/drawingml/2006/table">
            <a:tbl>
              <a:tblPr firstRow="1" bandRow="1">
                <a:tableStyleId>{5C22544A-7EE6-4342-B048-85BDC9FD1C3A}</a:tableStyleId>
              </a:tblPr>
              <a:tblGrid>
                <a:gridCol w="658112">
                  <a:extLst>
                    <a:ext uri="{9D8B030D-6E8A-4147-A177-3AD203B41FA5}">
                      <a16:colId xmlns:a16="http://schemas.microsoft.com/office/drawing/2014/main" val="20000"/>
                    </a:ext>
                  </a:extLst>
                </a:gridCol>
                <a:gridCol w="873456">
                  <a:extLst>
                    <a:ext uri="{9D8B030D-6E8A-4147-A177-3AD203B41FA5}">
                      <a16:colId xmlns:a16="http://schemas.microsoft.com/office/drawing/2014/main" val="20001"/>
                    </a:ext>
                  </a:extLst>
                </a:gridCol>
                <a:gridCol w="791571">
                  <a:extLst>
                    <a:ext uri="{9D8B030D-6E8A-4147-A177-3AD203B41FA5}">
                      <a16:colId xmlns:a16="http://schemas.microsoft.com/office/drawing/2014/main" val="20002"/>
                    </a:ext>
                  </a:extLst>
                </a:gridCol>
                <a:gridCol w="724861">
                  <a:extLst>
                    <a:ext uri="{9D8B030D-6E8A-4147-A177-3AD203B41FA5}">
                      <a16:colId xmlns:a16="http://schemas.microsoft.com/office/drawing/2014/main" val="20003"/>
                    </a:ext>
                  </a:extLst>
                </a:gridCol>
                <a:gridCol w="887849">
                  <a:extLst>
                    <a:ext uri="{9D8B030D-6E8A-4147-A177-3AD203B41FA5}">
                      <a16:colId xmlns:a16="http://schemas.microsoft.com/office/drawing/2014/main" val="20004"/>
                    </a:ext>
                  </a:extLst>
                </a:gridCol>
              </a:tblGrid>
              <a:tr h="252350">
                <a:tc>
                  <a:txBody>
                    <a:bodyPr/>
                    <a:lstStyle/>
                    <a:p>
                      <a:pPr algn="ctr" rtl="0" fontAlgn="ctr"/>
                      <a:r>
                        <a:rPr lang="en-US" sz="1600" b="1" i="0" u="none" strike="noStrike" dirty="0">
                          <a:solidFill>
                            <a:srgbClr val="000000"/>
                          </a:solidFill>
                          <a:latin typeface="Calibri"/>
                        </a:rPr>
                        <a:t>64.0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51.0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46.7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303785">
                <a:tc>
                  <a:txBody>
                    <a:bodyPr/>
                    <a:lstStyle/>
                    <a:p>
                      <a:pPr algn="ctr" fontAlgn="b"/>
                      <a:r>
                        <a:rPr lang="en-US" sz="1600" b="1" i="0" u="none" strike="noStrike" dirty="0">
                          <a:solidFill>
                            <a:srgbClr val="000000"/>
                          </a:solidFill>
                          <a:latin typeface="Calibri"/>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24.8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24.8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25.3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304800">
                <a:tc>
                  <a:txBody>
                    <a:bodyPr/>
                    <a:lstStyle/>
                    <a:p>
                      <a:pPr algn="ctr" fontAlgn="b"/>
                      <a:r>
                        <a:rPr lang="en-US" sz="1600" b="1" i="0" u="none" strike="noStrike" dirty="0">
                          <a:solidFill>
                            <a:srgbClr val="000000"/>
                          </a:solidFill>
                          <a:latin typeface="Calibri"/>
                        </a:rPr>
                        <a:t>&gt;2.19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1.84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nvGraphicFramePr>
        <p:xfrm>
          <a:off x="3531751" y="4330011"/>
          <a:ext cx="3935849" cy="786765"/>
        </p:xfrm>
        <a:graphic>
          <a:graphicData uri="http://schemas.openxmlformats.org/drawingml/2006/table">
            <a:tbl>
              <a:tblPr firstRow="1" bandRow="1">
                <a:tableStyleId>{5C22544A-7EE6-4342-B048-85BDC9FD1C3A}</a:tableStyleId>
              </a:tblPr>
              <a:tblGrid>
                <a:gridCol w="644464">
                  <a:extLst>
                    <a:ext uri="{9D8B030D-6E8A-4147-A177-3AD203B41FA5}">
                      <a16:colId xmlns:a16="http://schemas.microsoft.com/office/drawing/2014/main" val="20000"/>
                    </a:ext>
                  </a:extLst>
                </a:gridCol>
                <a:gridCol w="859809">
                  <a:extLst>
                    <a:ext uri="{9D8B030D-6E8A-4147-A177-3AD203B41FA5}">
                      <a16:colId xmlns:a16="http://schemas.microsoft.com/office/drawing/2014/main" val="20001"/>
                    </a:ext>
                  </a:extLst>
                </a:gridCol>
                <a:gridCol w="805218">
                  <a:extLst>
                    <a:ext uri="{9D8B030D-6E8A-4147-A177-3AD203B41FA5}">
                      <a16:colId xmlns:a16="http://schemas.microsoft.com/office/drawing/2014/main" val="20002"/>
                    </a:ext>
                  </a:extLst>
                </a:gridCol>
                <a:gridCol w="738509">
                  <a:extLst>
                    <a:ext uri="{9D8B030D-6E8A-4147-A177-3AD203B41FA5}">
                      <a16:colId xmlns:a16="http://schemas.microsoft.com/office/drawing/2014/main" val="20003"/>
                    </a:ext>
                  </a:extLst>
                </a:gridCol>
                <a:gridCol w="887849">
                  <a:extLst>
                    <a:ext uri="{9D8B030D-6E8A-4147-A177-3AD203B41FA5}">
                      <a16:colId xmlns:a16="http://schemas.microsoft.com/office/drawing/2014/main" val="20004"/>
                    </a:ext>
                  </a:extLst>
                </a:gridCol>
              </a:tblGrid>
              <a:tr h="228600">
                <a:tc>
                  <a:txBody>
                    <a:bodyPr/>
                    <a:lstStyle/>
                    <a:p>
                      <a:pPr algn="ctr" rtl="0" fontAlgn="ctr"/>
                      <a:r>
                        <a:rPr lang="en-US" sz="1600" b="1" i="0" u="none" strike="noStrike" dirty="0">
                          <a:solidFill>
                            <a:srgbClr val="000000"/>
                          </a:solidFill>
                          <a:latin typeface="Calibri"/>
                        </a:rPr>
                        <a:t>144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151.7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151.7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80035">
                <a:tc>
                  <a:txBody>
                    <a:bodyPr/>
                    <a:lstStyle/>
                    <a:p>
                      <a:pPr algn="ctr" rtl="0" fontAlgn="ctr"/>
                      <a:r>
                        <a:rPr lang="en-US" sz="1600" b="1" i="0" u="none" strike="noStrike" dirty="0">
                          <a:solidFill>
                            <a:srgbClr val="000000"/>
                          </a:solidFill>
                          <a:latin typeface="Calibri"/>
                        </a:rPr>
                        <a:t>56.7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60.5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60.5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33.5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28600">
                <a:tc>
                  <a:txBody>
                    <a:bodyPr/>
                    <a:lstStyle/>
                    <a:p>
                      <a:pPr algn="ctr" rtl="0" fontAlgn="ctr"/>
                      <a:r>
                        <a:rPr lang="en-US" sz="1600" b="1" i="0" u="none" strike="noStrike" dirty="0">
                          <a:solidFill>
                            <a:srgbClr val="000000"/>
                          </a:solidFill>
                          <a:latin typeface="Calibri"/>
                        </a:rPr>
                        <a:t>&gt;2.54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600" b="0" i="0" u="none" strike="noStrike" dirty="0">
                          <a:solidFill>
                            <a:srgbClr val="000000"/>
                          </a:solidFill>
                          <a:effectLst/>
                          <a:latin typeface="Calibri" panose="020F0502020204030204" pitchFamily="34" charset="0"/>
                        </a:rPr>
                        <a:t>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nvGraphicFramePr>
        <p:xfrm>
          <a:off x="7696200" y="990600"/>
          <a:ext cx="2362200" cy="2147592"/>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63221">
                  <a:extLst>
                    <a:ext uri="{9D8B030D-6E8A-4147-A177-3AD203B41FA5}">
                      <a16:colId xmlns:a16="http://schemas.microsoft.com/office/drawing/2014/main" val="20001"/>
                    </a:ext>
                  </a:extLst>
                </a:gridCol>
                <a:gridCol w="736979">
                  <a:extLst>
                    <a:ext uri="{9D8B030D-6E8A-4147-A177-3AD203B41FA5}">
                      <a16:colId xmlns:a16="http://schemas.microsoft.com/office/drawing/2014/main" val="20002"/>
                    </a:ext>
                  </a:extLst>
                </a:gridCol>
              </a:tblGrid>
              <a:tr h="565245">
                <a:tc>
                  <a:txBody>
                    <a:bodyPr/>
                    <a:lstStyle/>
                    <a:p>
                      <a:pPr algn="ctr">
                        <a:lnSpc>
                          <a:spcPts val="1500"/>
                        </a:lnSpc>
                      </a:pPr>
                      <a:r>
                        <a:rPr lang="en-IN" dirty="0">
                          <a:latin typeface="Segoe UI" panose="020B0502040204020203" pitchFamily="34" charset="0"/>
                          <a:cs typeface="Segoe UI" panose="020B0502040204020203" pitchFamily="34" charset="0"/>
                        </a:rPr>
                        <a:t>Weekly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IN" sz="1400" b="1" kern="1200" dirty="0">
                          <a:solidFill>
                            <a:schemeClr val="lt1"/>
                          </a:solidFill>
                          <a:latin typeface="Segoe UI" panose="020B0502040204020203" pitchFamily="34" charset="0"/>
                          <a:ea typeface="+mn-ea"/>
                          <a:cs typeface="Segoe UI" panose="020B0502040204020203" pitchFamily="34" charset="0"/>
                        </a:rPr>
                        <a:t>Current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IN" sz="1600" b="1" kern="1200" dirty="0">
                          <a:solidFill>
                            <a:schemeClr val="lt1"/>
                          </a:solidFill>
                          <a:latin typeface="Segoe UI" panose="020B0502040204020203" pitchFamily="34" charset="0"/>
                          <a:ea typeface="+mn-ea"/>
                          <a:cs typeface="Segoe UI" panose="020B0502040204020203" pitchFamily="34" charset="0"/>
                        </a:rPr>
                        <a:t>Last</a:t>
                      </a:r>
                      <a:r>
                        <a:rPr lang="en-IN" sz="1600" b="1" kern="1200" baseline="0" dirty="0">
                          <a:solidFill>
                            <a:schemeClr val="lt1"/>
                          </a:solidFill>
                          <a:latin typeface="Segoe UI" panose="020B0502040204020203" pitchFamily="34" charset="0"/>
                          <a:ea typeface="+mn-ea"/>
                          <a:cs typeface="Segoe UI" panose="020B0502040204020203" pitchFamily="34" charset="0"/>
                        </a:rPr>
                        <a:t> Week</a:t>
                      </a:r>
                      <a:endParaRPr lang="en-IN" sz="1600" b="1" kern="1200" dirty="0">
                        <a:solidFill>
                          <a:schemeClr val="lt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0"/>
                  </a:ext>
                </a:extLst>
              </a:tr>
              <a:tr h="518615">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IN" sz="1600" b="1" dirty="0">
                          <a:latin typeface="Segoe UI" panose="020B0502040204020203" pitchFamily="34" charset="0"/>
                          <a:cs typeface="Segoe UI" panose="020B0502040204020203" pitchFamily="34" charset="0"/>
                        </a:rPr>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dirty="0">
                          <a:latin typeface="Segoe UI" panose="020B0502040204020203" pitchFamily="34" charset="0"/>
                          <a:cs typeface="Segoe UI" panose="020B0502040204020203" pitchFamily="34" charset="0"/>
                        </a:rPr>
                        <a:t>SS   25-26</a:t>
                      </a:r>
                      <a:endParaRPr lang="en-IN" sz="16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1831">
                <a:tc>
                  <a:txBody>
                    <a:bodyPr/>
                    <a:lstStyle/>
                    <a:p>
                      <a:pPr algn="ctr" fontAlgn="ctr"/>
                      <a:r>
                        <a:rPr lang="en-US" sz="1600" b="1" i="0" u="none" strike="noStrike" dirty="0">
                          <a:solidFill>
                            <a:srgbClr val="000000"/>
                          </a:solidFill>
                          <a:latin typeface="Calibri"/>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000000"/>
                          </a:solidFill>
                          <a:latin typeface="+mn-lt"/>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000000"/>
                          </a:solidFill>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r h="227066">
                <a:tc>
                  <a:txBody>
                    <a:bodyPr/>
                    <a:lstStyle/>
                    <a:p>
                      <a:pPr algn="ctr" fontAlgn="b"/>
                      <a:r>
                        <a:rPr lang="en-US" sz="1600" b="1" i="0" u="none" strike="noStrike" dirty="0">
                          <a:solidFill>
                            <a:srgbClr val="000000"/>
                          </a:solidFill>
                          <a:latin typeface="Calibri"/>
                        </a:rPr>
                        <a:t>70000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42540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3"/>
                  </a:ext>
                </a:extLst>
              </a:tr>
              <a:tr h="278501">
                <a:tc>
                  <a:txBody>
                    <a:bodyPr/>
                    <a:lstStyle/>
                    <a:p>
                      <a:pPr algn="ctr" fontAlgn="b"/>
                      <a:r>
                        <a:rPr lang="en-US" sz="1600" b="1" i="0" u="none" strike="noStrike" dirty="0">
                          <a:solidFill>
                            <a:srgbClr val="000000"/>
                          </a:solidFill>
                          <a:latin typeface="Calibri"/>
                        </a:rPr>
                        <a:t>18900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11578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4"/>
                  </a:ext>
                </a:extLst>
              </a:tr>
              <a:tr h="278501">
                <a:tc>
                  <a:txBody>
                    <a:bodyPr/>
                    <a:lstStyle/>
                    <a:p>
                      <a:pPr algn="ctr" fontAlgn="b"/>
                      <a:endParaRPr lang="en-US" sz="1600" b="1" i="0" u="none" strike="noStrike" dirty="0">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h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nvGraphicFramePr>
        <p:xfrm>
          <a:off x="7696200" y="3303028"/>
          <a:ext cx="2375848" cy="891384"/>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22278">
                  <a:extLst>
                    <a:ext uri="{9D8B030D-6E8A-4147-A177-3AD203B41FA5}">
                      <a16:colId xmlns:a16="http://schemas.microsoft.com/office/drawing/2014/main" val="20001"/>
                    </a:ext>
                  </a:extLst>
                </a:gridCol>
                <a:gridCol w="791570">
                  <a:extLst>
                    <a:ext uri="{9D8B030D-6E8A-4147-A177-3AD203B41FA5}">
                      <a16:colId xmlns:a16="http://schemas.microsoft.com/office/drawing/2014/main" val="20002"/>
                    </a:ext>
                  </a:extLst>
                </a:gridCol>
              </a:tblGrid>
              <a:tr h="313629">
                <a:tc>
                  <a:txBody>
                    <a:bodyPr/>
                    <a:lstStyle/>
                    <a:p>
                      <a:pPr algn="ctr" rtl="0" fontAlgn="ctr"/>
                      <a:r>
                        <a:rPr lang="en-US" sz="1600" b="1" i="0" u="none" strike="noStrike" dirty="0">
                          <a:solidFill>
                            <a:srgbClr val="000000"/>
                          </a:solidFill>
                          <a:latin typeface="Calibri"/>
                        </a:rPr>
                        <a:t>10752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3671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0"/>
                  </a:ext>
                </a:extLst>
              </a:tr>
              <a:tr h="272955">
                <a:tc>
                  <a:txBody>
                    <a:bodyPr/>
                    <a:lstStyle/>
                    <a:p>
                      <a:pPr algn="ctr" fontAlgn="b"/>
                      <a:r>
                        <a:rPr lang="en-US" sz="1600" b="1" i="0" u="none" strike="noStrike" dirty="0">
                          <a:solidFill>
                            <a:srgbClr val="000000"/>
                          </a:solidFill>
                          <a:latin typeface="Calibri"/>
                        </a:rPr>
                        <a:t>4906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1787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304800">
                <a:tc>
                  <a:txBody>
                    <a:bodyPr/>
                    <a:lstStyle/>
                    <a:p>
                      <a:pPr algn="ctr" fontAlgn="b"/>
                      <a:r>
                        <a:rPr lang="en-US" sz="1600" b="1" i="0" u="none" strike="noStrike" dirty="0">
                          <a:solidFill>
                            <a:srgbClr val="000000"/>
                          </a:solidFill>
                          <a:latin typeface="Calibri"/>
                        </a:rPr>
                        <a:t>&gt;2.19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20" name="Table 19"/>
          <p:cNvGraphicFramePr>
            <a:graphicFrameLocks noGrp="1"/>
          </p:cNvGraphicFramePr>
          <p:nvPr/>
        </p:nvGraphicFramePr>
        <p:xfrm>
          <a:off x="7696200" y="4330011"/>
          <a:ext cx="2334904" cy="78676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35925">
                  <a:extLst>
                    <a:ext uri="{9D8B030D-6E8A-4147-A177-3AD203B41FA5}">
                      <a16:colId xmlns:a16="http://schemas.microsoft.com/office/drawing/2014/main" val="20001"/>
                    </a:ext>
                  </a:extLst>
                </a:gridCol>
                <a:gridCol w="736979">
                  <a:extLst>
                    <a:ext uri="{9D8B030D-6E8A-4147-A177-3AD203B41FA5}">
                      <a16:colId xmlns:a16="http://schemas.microsoft.com/office/drawing/2014/main" val="20002"/>
                    </a:ext>
                  </a:extLst>
                </a:gridCol>
              </a:tblGrid>
              <a:tr h="228600">
                <a:tc>
                  <a:txBody>
                    <a:bodyPr/>
                    <a:lstStyle/>
                    <a:p>
                      <a:pPr algn="ctr" fontAlgn="ctr"/>
                      <a:r>
                        <a:rPr lang="en-US" sz="1600" b="1" i="0" u="none" strike="noStrike" dirty="0">
                          <a:solidFill>
                            <a:srgbClr val="000000"/>
                          </a:solidFill>
                          <a:latin typeface="Calibri"/>
                        </a:rPr>
                        <a:t>24192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21841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0"/>
                  </a:ext>
                </a:extLst>
              </a:tr>
              <a:tr h="280035">
                <a:tc>
                  <a:txBody>
                    <a:bodyPr/>
                    <a:lstStyle/>
                    <a:p>
                      <a:pPr algn="ctr" rtl="0" fontAlgn="ctr"/>
                      <a:r>
                        <a:rPr lang="en-US" sz="1600" b="1" i="0" u="none" strike="noStrike" dirty="0">
                          <a:solidFill>
                            <a:srgbClr val="000000"/>
                          </a:solidFill>
                          <a:latin typeface="Calibri"/>
                        </a:rPr>
                        <a:t>9526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8718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228600">
                <a:tc>
                  <a:txBody>
                    <a:bodyPr/>
                    <a:lstStyle/>
                    <a:p>
                      <a:pPr algn="ctr" rtl="0" fontAlgn="ctr"/>
                      <a:r>
                        <a:rPr lang="en-US" sz="1600" b="1" i="0" u="none" strike="noStrike" dirty="0">
                          <a:solidFill>
                            <a:srgbClr val="000000"/>
                          </a:solidFill>
                          <a:latin typeface="Calibri"/>
                        </a:rPr>
                        <a:t>&gt;2.54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Calibri" panose="020F0502020204030204" pitchFamily="34" charset="0"/>
                        </a:rPr>
                        <a:t>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381000" y="5241880"/>
          <a:ext cx="2895600" cy="12192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304800">
                <a:tc>
                  <a:txBody>
                    <a:bodyPr/>
                    <a:lstStyle/>
                    <a:p>
                      <a:pPr marL="0" algn="l" defTabSz="914400" rtl="0" eaLnBrk="1" fontAlgn="ctr" latinLnBrk="0" hangingPunct="1"/>
                      <a:r>
                        <a:rPr lang="de-DE" sz="1600" b="0" i="0" u="none" strike="noStrike" kern="1200" dirty="0">
                          <a:solidFill>
                            <a:srgbClr val="000000"/>
                          </a:solidFill>
                          <a:latin typeface="Segoe UI" panose="020B0502040204020203" pitchFamily="34" charset="0"/>
                          <a:ea typeface="+mn-ea"/>
                          <a:cs typeface="Segoe UI" panose="020B0502040204020203" pitchFamily="34" charset="0"/>
                        </a:rPr>
                        <a:t>Steam Gen. (35 T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r>
                        <a:rPr lang="en-US" sz="1600" b="0" i="0" u="none" strike="noStrike" kern="1200" dirty="0">
                          <a:solidFill>
                            <a:srgbClr val="000000"/>
                          </a:solidFill>
                          <a:latin typeface="Calibri"/>
                          <a:ea typeface="+mn-ea"/>
                          <a:cs typeface="+mn-cs"/>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04800">
                <a:tc>
                  <a:txBody>
                    <a:bodyPr/>
                    <a:lstStyle/>
                    <a:p>
                      <a:pPr marL="0" algn="l" defTabSz="914400" rtl="0" eaLnBrk="1" fontAlgn="ctr" latinLnBrk="0" hangingPunct="1"/>
                      <a:r>
                        <a:rPr lang="fr-FR" sz="1600" b="0" i="0" u="none" strike="noStrike" kern="1200" dirty="0">
                          <a:solidFill>
                            <a:srgbClr val="000000"/>
                          </a:solidFill>
                          <a:latin typeface="Segoe UI" panose="020B0502040204020203" pitchFamily="34" charset="0"/>
                          <a:ea typeface="+mn-ea"/>
                          <a:cs typeface="Segoe UI" panose="020B0502040204020203" pitchFamily="34" charset="0"/>
                        </a:rPr>
                        <a:t>Bag. Cons. (35 T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r>
                        <a:rPr lang="en-US" sz="1600" b="0" i="0" u="none" strike="noStrike" kern="1200" dirty="0">
                          <a:solidFill>
                            <a:srgbClr val="000000"/>
                          </a:solidFill>
                          <a:latin typeface="Calibri"/>
                          <a:ea typeface="+mn-ea"/>
                          <a:cs typeface="+mn-cs"/>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4800">
                <a:tc>
                  <a:txBody>
                    <a:bodyPr/>
                    <a:lstStyle/>
                    <a:p>
                      <a:pPr marL="0" algn="l" defTabSz="914400" rtl="0" eaLnBrk="1" fontAlgn="ctr" latinLnBrk="0" hangingPunct="1"/>
                      <a:r>
                        <a:rPr lang="fr-FR" sz="1600" b="0" i="0" u="none" strike="noStrike" kern="1200" dirty="0" err="1">
                          <a:solidFill>
                            <a:srgbClr val="000000"/>
                          </a:solidFill>
                          <a:latin typeface="Segoe UI" panose="020B0502040204020203" pitchFamily="34" charset="0"/>
                          <a:ea typeface="+mn-ea"/>
                          <a:cs typeface="Segoe UI" panose="020B0502040204020203" pitchFamily="34" charset="0"/>
                        </a:rPr>
                        <a:t>Slop</a:t>
                      </a:r>
                      <a:r>
                        <a:rPr lang="fr-FR" sz="1600" b="0" i="0" u="none" strike="noStrike" kern="1200" dirty="0">
                          <a:solidFill>
                            <a:srgbClr val="000000"/>
                          </a:solidFill>
                          <a:latin typeface="Segoe UI" panose="020B0502040204020203" pitchFamily="34" charset="0"/>
                          <a:ea typeface="+mn-ea"/>
                          <a:cs typeface="Segoe UI" panose="020B0502040204020203" pitchFamily="34" charset="0"/>
                        </a:rPr>
                        <a:t> Cons. (35 T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r>
                        <a:rPr lang="en-US" sz="1600" b="0" i="0" u="none" strike="noStrike" kern="1200" dirty="0">
                          <a:solidFill>
                            <a:srgbClr val="000000"/>
                          </a:solidFill>
                          <a:latin typeface="Calibri"/>
                          <a:ea typeface="+mn-ea"/>
                          <a:cs typeface="+mn-cs"/>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4800">
                <a:tc>
                  <a:txBody>
                    <a:bodyPr/>
                    <a:lstStyle/>
                    <a:p>
                      <a:pPr marL="0" algn="l" defTabSz="914400" rtl="0" eaLnBrk="1" fontAlgn="ctr" latinLnBrk="0" hangingPunct="1"/>
                      <a:r>
                        <a:rPr lang="en-US" sz="1600" b="0" i="0" u="none" strike="noStrike" kern="1200" dirty="0">
                          <a:solidFill>
                            <a:srgbClr val="000000"/>
                          </a:solidFill>
                          <a:latin typeface="Segoe UI" panose="020B0502040204020203" pitchFamily="34" charset="0"/>
                          <a:ea typeface="+mn-ea"/>
                          <a:cs typeface="Segoe UI" panose="020B0502040204020203" pitchFamily="34" charset="0"/>
                        </a:rPr>
                        <a:t>Steam to Fuel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endParaRPr lang="en-US" sz="1600" b="0" i="0" u="none" strike="noStrike" kern="1200" dirty="0">
                        <a:solidFill>
                          <a:srgbClr val="000000"/>
                        </a:solidFill>
                        <a:latin typeface="Calibri"/>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22" name="Table 21"/>
          <p:cNvGraphicFramePr>
            <a:graphicFrameLocks noGrp="1"/>
          </p:cNvGraphicFramePr>
          <p:nvPr/>
        </p:nvGraphicFramePr>
        <p:xfrm>
          <a:off x="10210800" y="5257690"/>
          <a:ext cx="1524000" cy="120339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04800">
                <a:tc>
                  <a:txBody>
                    <a:bodyPr/>
                    <a:lstStyle/>
                    <a:p>
                      <a:pPr algn="ctr" fontAlgn="b"/>
                      <a:r>
                        <a:rPr lang="en-US" sz="1600" b="0" i="0" u="none" strike="noStrike" dirty="0">
                          <a:solidFill>
                            <a:srgbClr val="000000"/>
                          </a:solidFill>
                          <a:effectLst/>
                          <a:latin typeface="Calibri" panose="020F0502020204030204" pitchFamily="34" charset="0"/>
                        </a:rPr>
                        <a:t>1363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1279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319595">
                <a:tc>
                  <a:txBody>
                    <a:bodyPr/>
                    <a:lstStyle/>
                    <a:p>
                      <a:pPr algn="ctr" fontAlgn="b"/>
                      <a:r>
                        <a:rPr lang="en-US" sz="1600" b="0" i="0" u="none" strike="noStrike" dirty="0">
                          <a:solidFill>
                            <a:srgbClr val="000000"/>
                          </a:solidFill>
                          <a:effectLst/>
                          <a:latin typeface="Calibri" panose="020F0502020204030204" pitchFamily="34" charset="0"/>
                        </a:rPr>
                        <a:t>545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9000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53.6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288990">
                <a:tc>
                  <a:txBody>
                    <a:bodyPr/>
                    <a:lstStyle/>
                    <a:p>
                      <a:pPr algn="ctr" rtl="0" fontAlgn="ctr"/>
                      <a:r>
                        <a:rPr lang="en-US" sz="1600" b="0" i="0" u="none" strike="noStrike" dirty="0">
                          <a:solidFill>
                            <a:srgbClr val="000000"/>
                          </a:solidFill>
                          <a:effectLst/>
                          <a:latin typeface="Calibri" panose="020F0502020204030204" pitchFamily="34" charset="0"/>
                        </a:rPr>
                        <a:t>2.28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531751" y="5241880"/>
          <a:ext cx="3935849" cy="1219200"/>
        </p:xfrm>
        <a:graphic>
          <a:graphicData uri="http://schemas.openxmlformats.org/drawingml/2006/table">
            <a:tbl>
              <a:tblPr firstRow="1" bandRow="1">
                <a:tableStyleId>{5C22544A-7EE6-4342-B048-85BDC9FD1C3A}</a:tableStyleId>
              </a:tblPr>
              <a:tblGrid>
                <a:gridCol w="630816">
                  <a:extLst>
                    <a:ext uri="{9D8B030D-6E8A-4147-A177-3AD203B41FA5}">
                      <a16:colId xmlns:a16="http://schemas.microsoft.com/office/drawing/2014/main" val="20000"/>
                    </a:ext>
                  </a:extLst>
                </a:gridCol>
                <a:gridCol w="873457">
                  <a:extLst>
                    <a:ext uri="{9D8B030D-6E8A-4147-A177-3AD203B41FA5}">
                      <a16:colId xmlns:a16="http://schemas.microsoft.com/office/drawing/2014/main" val="20001"/>
                    </a:ext>
                  </a:extLst>
                </a:gridCol>
                <a:gridCol w="805218">
                  <a:extLst>
                    <a:ext uri="{9D8B030D-6E8A-4147-A177-3AD203B41FA5}">
                      <a16:colId xmlns:a16="http://schemas.microsoft.com/office/drawing/2014/main" val="20002"/>
                    </a:ext>
                  </a:extLst>
                </a:gridCol>
                <a:gridCol w="788158">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tblGrid>
              <a:tr h="328550">
                <a:tc>
                  <a:txBody>
                    <a:bodyPr/>
                    <a:lstStyle/>
                    <a:p>
                      <a:pPr algn="ctr" rtl="0" fontAlgn="ctr"/>
                      <a:r>
                        <a:rPr lang="en-US" sz="1600" b="1" i="0" u="none" strike="noStrike" dirty="0">
                          <a:solidFill>
                            <a:srgbClr val="000000"/>
                          </a:solidFill>
                          <a:latin typeface="Calibri"/>
                        </a:rPr>
                        <a:t>33.0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28.4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28.4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26.6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315660">
                <a:tc>
                  <a:txBody>
                    <a:bodyPr/>
                    <a:lstStyle/>
                    <a:p>
                      <a:pPr algn="ctr" rtl="0" fontAlgn="ctr"/>
                      <a:r>
                        <a:rPr lang="en-US" sz="1600" b="1" i="0" u="none" strike="noStrike" dirty="0">
                          <a:solidFill>
                            <a:srgbClr val="000000"/>
                          </a:solidFill>
                          <a:latin typeface="Calibri"/>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11.4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70190">
                <a:tc>
                  <a:txBody>
                    <a:bodyPr/>
                    <a:lstStyle/>
                    <a:p>
                      <a:pPr algn="ctr" rtl="0" fontAlgn="ctr"/>
                      <a:r>
                        <a:rPr lang="en-US" sz="1600" b="1" i="0" u="none" strike="noStrike" dirty="0">
                          <a:solidFill>
                            <a:srgbClr val="000000"/>
                          </a:solidFill>
                          <a:latin typeface="Calibri"/>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304800">
                <a:tc>
                  <a:txBody>
                    <a:bodyPr/>
                    <a:lstStyle/>
                    <a:p>
                      <a:pPr algn="ctr" rtl="0" fontAlgn="ctr"/>
                      <a:r>
                        <a:rPr lang="en-US" sz="1600" b="1" i="0" u="none" strike="noStrike" dirty="0">
                          <a:solidFill>
                            <a:srgbClr val="000000"/>
                          </a:solidFill>
                          <a:latin typeface="Calibri"/>
                        </a:rPr>
                        <a:t>&gt;1.88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600" b="0" i="0" u="none" strike="noStrike" dirty="0">
                          <a:solidFill>
                            <a:srgbClr val="000000"/>
                          </a:solidFill>
                          <a:effectLst/>
                          <a:latin typeface="Calibri" panose="020F0502020204030204" pitchFamily="34" charset="0"/>
                        </a:rPr>
                        <a:t>2.28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2.10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nvGraphicFramePr>
        <p:xfrm>
          <a:off x="7696200" y="5249500"/>
          <a:ext cx="2334904" cy="121158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49573">
                  <a:extLst>
                    <a:ext uri="{9D8B030D-6E8A-4147-A177-3AD203B41FA5}">
                      <a16:colId xmlns:a16="http://schemas.microsoft.com/office/drawing/2014/main" val="20001"/>
                    </a:ext>
                  </a:extLst>
                </a:gridCol>
                <a:gridCol w="723331">
                  <a:extLst>
                    <a:ext uri="{9D8B030D-6E8A-4147-A177-3AD203B41FA5}">
                      <a16:colId xmlns:a16="http://schemas.microsoft.com/office/drawing/2014/main" val="20002"/>
                    </a:ext>
                  </a:extLst>
                </a:gridCol>
              </a:tblGrid>
              <a:tr h="297180">
                <a:tc>
                  <a:txBody>
                    <a:bodyPr/>
                    <a:lstStyle/>
                    <a:p>
                      <a:pPr algn="ctr" rtl="0" fontAlgn="t"/>
                      <a:r>
                        <a:rPr lang="en-US" sz="1600" b="1" i="0" u="none" strike="noStrike" dirty="0">
                          <a:solidFill>
                            <a:srgbClr val="000000"/>
                          </a:solidFill>
                          <a:latin typeface="Calibri"/>
                        </a:rPr>
                        <a:t>5544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1363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0"/>
                  </a:ext>
                </a:extLst>
              </a:tr>
              <a:tr h="304800">
                <a:tc>
                  <a:txBody>
                    <a:bodyPr/>
                    <a:lstStyle/>
                    <a:p>
                      <a:pPr algn="ctr" rtl="0" fontAlgn="ctr"/>
                      <a:r>
                        <a:rPr lang="en-US" sz="1600" b="1" i="0" u="none" strike="noStrike" dirty="0">
                          <a:solidFill>
                            <a:srgbClr val="000000"/>
                          </a:solidFill>
                          <a:latin typeface="Calibri"/>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304800">
                <a:tc>
                  <a:txBody>
                    <a:bodyPr/>
                    <a:lstStyle/>
                    <a:p>
                      <a:pPr algn="ctr" rtl="0" fontAlgn="t"/>
                      <a:r>
                        <a:rPr lang="en-US" sz="1600" b="1" i="0" u="none" strike="noStrike" dirty="0">
                          <a:solidFill>
                            <a:srgbClr val="000000"/>
                          </a:solidFill>
                          <a:latin typeface="Calibri"/>
                        </a:rPr>
                        <a:t>504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53.6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r h="304800">
                <a:tc>
                  <a:txBody>
                    <a:bodyPr/>
                    <a:lstStyle/>
                    <a:p>
                      <a:pPr algn="ctr" rtl="0" fontAlgn="ctr"/>
                      <a:r>
                        <a:rPr lang="en-US" sz="1600" b="1" i="0" u="none" strike="noStrike" dirty="0">
                          <a:solidFill>
                            <a:srgbClr val="000000"/>
                          </a:solidFill>
                          <a:latin typeface="Calibri"/>
                        </a:rPr>
                        <a:t>&gt;1.88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600" b="0" i="0" u="none" strike="noStrike" dirty="0">
                          <a:solidFill>
                            <a:srgbClr val="000000"/>
                          </a:solidFill>
                          <a:effectLst/>
                          <a:latin typeface="Calibri" panose="020F0502020204030204" pitchFamily="34" charset="0"/>
                        </a:rPr>
                        <a:t>2.28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9830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76B49FA-22BB-44F5-8EFA-E5C56FA3907E}" type="slidenum">
              <a:rPr lang="en-US" smtClean="0"/>
              <a:pPr/>
              <a:t>67</a:t>
            </a:fld>
            <a:endParaRPr lang="en-US" dirty="0"/>
          </a:p>
        </p:txBody>
      </p:sp>
      <p:sp>
        <p:nvSpPr>
          <p:cNvPr id="6" name="Title 1"/>
          <p:cNvSpPr txBox="1">
            <a:spLocks/>
          </p:cNvSpPr>
          <p:nvPr/>
        </p:nvSpPr>
        <p:spPr>
          <a:xfrm>
            <a:off x="3353555" y="202045"/>
            <a:ext cx="6274860" cy="503019"/>
          </a:xfrm>
          <a:prstGeom prst="rect">
            <a:avLst/>
          </a:prstGeom>
          <a:solidFill>
            <a:srgbClr val="FFFF99"/>
          </a:solidFill>
          <a:ln w="19050">
            <a:solidFill>
              <a:schemeClr val="tx1"/>
            </a:solidFill>
          </a:ln>
        </p:spPr>
        <p:txBody>
          <a:bodyPr vert="horz" lIns="91440" tIns="45720" rIns="91440" bIns="45720" rtlCol="0" anchor="ctr">
            <a:noAutofit/>
          </a:bodyPr>
          <a:lstStyle>
            <a:lvl1pPr algn="ctr" fontAlgn="ctr">
              <a:spcBef>
                <a:spcPts val="0"/>
              </a:spcBef>
              <a:buNone/>
              <a:defRPr lang="en-US" b="1" dirty="0">
                <a:latin typeface="+mj-lt"/>
                <a:ea typeface="+mj-ea"/>
                <a:cs typeface="+mj-cs"/>
              </a:defRPr>
            </a:lvl1pPr>
          </a:lstStyle>
          <a:p>
            <a:r>
              <a:rPr lang="en-US" sz="2400" dirty="0">
                <a:latin typeface="Arial" panose="020B0604020202020204" pitchFamily="34" charset="0"/>
                <a:cs typeface="Arial" panose="020B0604020202020204" pitchFamily="34" charset="0"/>
              </a:rPr>
              <a:t> Boiler Online Safety Valves setting work</a:t>
            </a:r>
          </a:p>
        </p:txBody>
      </p:sp>
      <p:pic>
        <p:nvPicPr>
          <p:cNvPr id="8" name="Picture 7"/>
          <p:cNvPicPr>
            <a:picLocks noChangeAspect="1"/>
          </p:cNvPicPr>
          <p:nvPr/>
        </p:nvPicPr>
        <p:blipFill>
          <a:blip r:embed="rId3"/>
          <a:srcRect l="7025"/>
          <a:stretch>
            <a:fillRect/>
          </a:stretch>
        </p:blipFill>
        <p:spPr>
          <a:xfrm>
            <a:off x="130629" y="983634"/>
            <a:ext cx="2710543" cy="3974124"/>
          </a:xfrm>
          <a:prstGeom prst="rect">
            <a:avLst/>
          </a:prstGeom>
        </p:spPr>
      </p:pic>
      <p:pic>
        <p:nvPicPr>
          <p:cNvPr id="9" name="Picture 8"/>
          <p:cNvPicPr>
            <a:picLocks noChangeAspect="1"/>
          </p:cNvPicPr>
          <p:nvPr/>
        </p:nvPicPr>
        <p:blipFill>
          <a:blip r:embed="rId4"/>
          <a:srcRect r="27985"/>
          <a:stretch>
            <a:fillRect/>
          </a:stretch>
        </p:blipFill>
        <p:spPr>
          <a:xfrm>
            <a:off x="2909897" y="983634"/>
            <a:ext cx="2500303" cy="3914451"/>
          </a:xfrm>
          <a:prstGeom prst="rect">
            <a:avLst/>
          </a:prstGeom>
        </p:spPr>
      </p:pic>
      <p:pic>
        <p:nvPicPr>
          <p:cNvPr id="10" name="Picture 9"/>
          <p:cNvPicPr>
            <a:picLocks noChangeAspect="1"/>
          </p:cNvPicPr>
          <p:nvPr/>
        </p:nvPicPr>
        <p:blipFill>
          <a:blip r:embed="rId5"/>
          <a:srcRect r="16557"/>
          <a:stretch>
            <a:fillRect/>
          </a:stretch>
        </p:blipFill>
        <p:spPr>
          <a:xfrm>
            <a:off x="5440085" y="983634"/>
            <a:ext cx="2822168" cy="3974125"/>
          </a:xfrm>
          <a:prstGeom prst="rect">
            <a:avLst/>
          </a:prstGeom>
        </p:spPr>
      </p:pic>
      <p:sp>
        <p:nvSpPr>
          <p:cNvPr id="11" name="Rectangle 10"/>
          <p:cNvSpPr/>
          <p:nvPr/>
        </p:nvSpPr>
        <p:spPr>
          <a:xfrm>
            <a:off x="2887526" y="5021463"/>
            <a:ext cx="2047164" cy="398458"/>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Pressure Monitor </a:t>
            </a:r>
            <a:endParaRPr lang="en-IN" dirty="0">
              <a:solidFill>
                <a:schemeClr val="tx1"/>
              </a:solidFill>
              <a:latin typeface="Arial" panose="020B0604020202020204" pitchFamily="34" charset="0"/>
              <a:cs typeface="Arial" panose="020B0604020202020204" pitchFamily="34" charset="0"/>
            </a:endParaRPr>
          </a:p>
        </p:txBody>
      </p:sp>
      <p:sp>
        <p:nvSpPr>
          <p:cNvPr id="13" name="Rectangle 12"/>
          <p:cNvSpPr/>
          <p:nvPr/>
        </p:nvSpPr>
        <p:spPr>
          <a:xfrm>
            <a:off x="117499" y="5039022"/>
            <a:ext cx="2180243" cy="523959"/>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Hydraulic Force Buildup Machine </a:t>
            </a:r>
            <a:endParaRPr lang="en-IN" dirty="0">
              <a:solidFill>
                <a:schemeClr val="tx1"/>
              </a:solidFill>
              <a:latin typeface="Arial" panose="020B0604020202020204" pitchFamily="34" charset="0"/>
              <a:cs typeface="Arial" panose="020B0604020202020204" pitchFamily="34" charset="0"/>
            </a:endParaRPr>
          </a:p>
        </p:txBody>
      </p:sp>
      <p:sp>
        <p:nvSpPr>
          <p:cNvPr id="14" name="Rectangle 13"/>
          <p:cNvSpPr/>
          <p:nvPr/>
        </p:nvSpPr>
        <p:spPr>
          <a:xfrm>
            <a:off x="5777274" y="5123261"/>
            <a:ext cx="3886725" cy="398459"/>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Fixture mounted on safety valve  </a:t>
            </a:r>
            <a:endParaRPr lang="en-IN" dirty="0">
              <a:solidFill>
                <a:schemeClr val="tx1"/>
              </a:solidFill>
              <a:latin typeface="Arial" panose="020B0604020202020204" pitchFamily="34" charset="0"/>
              <a:cs typeface="Arial" panose="020B0604020202020204" pitchFamily="34" charset="0"/>
            </a:endParaRPr>
          </a:p>
        </p:txBody>
      </p:sp>
      <p:graphicFrame>
        <p:nvGraphicFramePr>
          <p:cNvPr id="15" name="Object 14"/>
          <p:cNvGraphicFramePr>
            <a:graphicFrameLocks noChangeAspect="1"/>
          </p:cNvGraphicFramePr>
          <p:nvPr/>
        </p:nvGraphicFramePr>
        <p:xfrm>
          <a:off x="1143754" y="5703918"/>
          <a:ext cx="914400" cy="771525"/>
        </p:xfrm>
        <a:graphic>
          <a:graphicData uri="http://schemas.openxmlformats.org/presentationml/2006/ole">
            <mc:AlternateContent xmlns:mc="http://schemas.openxmlformats.org/markup-compatibility/2006">
              <mc:Choice xmlns:v="urn:schemas-microsoft-com:vml" Requires="v">
                <p:oleObj name="Worksheet" showAsIcon="1" r:id="rId6" imgW="914400" imgH="771480" progId="Excel.Sheet.8">
                  <p:embed/>
                </p:oleObj>
              </mc:Choice>
              <mc:Fallback>
                <p:oleObj name="Worksheet" showAsIcon="1" r:id="rId6" imgW="914400" imgH="771480" progId="Excel.Sheet.8">
                  <p:embed/>
                  <p:pic>
                    <p:nvPicPr>
                      <p:cNvPr id="15" name="Object 14"/>
                      <p:cNvPicPr/>
                      <p:nvPr/>
                    </p:nvPicPr>
                    <p:blipFill>
                      <a:blip r:embed="rId7"/>
                      <a:stretch>
                        <a:fillRect/>
                      </a:stretch>
                    </p:blipFill>
                    <p:spPr>
                      <a:xfrm>
                        <a:off x="1143754" y="5703918"/>
                        <a:ext cx="914400" cy="771525"/>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3568708" y="5703919"/>
          <a:ext cx="914400" cy="771525"/>
        </p:xfrm>
        <a:graphic>
          <a:graphicData uri="http://schemas.openxmlformats.org/presentationml/2006/ole">
            <mc:AlternateContent xmlns:mc="http://schemas.openxmlformats.org/markup-compatibility/2006">
              <mc:Choice xmlns:v="urn:schemas-microsoft-com:vml" Requires="v">
                <p:oleObj name="Worksheet" showAsIcon="1" r:id="rId8" imgW="914400" imgH="771480" progId="Excel.Sheet.8">
                  <p:embed/>
                </p:oleObj>
              </mc:Choice>
              <mc:Fallback>
                <p:oleObj name="Worksheet" showAsIcon="1" r:id="rId8" imgW="914400" imgH="771480" progId="Excel.Sheet.8">
                  <p:embed/>
                  <p:pic>
                    <p:nvPicPr>
                      <p:cNvPr id="16" name="Object 15"/>
                      <p:cNvPicPr/>
                      <p:nvPr/>
                    </p:nvPicPr>
                    <p:blipFill>
                      <a:blip r:embed="rId9"/>
                      <a:stretch>
                        <a:fillRect/>
                      </a:stretch>
                    </p:blipFill>
                    <p:spPr>
                      <a:xfrm>
                        <a:off x="3568708" y="5703919"/>
                        <a:ext cx="914400" cy="771525"/>
                      </a:xfrm>
                      <a:prstGeom prst="rect">
                        <a:avLst/>
                      </a:prstGeom>
                    </p:spPr>
                  </p:pic>
                </p:oleObj>
              </mc:Fallback>
            </mc:AlternateContent>
          </a:graphicData>
        </a:graphic>
      </p:graphicFrame>
      <p:graphicFrame>
        <p:nvGraphicFramePr>
          <p:cNvPr id="17" name="Object 16"/>
          <p:cNvGraphicFramePr>
            <a:graphicFrameLocks noChangeAspect="1"/>
          </p:cNvGraphicFramePr>
          <p:nvPr/>
        </p:nvGraphicFramePr>
        <p:xfrm>
          <a:off x="5638800" y="5730892"/>
          <a:ext cx="914400" cy="771525"/>
        </p:xfrm>
        <a:graphic>
          <a:graphicData uri="http://schemas.openxmlformats.org/presentationml/2006/ole">
            <mc:AlternateContent xmlns:mc="http://schemas.openxmlformats.org/markup-compatibility/2006">
              <mc:Choice xmlns:v="urn:schemas-microsoft-com:vml" Requires="v">
                <p:oleObj name="Worksheet" showAsIcon="1" r:id="rId10" imgW="914400" imgH="771480" progId="Excel.Sheet.8">
                  <p:embed/>
                </p:oleObj>
              </mc:Choice>
              <mc:Fallback>
                <p:oleObj name="Worksheet" showAsIcon="1" r:id="rId10" imgW="914400" imgH="771480" progId="Excel.Sheet.8">
                  <p:embed/>
                  <p:pic>
                    <p:nvPicPr>
                      <p:cNvPr id="17" name="Object 16"/>
                      <p:cNvPicPr/>
                      <p:nvPr/>
                    </p:nvPicPr>
                    <p:blipFill>
                      <a:blip r:embed="rId11"/>
                      <a:stretch>
                        <a:fillRect/>
                      </a:stretch>
                    </p:blipFill>
                    <p:spPr>
                      <a:xfrm>
                        <a:off x="5638800" y="5730892"/>
                        <a:ext cx="914400" cy="771525"/>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239EBA74-F4A0-0CB8-D0FB-E8975FFD2322}"/>
              </a:ext>
            </a:extLst>
          </p:cNvPr>
          <p:cNvPicPr>
            <a:picLocks noChangeAspect="1"/>
          </p:cNvPicPr>
          <p:nvPr/>
        </p:nvPicPr>
        <p:blipFill>
          <a:blip r:embed="rId12">
            <a:extLst>
              <a:ext uri="{28A0092B-C50C-407E-A947-70E740481C1C}">
                <a14:useLocalDpi xmlns:a14="http://schemas.microsoft.com/office/drawing/2010/main" val="0"/>
              </a:ext>
            </a:extLst>
          </a:blip>
          <a:srcRect r="24973"/>
          <a:stretch>
            <a:fillRect/>
          </a:stretch>
        </p:blipFill>
        <p:spPr>
          <a:xfrm>
            <a:off x="8333014" y="1057859"/>
            <a:ext cx="3728357" cy="3899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6452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68</a:t>
            </a:fld>
            <a:endParaRPr lang="en-US" dirty="0"/>
          </a:p>
        </p:txBody>
      </p:sp>
      <p:sp>
        <p:nvSpPr>
          <p:cNvPr id="9" name="Rectangle 8"/>
          <p:cNvSpPr/>
          <p:nvPr/>
        </p:nvSpPr>
        <p:spPr>
          <a:xfrm>
            <a:off x="303012" y="1020905"/>
            <a:ext cx="11497102" cy="338554"/>
          </a:xfrm>
          <a:prstGeom prst="rect">
            <a:avLst/>
          </a:prstGeom>
          <a:solidFill>
            <a:srgbClr val="CCFFCC"/>
          </a:solidFill>
          <a:ln w="19050">
            <a:solidFill>
              <a:schemeClr val="tx1"/>
            </a:solidFill>
          </a:ln>
        </p:spPr>
        <p:txBody>
          <a:bodyPr wrap="square">
            <a:spAutoFit/>
          </a:bodyPr>
          <a:lstStyle/>
          <a:p>
            <a:pPr algn="ctr"/>
            <a:r>
              <a:rPr lang="en-IN" sz="1600" b="1" dirty="0">
                <a:solidFill>
                  <a:srgbClr val="000000"/>
                </a:solidFill>
                <a:latin typeface="Arial" panose="020B0604020202020204" pitchFamily="34" charset="0"/>
              </a:rPr>
              <a:t>M/s EKA - PRESS TECHNO SERVICES PVT. LTD. SREE DURGA PALLY, P.O - NABAPALLY, BARASAT, KOL - 700126</a:t>
            </a:r>
            <a:r>
              <a:rPr lang="en-IN" sz="1600" dirty="0"/>
              <a:t> </a:t>
            </a:r>
          </a:p>
        </p:txBody>
      </p:sp>
      <p:graphicFrame>
        <p:nvGraphicFramePr>
          <p:cNvPr id="11" name="Table 10"/>
          <p:cNvGraphicFramePr>
            <a:graphicFrameLocks noGrp="1"/>
          </p:cNvGraphicFramePr>
          <p:nvPr/>
        </p:nvGraphicFramePr>
        <p:xfrm>
          <a:off x="313900" y="1457036"/>
          <a:ext cx="11497102" cy="4904821"/>
        </p:xfrm>
        <a:graphic>
          <a:graphicData uri="http://schemas.openxmlformats.org/drawingml/2006/table">
            <a:tbl>
              <a:tblPr/>
              <a:tblGrid>
                <a:gridCol w="382583">
                  <a:extLst>
                    <a:ext uri="{9D8B030D-6E8A-4147-A177-3AD203B41FA5}">
                      <a16:colId xmlns:a16="http://schemas.microsoft.com/office/drawing/2014/main" val="20000"/>
                    </a:ext>
                  </a:extLst>
                </a:gridCol>
                <a:gridCol w="1190257">
                  <a:extLst>
                    <a:ext uri="{9D8B030D-6E8A-4147-A177-3AD203B41FA5}">
                      <a16:colId xmlns:a16="http://schemas.microsoft.com/office/drawing/2014/main" val="20001"/>
                    </a:ext>
                  </a:extLst>
                </a:gridCol>
                <a:gridCol w="1952153">
                  <a:extLst>
                    <a:ext uri="{9D8B030D-6E8A-4147-A177-3AD203B41FA5}">
                      <a16:colId xmlns:a16="http://schemas.microsoft.com/office/drawing/2014/main" val="20002"/>
                    </a:ext>
                  </a:extLst>
                </a:gridCol>
                <a:gridCol w="1190257">
                  <a:extLst>
                    <a:ext uri="{9D8B030D-6E8A-4147-A177-3AD203B41FA5}">
                      <a16:colId xmlns:a16="http://schemas.microsoft.com/office/drawing/2014/main" val="20003"/>
                    </a:ext>
                  </a:extLst>
                </a:gridCol>
                <a:gridCol w="1229497">
                  <a:extLst>
                    <a:ext uri="{9D8B030D-6E8A-4147-A177-3AD203B41FA5}">
                      <a16:colId xmlns:a16="http://schemas.microsoft.com/office/drawing/2014/main" val="20004"/>
                    </a:ext>
                  </a:extLst>
                </a:gridCol>
                <a:gridCol w="915583">
                  <a:extLst>
                    <a:ext uri="{9D8B030D-6E8A-4147-A177-3AD203B41FA5}">
                      <a16:colId xmlns:a16="http://schemas.microsoft.com/office/drawing/2014/main" val="20005"/>
                    </a:ext>
                  </a:extLst>
                </a:gridCol>
                <a:gridCol w="601667">
                  <a:extLst>
                    <a:ext uri="{9D8B030D-6E8A-4147-A177-3AD203B41FA5}">
                      <a16:colId xmlns:a16="http://schemas.microsoft.com/office/drawing/2014/main" val="20006"/>
                    </a:ext>
                  </a:extLst>
                </a:gridCol>
                <a:gridCol w="853454">
                  <a:extLst>
                    <a:ext uri="{9D8B030D-6E8A-4147-A177-3AD203B41FA5}">
                      <a16:colId xmlns:a16="http://schemas.microsoft.com/office/drawing/2014/main" val="20007"/>
                    </a:ext>
                  </a:extLst>
                </a:gridCol>
                <a:gridCol w="853454">
                  <a:extLst>
                    <a:ext uri="{9D8B030D-6E8A-4147-A177-3AD203B41FA5}">
                      <a16:colId xmlns:a16="http://schemas.microsoft.com/office/drawing/2014/main" val="20008"/>
                    </a:ext>
                  </a:extLst>
                </a:gridCol>
                <a:gridCol w="1085620">
                  <a:extLst>
                    <a:ext uri="{9D8B030D-6E8A-4147-A177-3AD203B41FA5}">
                      <a16:colId xmlns:a16="http://schemas.microsoft.com/office/drawing/2014/main" val="20009"/>
                    </a:ext>
                  </a:extLst>
                </a:gridCol>
                <a:gridCol w="1242577">
                  <a:extLst>
                    <a:ext uri="{9D8B030D-6E8A-4147-A177-3AD203B41FA5}">
                      <a16:colId xmlns:a16="http://schemas.microsoft.com/office/drawing/2014/main" val="20010"/>
                    </a:ext>
                  </a:extLst>
                </a:gridCol>
              </a:tblGrid>
              <a:tr h="776128">
                <a:tc>
                  <a:txBody>
                    <a:bodyPr/>
                    <a:lstStyle/>
                    <a:p>
                      <a:pPr algn="ctr" fontAlgn="ctr"/>
                      <a:r>
                        <a:rPr lang="en-IN" sz="1400" b="1" i="0" u="none" strike="noStrike" dirty="0">
                          <a:solidFill>
                            <a:srgbClr val="000000"/>
                          </a:solidFill>
                          <a:effectLst/>
                          <a:latin typeface="Arial" panose="020B0604020202020204" pitchFamily="34" charset="0"/>
                        </a:rPr>
                        <a:t>SL.</a:t>
                      </a:r>
                      <a:br>
                        <a:rPr lang="en-IN" sz="1400" b="1" i="0" u="none" strike="noStrike" dirty="0">
                          <a:solidFill>
                            <a:srgbClr val="000000"/>
                          </a:solidFill>
                          <a:effectLst/>
                          <a:latin typeface="Arial" panose="020B0604020202020204" pitchFamily="34" charset="0"/>
                        </a:rPr>
                      </a:br>
                      <a:r>
                        <a:rPr lang="en-IN" sz="1400" b="1" i="0" u="none" strike="noStrike" dirty="0">
                          <a:solidFill>
                            <a:srgbClr val="000000"/>
                          </a:solidFill>
                          <a:effectLst/>
                          <a:latin typeface="Arial" panose="020B0604020202020204" pitchFamily="34" charset="0"/>
                        </a:rPr>
                        <a:t>NO.</a:t>
                      </a:r>
                      <a:endParaRPr lang="en-IN" sz="1400" b="0" i="0" u="none" strike="noStrike" dirty="0">
                        <a:solidFill>
                          <a:srgbClr val="000000"/>
                        </a:solidFill>
                        <a:effectLst/>
                        <a:latin typeface="Times New Roman" panose="02020603050405020304" pitchFamily="18" charset="0"/>
                      </a:endParaRP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DATE</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MAKER NAME / VALVE ID</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INITIAL SET PRESS.</a:t>
                      </a:r>
                      <a:br>
                        <a:rPr lang="en-IN" sz="1400" b="1" i="0" u="none" strike="noStrike" dirty="0">
                          <a:solidFill>
                            <a:srgbClr val="000000"/>
                          </a:solidFill>
                          <a:effectLst/>
                          <a:latin typeface="Arial" panose="020B0604020202020204" pitchFamily="34" charset="0"/>
                        </a:rPr>
                      </a:br>
                      <a:r>
                        <a:rPr lang="en-IN" sz="1400" b="1" i="0" u="none" strike="noStrike" dirty="0">
                          <a:solidFill>
                            <a:srgbClr val="000000"/>
                          </a:solidFill>
                          <a:effectLst/>
                          <a:latin typeface="Arial" panose="020B0604020202020204" pitchFamily="34" charset="0"/>
                        </a:rPr>
                        <a:t>(Kg/cm²)</a:t>
                      </a:r>
                      <a:endParaRPr lang="en-IN" sz="1400" b="0" i="0" u="none" strike="noStrike" dirty="0">
                        <a:solidFill>
                          <a:srgbClr val="000000"/>
                        </a:solidFill>
                        <a:effectLst/>
                        <a:latin typeface="Times New Roman" panose="02020603050405020304" pitchFamily="18" charset="0"/>
                      </a:endParaRP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DESIGN SET PRESS.</a:t>
                      </a:r>
                      <a:br>
                        <a:rPr lang="en-IN" sz="1400" b="1" i="0" u="none" strike="noStrike" dirty="0">
                          <a:solidFill>
                            <a:srgbClr val="000000"/>
                          </a:solidFill>
                          <a:effectLst/>
                          <a:latin typeface="Arial" panose="020B0604020202020204" pitchFamily="34" charset="0"/>
                        </a:rPr>
                      </a:br>
                      <a:r>
                        <a:rPr lang="en-IN" sz="1400" b="1" i="0" u="none" strike="noStrike" dirty="0">
                          <a:solidFill>
                            <a:srgbClr val="000000"/>
                          </a:solidFill>
                          <a:effectLst/>
                          <a:latin typeface="Arial" panose="020B0604020202020204" pitchFamily="34" charset="0"/>
                        </a:rPr>
                        <a:t>(Kg/cm²)</a:t>
                      </a:r>
                      <a:endParaRPr lang="en-IN" sz="1400" b="0" i="0" u="none" strike="noStrike" dirty="0">
                        <a:solidFill>
                          <a:srgbClr val="000000"/>
                        </a:solidFill>
                        <a:effectLst/>
                        <a:latin typeface="Times New Roman" panose="02020603050405020304" pitchFamily="18" charset="0"/>
                      </a:endParaRP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1" i="0" u="none" strike="noStrike" dirty="0">
                          <a:solidFill>
                            <a:srgbClr val="000000"/>
                          </a:solidFill>
                          <a:effectLst/>
                          <a:latin typeface="Arial" panose="020B0604020202020204" pitchFamily="34" charset="0"/>
                        </a:rPr>
                        <a:t>APPLIED FORCE</a:t>
                      </a:r>
                      <a:br>
                        <a:rPr lang="en-IN" sz="1400" b="1" i="0" u="none" strike="noStrike" dirty="0">
                          <a:solidFill>
                            <a:srgbClr val="000000"/>
                          </a:solidFill>
                          <a:effectLst/>
                          <a:latin typeface="Arial" panose="020B0604020202020204" pitchFamily="34" charset="0"/>
                        </a:rPr>
                      </a:br>
                      <a:r>
                        <a:rPr lang="en-IN" sz="1400" b="1" i="0" u="none" strike="noStrike" dirty="0">
                          <a:solidFill>
                            <a:srgbClr val="000000"/>
                          </a:solidFill>
                          <a:effectLst/>
                          <a:latin typeface="Arial" panose="020B0604020202020204" pitchFamily="34" charset="0"/>
                        </a:rPr>
                        <a:t>(</a:t>
                      </a:r>
                      <a:r>
                        <a:rPr lang="en-IN" sz="1400" b="1" i="0" u="none" strike="noStrike" dirty="0" err="1">
                          <a:solidFill>
                            <a:srgbClr val="000000"/>
                          </a:solidFill>
                          <a:effectLst/>
                          <a:latin typeface="Arial" panose="020B0604020202020204" pitchFamily="34" charset="0"/>
                        </a:rPr>
                        <a:t>kgf</a:t>
                      </a:r>
                      <a:r>
                        <a:rPr lang="en-IN" sz="1400" b="1" i="0" u="none" strike="noStrike" dirty="0">
                          <a:solidFill>
                            <a:srgbClr val="000000"/>
                          </a:solidFill>
                          <a:effectLst/>
                          <a:latin typeface="Arial" panose="020B0604020202020204" pitchFamily="34" charset="0"/>
                        </a:rPr>
                        <a:t>)</a:t>
                      </a:r>
                      <a:endParaRPr lang="en-IN" sz="1400" b="0" i="0" u="none" strike="noStrike" dirty="0">
                        <a:solidFill>
                          <a:srgbClr val="000000"/>
                        </a:solidFill>
                        <a:effectLst/>
                        <a:latin typeface="Times New Roman" panose="02020603050405020304" pitchFamily="18" charset="0"/>
                      </a:endParaRP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SEAT AREA</a:t>
                      </a:r>
                      <a:br>
                        <a:rPr lang="en-IN" sz="1400" b="1" i="0" u="none" strike="noStrike" dirty="0">
                          <a:solidFill>
                            <a:srgbClr val="000000"/>
                          </a:solidFill>
                          <a:effectLst/>
                          <a:latin typeface="Arial" panose="020B0604020202020204" pitchFamily="34" charset="0"/>
                        </a:rPr>
                      </a:br>
                      <a:r>
                        <a:rPr lang="en-IN" sz="1400" b="1" i="0" u="none" strike="noStrike" dirty="0">
                          <a:solidFill>
                            <a:srgbClr val="000000"/>
                          </a:solidFill>
                          <a:effectLst/>
                          <a:latin typeface="Arial" panose="020B0604020202020204" pitchFamily="34" charset="0"/>
                        </a:rPr>
                        <a:t>(cm²)</a:t>
                      </a:r>
                      <a:endParaRPr lang="en-IN" sz="1400" b="0" i="0" u="none" strike="noStrike" dirty="0">
                        <a:solidFill>
                          <a:srgbClr val="000000"/>
                        </a:solidFill>
                        <a:effectLst/>
                        <a:latin typeface="Times New Roman" panose="02020603050405020304" pitchFamily="18" charset="0"/>
                      </a:endParaRP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DIFF. PRESS.</a:t>
                      </a:r>
                      <a:br>
                        <a:rPr lang="en-IN" sz="1400" b="1" i="0" u="none" strike="noStrike" dirty="0">
                          <a:solidFill>
                            <a:srgbClr val="000000"/>
                          </a:solidFill>
                          <a:effectLst/>
                          <a:latin typeface="Arial" panose="020B0604020202020204" pitchFamily="34" charset="0"/>
                        </a:rPr>
                      </a:br>
                      <a:r>
                        <a:rPr lang="en-IN" sz="1400" b="1" i="0" u="none" strike="noStrike" dirty="0">
                          <a:solidFill>
                            <a:srgbClr val="000000"/>
                          </a:solidFill>
                          <a:effectLst/>
                          <a:latin typeface="Arial" panose="020B0604020202020204" pitchFamily="34" charset="0"/>
                        </a:rPr>
                        <a:t>(Kg/cm²)</a:t>
                      </a:r>
                      <a:endParaRPr lang="en-IN" sz="1400" b="0" i="0" u="none" strike="noStrike" dirty="0">
                        <a:solidFill>
                          <a:srgbClr val="000000"/>
                        </a:solidFill>
                        <a:effectLst/>
                        <a:latin typeface="Times New Roman" panose="02020603050405020304" pitchFamily="18" charset="0"/>
                      </a:endParaRP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LINE PRESS.</a:t>
                      </a:r>
                      <a:br>
                        <a:rPr lang="en-IN" sz="1400" b="1" i="0" u="none" strike="noStrike" dirty="0">
                          <a:solidFill>
                            <a:srgbClr val="000000"/>
                          </a:solidFill>
                          <a:effectLst/>
                          <a:latin typeface="Arial" panose="020B0604020202020204" pitchFamily="34" charset="0"/>
                        </a:rPr>
                      </a:br>
                      <a:r>
                        <a:rPr lang="en-IN" sz="1400" b="1" i="0" u="none" strike="noStrike" dirty="0">
                          <a:solidFill>
                            <a:srgbClr val="000000"/>
                          </a:solidFill>
                          <a:effectLst/>
                          <a:latin typeface="Arial" panose="020B0604020202020204" pitchFamily="34" charset="0"/>
                        </a:rPr>
                        <a:t>(Kg/cm²)</a:t>
                      </a:r>
                      <a:endParaRPr lang="en-IN" sz="1400" b="0" i="0" u="none" strike="noStrike" dirty="0">
                        <a:solidFill>
                          <a:srgbClr val="000000"/>
                        </a:solidFill>
                        <a:effectLst/>
                        <a:latin typeface="Times New Roman" panose="02020603050405020304" pitchFamily="18" charset="0"/>
                      </a:endParaRP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FINAL SET PRESS.</a:t>
                      </a:r>
                      <a:br>
                        <a:rPr lang="en-IN" sz="1400" b="1" i="0" u="none" strike="noStrike" dirty="0">
                          <a:solidFill>
                            <a:srgbClr val="000000"/>
                          </a:solidFill>
                          <a:effectLst/>
                          <a:latin typeface="Arial" panose="020B0604020202020204" pitchFamily="34" charset="0"/>
                        </a:rPr>
                      </a:br>
                      <a:r>
                        <a:rPr lang="en-IN" sz="1400" b="1" i="0" u="none" strike="noStrike" dirty="0">
                          <a:solidFill>
                            <a:srgbClr val="000000"/>
                          </a:solidFill>
                          <a:effectLst/>
                          <a:latin typeface="Arial" panose="020B0604020202020204" pitchFamily="34" charset="0"/>
                        </a:rPr>
                        <a:t>(Kg/cm²)</a:t>
                      </a:r>
                      <a:endParaRPr lang="en-IN" sz="1400" b="0" i="0" u="none" strike="noStrike" dirty="0">
                        <a:solidFill>
                          <a:srgbClr val="000000"/>
                        </a:solidFill>
                        <a:effectLst/>
                        <a:latin typeface="Times New Roman" panose="02020603050405020304" pitchFamily="18" charset="0"/>
                      </a:endParaRP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fontAlgn="ctr"/>
                      <a:r>
                        <a:rPr lang="en-IN" sz="1400" b="1" i="0" u="none" strike="noStrike" dirty="0">
                          <a:solidFill>
                            <a:srgbClr val="000000"/>
                          </a:solidFill>
                          <a:effectLst/>
                          <a:latin typeface="Arial" panose="020B0604020202020204" pitchFamily="34" charset="0"/>
                        </a:rPr>
                        <a:t>Remarks</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24299">
                <a:tc gridSpan="11">
                  <a:txBody>
                    <a:bodyPr/>
                    <a:lstStyle/>
                    <a:p>
                      <a:pPr algn="l" fontAlgn="ctr"/>
                      <a:r>
                        <a:rPr lang="en-IN" sz="1600" b="1" i="0" u="none" strike="noStrike" dirty="0">
                          <a:solidFill>
                            <a:srgbClr val="000000"/>
                          </a:solidFill>
                          <a:effectLst/>
                          <a:latin typeface="Arial" panose="020B0604020202020204" pitchFamily="34" charset="0"/>
                        </a:rPr>
                        <a:t>150 TPH BOILER</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AC7"/>
                    </a:solidFill>
                  </a:tcPr>
                </a:tc>
                <a:tc hMerge="1">
                  <a:txBody>
                    <a:bodyPr/>
                    <a:lstStyle/>
                    <a:p>
                      <a:endParaRPr lang="en-IN"/>
                    </a:p>
                  </a:txBody>
                  <a:tcPr/>
                </a:tc>
                <a:tc hMerge="1">
                  <a:txBody>
                    <a:bodyPr/>
                    <a:lstStyle/>
                    <a:p>
                      <a:endParaRPr lang="en-IN"/>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1"/>
                  </a:ext>
                </a:extLst>
              </a:tr>
              <a:tr h="511375">
                <a:tc>
                  <a:txBody>
                    <a:bodyPr/>
                    <a:lstStyle/>
                    <a:p>
                      <a:pPr algn="ctr" fontAlgn="ctr"/>
                      <a:r>
                        <a:rPr lang="en-IN" sz="1600" b="1" i="0" u="none" strike="noStrike" dirty="0">
                          <a:solidFill>
                            <a:srgbClr val="000000"/>
                          </a:solidFill>
                          <a:effectLst/>
                          <a:latin typeface="Arial MT"/>
                        </a:rPr>
                        <a:t>1</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27-Oct-2025</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BHEL / 85 SH SV</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109.63</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115.00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1" i="0" u="none" strike="noStrike">
                          <a:solidFill>
                            <a:srgbClr val="000000"/>
                          </a:solidFill>
                          <a:effectLst/>
                          <a:latin typeface="Arial MT"/>
                        </a:rPr>
                        <a:t>309.00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15.45</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20.00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95.00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115.00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fontAlgn="ctr"/>
                      <a:r>
                        <a:rPr lang="en-IN" sz="1400" b="1" i="0" u="none" strike="noStrike" dirty="0">
                          <a:solidFill>
                            <a:srgbClr val="000000"/>
                          </a:solidFill>
                          <a:effectLst/>
                          <a:latin typeface="Arial MT"/>
                        </a:rPr>
                        <a:t>No adjustment.</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76032">
                <a:tc>
                  <a:txBody>
                    <a:bodyPr/>
                    <a:lstStyle/>
                    <a:p>
                      <a:pPr algn="ctr" fontAlgn="ctr"/>
                      <a:r>
                        <a:rPr lang="en-IN" sz="1600" b="1" i="0" u="none" strike="noStrike">
                          <a:solidFill>
                            <a:srgbClr val="000000"/>
                          </a:solidFill>
                          <a:effectLst/>
                          <a:latin typeface="Arial MT"/>
                        </a:rPr>
                        <a:t>2</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27-Oct-2025</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BHEL / A1910/116 DRUM SV</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127.47</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131.00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1" i="0" u="none" strike="noStrike">
                          <a:solidFill>
                            <a:srgbClr val="000000"/>
                          </a:solidFill>
                          <a:effectLst/>
                          <a:latin typeface="Arial MT"/>
                        </a:rPr>
                        <a:t>658.00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27.44</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23.98</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105.00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128.98</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fontAlgn="ctr"/>
                      <a:r>
                        <a:rPr lang="en-IN" sz="1400" b="1" i="0" u="none" strike="noStrike" dirty="0">
                          <a:solidFill>
                            <a:srgbClr val="000000"/>
                          </a:solidFill>
                          <a:effectLst/>
                          <a:latin typeface="Arial MT"/>
                        </a:rPr>
                        <a:t>Screwed 1.5 flat.</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11375">
                <a:tc>
                  <a:txBody>
                    <a:bodyPr/>
                    <a:lstStyle/>
                    <a:p>
                      <a:pPr algn="ctr" fontAlgn="ctr"/>
                      <a:r>
                        <a:rPr lang="en-IN" sz="1600" b="1" i="0" u="none" strike="noStrike">
                          <a:solidFill>
                            <a:srgbClr val="000000"/>
                          </a:solidFill>
                          <a:effectLst/>
                          <a:latin typeface="Arial MT"/>
                        </a:rPr>
                        <a:t>3</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27-Oct-2025</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BHEL / A1910 /115 DRUM SV</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126.52</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130.00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1" i="0" u="none" strike="noStrike">
                          <a:solidFill>
                            <a:srgbClr val="000000"/>
                          </a:solidFill>
                          <a:effectLst/>
                          <a:latin typeface="Arial MT"/>
                        </a:rPr>
                        <a:t>634.00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27.44</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23.10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104.80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127.90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fontAlgn="ctr"/>
                      <a:r>
                        <a:rPr lang="en-IN" sz="1400" b="1" i="0" u="none" strike="noStrike" dirty="0">
                          <a:solidFill>
                            <a:srgbClr val="000000"/>
                          </a:solidFill>
                          <a:effectLst/>
                          <a:latin typeface="Arial MT"/>
                        </a:rPr>
                        <a:t>Screwed 3 flat.</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94701">
                <a:tc gridSpan="11">
                  <a:txBody>
                    <a:bodyPr/>
                    <a:lstStyle/>
                    <a:p>
                      <a:pPr algn="l" fontAlgn="ctr"/>
                      <a:r>
                        <a:rPr lang="en-IN" sz="1600" b="1" i="0" u="none" strike="noStrike" dirty="0">
                          <a:solidFill>
                            <a:srgbClr val="000000"/>
                          </a:solidFill>
                          <a:effectLst/>
                          <a:latin typeface="Arial" panose="020B0604020202020204" pitchFamily="34" charset="0"/>
                        </a:rPr>
                        <a:t>70 TPH BOILER</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hMerge="1">
                  <a:txBody>
                    <a:bodyPr/>
                    <a:lstStyle/>
                    <a:p>
                      <a:endParaRPr lang="en-IN"/>
                    </a:p>
                  </a:txBody>
                  <a:tcPr/>
                </a:tc>
                <a:tc hMerge="1">
                  <a:txBody>
                    <a:bodyPr/>
                    <a:lstStyle/>
                    <a:p>
                      <a:endParaRPr lang="en-IN"/>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5"/>
                  </a:ext>
                </a:extLst>
              </a:tr>
              <a:tr h="545715">
                <a:tc>
                  <a:txBody>
                    <a:bodyPr/>
                    <a:lstStyle/>
                    <a:p>
                      <a:pPr algn="ctr" fontAlgn="ctr"/>
                      <a:r>
                        <a:rPr lang="en-IN" sz="1600" b="1" i="0" u="none" strike="noStrike">
                          <a:solidFill>
                            <a:srgbClr val="000000"/>
                          </a:solidFill>
                          <a:effectLst/>
                          <a:latin typeface="Arial MT"/>
                        </a:rPr>
                        <a:t>4</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27-Oct-2025</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CROSBY / 96-1103 DRUM SV</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49.48</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51.30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1" i="0" u="none" strike="noStrike">
                          <a:solidFill>
                            <a:srgbClr val="000000"/>
                          </a:solidFill>
                          <a:effectLst/>
                          <a:latin typeface="Arial MT"/>
                        </a:rPr>
                        <a:t>872.00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17.26</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50.52</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0.00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50.52</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fontAlgn="ctr"/>
                      <a:r>
                        <a:rPr lang="en-IN" sz="1400" b="1" i="0" u="none" strike="noStrike" dirty="0">
                          <a:solidFill>
                            <a:srgbClr val="000000"/>
                          </a:solidFill>
                          <a:effectLst/>
                          <a:latin typeface="Arial MT"/>
                        </a:rPr>
                        <a:t>No adjustment.</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55820">
                <a:tc>
                  <a:txBody>
                    <a:bodyPr/>
                    <a:lstStyle/>
                    <a:p>
                      <a:pPr algn="ctr" fontAlgn="ctr"/>
                      <a:r>
                        <a:rPr lang="en-IN" sz="1600" b="1" i="0" u="none" strike="noStrike">
                          <a:solidFill>
                            <a:srgbClr val="000000"/>
                          </a:solidFill>
                          <a:effectLst/>
                          <a:latin typeface="Arial MT"/>
                        </a:rPr>
                        <a:t>5</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27-Oct-2025</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CROSBY / 96-1105 DRUM SV</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50.41</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51.65</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1" i="0" u="none" strike="noStrike">
                          <a:solidFill>
                            <a:srgbClr val="000000"/>
                          </a:solidFill>
                          <a:effectLst/>
                          <a:latin typeface="Arial MT"/>
                        </a:rPr>
                        <a:t>892.00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17.26</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51.68</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0.00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51.68</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fontAlgn="ctr"/>
                      <a:r>
                        <a:rPr lang="en-IN" sz="1400" b="1" i="0" u="none" strike="noStrike" dirty="0">
                          <a:solidFill>
                            <a:srgbClr val="000000"/>
                          </a:solidFill>
                          <a:effectLst/>
                          <a:latin typeface="Arial MT"/>
                        </a:rPr>
                        <a:t>Screwed 1 flat.</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98001">
                <a:tc gridSpan="11">
                  <a:txBody>
                    <a:bodyPr/>
                    <a:lstStyle/>
                    <a:p>
                      <a:pPr algn="l" fontAlgn="ctr"/>
                      <a:r>
                        <a:rPr lang="en-IN" sz="1600" b="1" i="0" u="none" strike="noStrike" dirty="0">
                          <a:solidFill>
                            <a:srgbClr val="000000"/>
                          </a:solidFill>
                          <a:effectLst/>
                          <a:latin typeface="Arial" panose="020B0604020202020204" pitchFamily="34" charset="0"/>
                        </a:rPr>
                        <a:t>35 TPH BOILER</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FF"/>
                    </a:solidFill>
                  </a:tcPr>
                </a:tc>
                <a:tc hMerge="1">
                  <a:txBody>
                    <a:bodyPr/>
                    <a:lstStyle/>
                    <a:p>
                      <a:endParaRPr lang="en-IN"/>
                    </a:p>
                  </a:txBody>
                  <a:tcPr/>
                </a:tc>
                <a:tc hMerge="1">
                  <a:txBody>
                    <a:bodyPr/>
                    <a:lstStyle/>
                    <a:p>
                      <a:endParaRPr lang="en-IN"/>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8"/>
                  </a:ext>
                </a:extLst>
              </a:tr>
              <a:tr h="511375">
                <a:tc>
                  <a:txBody>
                    <a:bodyPr/>
                    <a:lstStyle/>
                    <a:p>
                      <a:pPr algn="ctr" fontAlgn="ctr"/>
                      <a:r>
                        <a:rPr lang="en-IN" sz="1600" b="1" i="0" u="none" strike="noStrike">
                          <a:solidFill>
                            <a:srgbClr val="000000"/>
                          </a:solidFill>
                          <a:effectLst/>
                          <a:latin typeface="Arial MT"/>
                        </a:rPr>
                        <a:t>6</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27-Oct-2025</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CROSBY / 20197008 SH SV</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48.78</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48.90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1" i="0" u="none" strike="noStrike">
                          <a:solidFill>
                            <a:srgbClr val="000000"/>
                          </a:solidFill>
                          <a:effectLst/>
                          <a:latin typeface="Arial MT"/>
                        </a:rPr>
                        <a:t>457.00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a:solidFill>
                            <a:srgbClr val="000000"/>
                          </a:solidFill>
                          <a:effectLst/>
                          <a:latin typeface="Arial MT"/>
                        </a:rPr>
                        <a:t>9.34</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48.92</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MT"/>
                        </a:rPr>
                        <a:t>0.40</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400" b="1" i="0" u="none" strike="noStrike" dirty="0">
                          <a:solidFill>
                            <a:srgbClr val="000000"/>
                          </a:solidFill>
                          <a:effectLst/>
                          <a:latin typeface="Arial" panose="020B0604020202020204" pitchFamily="34" charset="0"/>
                        </a:rPr>
                        <a:t>49.32</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fontAlgn="ctr"/>
                      <a:r>
                        <a:rPr lang="en-IN" sz="1400" b="1" i="0" u="none" strike="noStrike" dirty="0">
                          <a:solidFill>
                            <a:srgbClr val="000000"/>
                          </a:solidFill>
                          <a:effectLst/>
                          <a:latin typeface="Arial MT"/>
                        </a:rPr>
                        <a:t>Screwed 1 flat.</a:t>
                      </a:r>
                    </a:p>
                  </a:txBody>
                  <a:tcPr marL="8303" marR="8303" marT="830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12" name="Title 1"/>
          <p:cNvSpPr txBox="1">
            <a:spLocks/>
          </p:cNvSpPr>
          <p:nvPr/>
        </p:nvSpPr>
        <p:spPr>
          <a:xfrm>
            <a:off x="3135084" y="241058"/>
            <a:ext cx="7108373" cy="503019"/>
          </a:xfrm>
          <a:prstGeom prst="rect">
            <a:avLst/>
          </a:prstGeom>
          <a:solidFill>
            <a:srgbClr val="FFFF99"/>
          </a:solidFill>
          <a:ln w="19050">
            <a:solidFill>
              <a:schemeClr val="tx1"/>
            </a:solidFill>
          </a:ln>
        </p:spPr>
        <p:txBody>
          <a:bodyPr vert="horz" lIns="91440" tIns="45720" rIns="91440" bIns="45720" rtlCol="0" anchor="ctr">
            <a:noAutofit/>
          </a:bodyPr>
          <a:lstStyle>
            <a:lvl1pPr algn="ctr" fontAlgn="ctr">
              <a:spcBef>
                <a:spcPts val="0"/>
              </a:spcBef>
              <a:buNone/>
              <a:defRPr lang="en-US" b="1" dirty="0">
                <a:latin typeface="+mj-lt"/>
                <a:ea typeface="+mj-ea"/>
                <a:cs typeface="+mj-cs"/>
              </a:defRPr>
            </a:lvl1pPr>
          </a:lstStyle>
          <a:p>
            <a:r>
              <a:rPr lang="en-US" sz="2800" dirty="0">
                <a:latin typeface="Arial" panose="020B0604020202020204" pitchFamily="34" charset="0"/>
                <a:cs typeface="Arial" panose="020B0604020202020204" pitchFamily="34" charset="0"/>
              </a:rPr>
              <a:t>Online Boiler Safety Valves setting data</a:t>
            </a:r>
          </a:p>
        </p:txBody>
      </p:sp>
    </p:spTree>
    <p:extLst>
      <p:ext uri="{BB962C8B-B14F-4D97-AF65-F5344CB8AC3E}">
        <p14:creationId xmlns:p14="http://schemas.microsoft.com/office/powerpoint/2010/main" val="3842555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69</a:t>
            </a:fld>
            <a:endParaRPr lang="en-US" dirty="0"/>
          </a:p>
        </p:txBody>
      </p:sp>
      <p:pic>
        <p:nvPicPr>
          <p:cNvPr id="5" name="Picture 4"/>
          <p:cNvPicPr>
            <a:picLocks noChangeAspect="1"/>
          </p:cNvPicPr>
          <p:nvPr/>
        </p:nvPicPr>
        <p:blipFill>
          <a:blip r:embed="rId2"/>
          <a:stretch>
            <a:fillRect/>
          </a:stretch>
        </p:blipFill>
        <p:spPr>
          <a:xfrm>
            <a:off x="381001" y="1323615"/>
            <a:ext cx="5715000" cy="4108194"/>
          </a:xfrm>
          <a:prstGeom prst="rect">
            <a:avLst/>
          </a:prstGeom>
        </p:spPr>
      </p:pic>
      <p:pic>
        <p:nvPicPr>
          <p:cNvPr id="6" name="Picture 5"/>
          <p:cNvPicPr>
            <a:picLocks noChangeAspect="1"/>
          </p:cNvPicPr>
          <p:nvPr/>
        </p:nvPicPr>
        <p:blipFill>
          <a:blip r:embed="rId3"/>
          <a:stretch>
            <a:fillRect/>
          </a:stretch>
        </p:blipFill>
        <p:spPr>
          <a:xfrm>
            <a:off x="6325225" y="1323615"/>
            <a:ext cx="5485775" cy="4108194"/>
          </a:xfrm>
          <a:prstGeom prst="rect">
            <a:avLst/>
          </a:prstGeom>
        </p:spPr>
      </p:pic>
      <p:sp>
        <p:nvSpPr>
          <p:cNvPr id="7" name="Title 1"/>
          <p:cNvSpPr txBox="1">
            <a:spLocks/>
          </p:cNvSpPr>
          <p:nvPr/>
        </p:nvSpPr>
        <p:spPr>
          <a:xfrm>
            <a:off x="2818261" y="259307"/>
            <a:ext cx="7185547" cy="503019"/>
          </a:xfrm>
          <a:prstGeom prst="rect">
            <a:avLst/>
          </a:prstGeom>
          <a:solidFill>
            <a:srgbClr val="FFFF99"/>
          </a:solidFill>
          <a:ln w="19050">
            <a:solidFill>
              <a:schemeClr val="tx1"/>
            </a:solidFill>
          </a:ln>
        </p:spPr>
        <p:txBody>
          <a:bodyPr vert="horz" lIns="91440" tIns="45720" rIns="91440" bIns="45720" rtlCol="0" anchor="ctr">
            <a:noAutofit/>
          </a:bodyPr>
          <a:lstStyle>
            <a:lvl1pPr algn="ctr" fontAlgn="ctr">
              <a:spcBef>
                <a:spcPts val="0"/>
              </a:spcBef>
              <a:buNone/>
              <a:defRPr lang="en-US" b="1" dirty="0">
                <a:latin typeface="+mj-lt"/>
                <a:ea typeface="+mj-ea"/>
                <a:cs typeface="+mj-cs"/>
              </a:defRPr>
            </a:lvl1pPr>
          </a:lstStyle>
          <a:p>
            <a:r>
              <a:rPr lang="en-US" sz="2400" dirty="0">
                <a:latin typeface="Arial" panose="020B0604020202020204" pitchFamily="34" charset="0"/>
                <a:cs typeface="Arial" panose="020B0604020202020204" pitchFamily="34" charset="0"/>
              </a:rPr>
              <a:t>ZN- AI Tank installation Work Under Progress</a:t>
            </a:r>
          </a:p>
        </p:txBody>
      </p:sp>
      <p:sp>
        <p:nvSpPr>
          <p:cNvPr id="8" name="Rectangle 7"/>
          <p:cNvSpPr/>
          <p:nvPr/>
        </p:nvSpPr>
        <p:spPr>
          <a:xfrm>
            <a:off x="2643116" y="5670862"/>
            <a:ext cx="6905767" cy="397731"/>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Tank installation work completed approx.- 30%</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88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53D03-C530-3659-10E1-BBD30D10532D}"/>
              </a:ext>
            </a:extLst>
          </p:cNvPr>
          <p:cNvSpPr>
            <a:spLocks noGrp="1"/>
          </p:cNvSpPr>
          <p:nvPr>
            <p:ph type="title"/>
          </p:nvPr>
        </p:nvSpPr>
        <p:spPr>
          <a:xfrm>
            <a:off x="152400" y="76200"/>
            <a:ext cx="9677400" cy="609600"/>
          </a:xfrm>
        </p:spPr>
        <p:txBody>
          <a:bodyPr vert="horz" lIns="91440" tIns="45720" rIns="91440" bIns="45720" rtlCol="0" anchor="ctr">
            <a:normAutofit/>
          </a:bodyPr>
          <a:lstStyle/>
          <a:p>
            <a:r>
              <a:rPr lang="en-US" dirty="0"/>
              <a:t>Indent, Yard Balance Vs Crushing (Lakh </a:t>
            </a:r>
            <a:r>
              <a:rPr lang="en-US" dirty="0" err="1"/>
              <a:t>Qtls</a:t>
            </a:r>
            <a:r>
              <a:rPr lang="en-US" dirty="0"/>
              <a:t>.)</a:t>
            </a:r>
            <a:r>
              <a:rPr lang="en-US" dirty="0">
                <a:solidFill>
                  <a:schemeClr val="tx2">
                    <a:lumMod val="75000"/>
                  </a:schemeClr>
                </a:solidFill>
                <a:latin typeface="Calibri" panose="020F0502020204030204" pitchFamily="34" charset="0"/>
                <a:cs typeface="Calibri" panose="020F0502020204030204" pitchFamily="34" charset="0"/>
              </a:rPr>
              <a:t> </a:t>
            </a:r>
            <a:r>
              <a:rPr lang="en-US"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(31.10.25)</a:t>
            </a:r>
            <a:r>
              <a:rPr lang="en-US" dirty="0"/>
              <a:t> </a:t>
            </a:r>
          </a:p>
        </p:txBody>
      </p:sp>
      <p:graphicFrame>
        <p:nvGraphicFramePr>
          <p:cNvPr id="4" name="Chart 3">
            <a:extLst>
              <a:ext uri="{FF2B5EF4-FFF2-40B4-BE49-F238E27FC236}">
                <a16:creationId xmlns:a16="http://schemas.microsoft.com/office/drawing/2014/main" id="{6A9D7D8E-304F-2FBD-3E1F-74725278FD09}"/>
              </a:ext>
            </a:extLst>
          </p:cNvPr>
          <p:cNvGraphicFramePr>
            <a:graphicFrameLocks/>
          </p:cNvGraphicFramePr>
          <p:nvPr/>
        </p:nvGraphicFramePr>
        <p:xfrm>
          <a:off x="381000" y="990600"/>
          <a:ext cx="10934700" cy="525600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4020EC76-450B-07C1-76C9-9011823A380E}"/>
              </a:ext>
            </a:extLst>
          </p:cNvPr>
          <p:cNvSpPr>
            <a:spLocks noGrp="1"/>
          </p:cNvSpPr>
          <p:nvPr>
            <p:ph type="sldNum" sz="quarter" idx="12"/>
          </p:nvPr>
        </p:nvSpPr>
        <p:spPr/>
        <p:txBody>
          <a:bodyPr/>
          <a:lstStyle/>
          <a:p>
            <a:fld id="{B76B49FA-22BB-44F5-8EFA-E5C56FA3907E}" type="slidenum">
              <a:rPr lang="en-US" smtClean="0"/>
              <a:pPr/>
              <a:t>7</a:t>
            </a:fld>
            <a:endParaRPr lang="en-US" dirty="0"/>
          </a:p>
        </p:txBody>
      </p:sp>
    </p:spTree>
    <p:extLst>
      <p:ext uri="{BB962C8B-B14F-4D97-AF65-F5344CB8AC3E}">
        <p14:creationId xmlns:p14="http://schemas.microsoft.com/office/powerpoint/2010/main" val="3718428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70</a:t>
            </a:fld>
            <a:endParaRPr lang="en-US" dirty="0"/>
          </a:p>
        </p:txBody>
      </p:sp>
      <p:pic>
        <p:nvPicPr>
          <p:cNvPr id="5" name="Picture 4"/>
          <p:cNvPicPr>
            <a:picLocks noChangeAspect="1"/>
          </p:cNvPicPr>
          <p:nvPr/>
        </p:nvPicPr>
        <p:blipFill>
          <a:blip r:embed="rId2"/>
          <a:stretch>
            <a:fillRect/>
          </a:stretch>
        </p:blipFill>
        <p:spPr>
          <a:xfrm>
            <a:off x="125174" y="1056062"/>
            <a:ext cx="4138492" cy="3993220"/>
          </a:xfrm>
          <a:prstGeom prst="rect">
            <a:avLst/>
          </a:prstGeom>
        </p:spPr>
      </p:pic>
      <p:pic>
        <p:nvPicPr>
          <p:cNvPr id="6" name="Picture 5"/>
          <p:cNvPicPr>
            <a:picLocks noChangeAspect="1"/>
          </p:cNvPicPr>
          <p:nvPr/>
        </p:nvPicPr>
        <p:blipFill>
          <a:blip r:embed="rId3"/>
          <a:stretch>
            <a:fillRect/>
          </a:stretch>
        </p:blipFill>
        <p:spPr>
          <a:xfrm>
            <a:off x="4412774" y="1041773"/>
            <a:ext cx="3640743" cy="4051044"/>
          </a:xfrm>
          <a:prstGeom prst="rect">
            <a:avLst/>
          </a:prstGeom>
        </p:spPr>
      </p:pic>
      <p:pic>
        <p:nvPicPr>
          <p:cNvPr id="7" name="Picture 6"/>
          <p:cNvPicPr>
            <a:picLocks noChangeAspect="1"/>
          </p:cNvPicPr>
          <p:nvPr/>
        </p:nvPicPr>
        <p:blipFill>
          <a:blip r:embed="rId4"/>
          <a:stretch>
            <a:fillRect/>
          </a:stretch>
        </p:blipFill>
        <p:spPr>
          <a:xfrm>
            <a:off x="8207425" y="1063881"/>
            <a:ext cx="3853121" cy="4051044"/>
          </a:xfrm>
          <a:prstGeom prst="rect">
            <a:avLst/>
          </a:prstGeom>
        </p:spPr>
      </p:pic>
      <p:sp>
        <p:nvSpPr>
          <p:cNvPr id="8" name="Title 1"/>
          <p:cNvSpPr txBox="1">
            <a:spLocks/>
          </p:cNvSpPr>
          <p:nvPr/>
        </p:nvSpPr>
        <p:spPr>
          <a:xfrm>
            <a:off x="3111690" y="221565"/>
            <a:ext cx="5575110" cy="503019"/>
          </a:xfrm>
          <a:prstGeom prst="rect">
            <a:avLst/>
          </a:prstGeom>
          <a:solidFill>
            <a:srgbClr val="FFFF99"/>
          </a:solidFill>
          <a:ln w="19050">
            <a:solidFill>
              <a:schemeClr val="tx1"/>
            </a:solidFill>
          </a:ln>
        </p:spPr>
        <p:txBody>
          <a:bodyPr vert="horz" lIns="91440" tIns="45720" rIns="91440" bIns="45720" rtlCol="0" anchor="ctr">
            <a:noAutofit/>
          </a:bodyPr>
          <a:lstStyle>
            <a:lvl1pPr algn="ctr" fontAlgn="ctr">
              <a:spcBef>
                <a:spcPts val="0"/>
              </a:spcBef>
              <a:buNone/>
              <a:defRPr lang="en-US" b="1" dirty="0">
                <a:latin typeface="+mj-lt"/>
                <a:ea typeface="+mj-ea"/>
                <a:cs typeface="+mj-cs"/>
              </a:defRPr>
            </a:lvl1pPr>
          </a:lstStyle>
          <a:p>
            <a:r>
              <a:rPr lang="en-US" sz="2400" dirty="0">
                <a:latin typeface="Arial" panose="020B0604020202020204" pitchFamily="34" charset="0"/>
                <a:cs typeface="Arial" panose="020B0604020202020204" pitchFamily="34" charset="0"/>
              </a:rPr>
              <a:t>150TPH Boiler Online sealing work</a:t>
            </a:r>
          </a:p>
        </p:txBody>
      </p:sp>
      <p:sp>
        <p:nvSpPr>
          <p:cNvPr id="9" name="Rectangle 8"/>
          <p:cNvSpPr/>
          <p:nvPr/>
        </p:nvSpPr>
        <p:spPr>
          <a:xfrm>
            <a:off x="568887" y="5258812"/>
            <a:ext cx="11242113" cy="1092147"/>
          </a:xfrm>
          <a:prstGeom prst="rect">
            <a:avLst/>
          </a:prstGeom>
          <a:solidFill>
            <a:srgbClr val="FFFF99"/>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Arial" panose="020B0604020202020204" pitchFamily="34" charset="0"/>
                <a:cs typeface="Arial" panose="020B0604020202020204" pitchFamily="34" charset="0"/>
              </a:rPr>
              <a:t>A pin hole leak was observed at the welding joint of the Hydra step level transmitter line on the boiler main steam drum. Immediate action was taken, and online leakage arresting work was successfully carried out without any interruption to boiler operation.</a:t>
            </a:r>
            <a:endParaRPr lang="en-IN" dirty="0">
              <a:solidFill>
                <a:schemeClr val="tx1"/>
              </a:solidFill>
              <a:latin typeface="Arial" panose="020B0604020202020204" pitchFamily="34" charset="0"/>
              <a:cs typeface="Arial" panose="020B0604020202020204" pitchFamily="34" charset="0"/>
            </a:endParaRPr>
          </a:p>
        </p:txBody>
      </p:sp>
      <p:sp>
        <p:nvSpPr>
          <p:cNvPr id="10" name="Oval 9"/>
          <p:cNvSpPr/>
          <p:nvPr/>
        </p:nvSpPr>
        <p:spPr>
          <a:xfrm>
            <a:off x="996287" y="1369612"/>
            <a:ext cx="1651380" cy="15558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5720688" y="1942530"/>
            <a:ext cx="1651380" cy="15558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9145786" y="2056834"/>
            <a:ext cx="2069908" cy="212450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rot="14730111">
            <a:off x="1506191" y="2656238"/>
            <a:ext cx="1177687" cy="258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201003" y="3684896"/>
            <a:ext cx="1910687" cy="504967"/>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Steam observed </a:t>
            </a:r>
            <a:endParaRPr lang="en-IN" dirty="0">
              <a:solidFill>
                <a:schemeClr val="tx1"/>
              </a:solidFill>
              <a:latin typeface="Arial" panose="020B0604020202020204" pitchFamily="34" charset="0"/>
              <a:cs typeface="Arial" panose="020B0604020202020204" pitchFamily="34" charset="0"/>
            </a:endParaRPr>
          </a:p>
        </p:txBody>
      </p:sp>
      <p:sp>
        <p:nvSpPr>
          <p:cNvPr id="16" name="Rectangle 15"/>
          <p:cNvSpPr/>
          <p:nvPr/>
        </p:nvSpPr>
        <p:spPr>
          <a:xfrm>
            <a:off x="5461381" y="4477491"/>
            <a:ext cx="1910687" cy="504967"/>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After insulation removing</a:t>
            </a:r>
            <a:endParaRPr lang="en-IN" dirty="0">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9117208" y="4454626"/>
            <a:ext cx="2069908" cy="59465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Leakage arresting with clamp</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39149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71</a:t>
            </a:fld>
            <a:endParaRPr lang="en-US" dirty="0"/>
          </a:p>
        </p:txBody>
      </p:sp>
      <p:sp>
        <p:nvSpPr>
          <p:cNvPr id="5" name="TextBox 4"/>
          <p:cNvSpPr txBox="1">
            <a:spLocks noChangeArrowheads="1"/>
          </p:cNvSpPr>
          <p:nvPr/>
        </p:nvSpPr>
        <p:spPr bwMode="auto">
          <a:xfrm>
            <a:off x="2667000" y="101222"/>
            <a:ext cx="7049069" cy="736978"/>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dirty="0"/>
              <a:t>FORCED OUTAGE REPORT OF 4.0 MW TG SET DATED 30.10.2025 (SS2025-26/PP-01)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0651" y="3612339"/>
            <a:ext cx="5143500" cy="2612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3ECC255B-BC71-910F-B3B6-0677550D8C5E}"/>
              </a:ext>
            </a:extLst>
          </p:cNvPr>
          <p:cNvSpPr txBox="1"/>
          <p:nvPr/>
        </p:nvSpPr>
        <p:spPr>
          <a:xfrm>
            <a:off x="157300" y="1066800"/>
            <a:ext cx="6118860" cy="5062924"/>
          </a:xfrm>
          <a:prstGeom prst="rect">
            <a:avLst/>
          </a:prstGeom>
          <a:noFill/>
        </p:spPr>
        <p:txBody>
          <a:bodyPr wrap="square" rtlCol="0">
            <a:spAutoFit/>
          </a:bodyPr>
          <a:lstStyle/>
          <a:p>
            <a:pPr marL="285750" indent="-285750">
              <a:buFont typeface="Arial" panose="020B0604020202020204" pitchFamily="34" charset="0"/>
              <a:buChar char="•"/>
            </a:pPr>
            <a:r>
              <a:rPr lang="en-IN" sz="2300" b="1" dirty="0"/>
              <a:t>Incident Description: </a:t>
            </a:r>
            <a:r>
              <a:rPr lang="en-IN" sz="2300" dirty="0"/>
              <a:t>On Dated 30/10/25 at 07:40 AM leakage observed from welding joint of seal box (bagasse feeder) with water panel near 1</a:t>
            </a:r>
            <a:r>
              <a:rPr lang="en-IN" sz="2300" baseline="30000" dirty="0"/>
              <a:t>nd</a:t>
            </a:r>
            <a:r>
              <a:rPr lang="en-IN" sz="2300" dirty="0"/>
              <a:t> pass. </a:t>
            </a:r>
          </a:p>
          <a:p>
            <a:pPr marL="285750" indent="-285750">
              <a:buFont typeface="Arial" panose="020B0604020202020204" pitchFamily="34" charset="0"/>
              <a:buChar char="•"/>
            </a:pPr>
            <a:r>
              <a:rPr lang="en-IN" sz="2300" b="1" dirty="0"/>
              <a:t>Cause: </a:t>
            </a:r>
            <a:r>
              <a:rPr lang="en-IN" sz="2300" dirty="0"/>
              <a:t>Welding of seal box done with water panel tube which  crack under thermal stress during thermal expansion.(</a:t>
            </a:r>
            <a:r>
              <a:rPr lang="en-IN" sz="2400" dirty="0"/>
              <a:t>Fatigue failure).</a:t>
            </a:r>
          </a:p>
          <a:p>
            <a:endParaRPr lang="en-IN" sz="2300" dirty="0"/>
          </a:p>
          <a:p>
            <a:pPr marL="285750" indent="-285750">
              <a:buFont typeface="Arial" panose="020B0604020202020204" pitchFamily="34" charset="0"/>
              <a:buChar char="•"/>
            </a:pPr>
            <a:r>
              <a:rPr lang="en-IN" sz="2300" b="1" dirty="0"/>
              <a:t>Action: </a:t>
            </a:r>
            <a:r>
              <a:rPr lang="en-IN" sz="2300" dirty="0"/>
              <a:t>Boiler Shutdown taken for corrective action at 8:40 AM on dated 30/10/25.</a:t>
            </a:r>
          </a:p>
          <a:p>
            <a:pPr marL="285750" indent="-285750">
              <a:buFont typeface="Arial" panose="020B0604020202020204" pitchFamily="34" charset="0"/>
              <a:buChar char="•"/>
            </a:pPr>
            <a:r>
              <a:rPr lang="en-IN" sz="2300" dirty="0"/>
              <a:t>After boiler firing done at 10:00 AM. Turbine Sync with grid at 11:40  AM.</a:t>
            </a:r>
          </a:p>
          <a:p>
            <a:endParaRPr lang="en-IN" sz="2300" dirty="0"/>
          </a:p>
          <a:p>
            <a:pPr marL="285750" lvl="0" indent="-285750">
              <a:buFont typeface="Arial" panose="020B0604020202020204" pitchFamily="34" charset="0"/>
              <a:buChar char="•"/>
            </a:pPr>
            <a:r>
              <a:rPr lang="en-IN" sz="2300" b="1" dirty="0"/>
              <a:t>Equipment Down time: 03 HRS</a:t>
            </a:r>
          </a:p>
        </p:txBody>
      </p:sp>
      <p:pic>
        <p:nvPicPr>
          <p:cNvPr id="11" name="Picture 10">
            <a:extLst>
              <a:ext uri="{FF2B5EF4-FFF2-40B4-BE49-F238E27FC236}">
                <a16:creationId xmlns:a16="http://schemas.microsoft.com/office/drawing/2014/main" id="{3D8503D8-E9C8-F54A-BEDB-50C9FFE4F1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0651" y="1066800"/>
            <a:ext cx="5110386"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Oval 11">
            <a:extLst>
              <a:ext uri="{FF2B5EF4-FFF2-40B4-BE49-F238E27FC236}">
                <a16:creationId xmlns:a16="http://schemas.microsoft.com/office/drawing/2014/main" id="{6407E588-8CA8-90A6-F1BF-ED887CC871DD}"/>
              </a:ext>
            </a:extLst>
          </p:cNvPr>
          <p:cNvSpPr/>
          <p:nvPr/>
        </p:nvSpPr>
        <p:spPr>
          <a:xfrm>
            <a:off x="8509001" y="4201885"/>
            <a:ext cx="1371600" cy="121920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Oval 12">
            <a:extLst>
              <a:ext uri="{FF2B5EF4-FFF2-40B4-BE49-F238E27FC236}">
                <a16:creationId xmlns:a16="http://schemas.microsoft.com/office/drawing/2014/main" id="{E8DDA2A7-898A-4F84-2968-F7A48464A2BC}"/>
              </a:ext>
            </a:extLst>
          </p:cNvPr>
          <p:cNvSpPr/>
          <p:nvPr/>
        </p:nvSpPr>
        <p:spPr>
          <a:xfrm>
            <a:off x="8432803" y="1723096"/>
            <a:ext cx="1371600" cy="121920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72638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prstGeom prst="rect">
            <a:avLst/>
          </a:prstGeom>
        </p:spPr>
        <p:txBody>
          <a:bodyPr>
            <a:normAutofit/>
          </a:bodyPr>
          <a:lstStyle/>
          <a:p>
            <a:pPr marL="0" indent="0" algn="ctr">
              <a:buNone/>
            </a:pPr>
            <a:r>
              <a:rPr lang="en-US" sz="4000" b="1" dirty="0"/>
              <a:t>DISTILLERY UNIT  </a:t>
            </a:r>
          </a:p>
          <a:p>
            <a:pPr marL="0" indent="0" algn="ctr">
              <a:buNone/>
            </a:pPr>
            <a:endParaRPr lang="en-US" b="1" dirty="0"/>
          </a:p>
          <a:p>
            <a:pPr marL="0" indent="0" algn="ctr">
              <a:buNone/>
            </a:pPr>
            <a:endParaRPr lang="en-US" b="1" dirty="0"/>
          </a:p>
        </p:txBody>
      </p:sp>
      <p:pic>
        <p:nvPicPr>
          <p:cNvPr id="6" name="Picture Placeholder 5" descr="A factory with smoke coming out of it&#10;&#10;Description automatically generated with low confidence">
            <a:extLst>
              <a:ext uri="{FF2B5EF4-FFF2-40B4-BE49-F238E27FC236}">
                <a16:creationId xmlns:a16="http://schemas.microsoft.com/office/drawing/2014/main" id="{91191A92-9A88-C0E8-177F-3E6DFACCA71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7143" r="15635"/>
          <a:stretch/>
        </p:blipFill>
        <p:spPr>
          <a:xfrm>
            <a:off x="0" y="0"/>
            <a:ext cx="5378450" cy="6857999"/>
          </a:xfrm>
        </p:spPr>
      </p:pic>
    </p:spTree>
    <p:extLst>
      <p:ext uri="{BB962C8B-B14F-4D97-AF65-F5344CB8AC3E}">
        <p14:creationId xmlns:p14="http://schemas.microsoft.com/office/powerpoint/2010/main" val="17460695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59D7156-F29C-41EC-9F87-87DDF0705A0B}" type="slidenum">
              <a:rPr lang="en-US" smtClean="0"/>
              <a:pPr/>
              <a:t>73</a:t>
            </a:fld>
            <a:endParaRPr lang="en-US"/>
          </a:p>
        </p:txBody>
      </p:sp>
      <p:sp>
        <p:nvSpPr>
          <p:cNvPr id="3" name="Rectangle 2"/>
          <p:cNvSpPr/>
          <p:nvPr/>
        </p:nvSpPr>
        <p:spPr>
          <a:xfrm>
            <a:off x="457200" y="2209800"/>
            <a:ext cx="11658600" cy="369332"/>
          </a:xfrm>
          <a:prstGeom prst="rect">
            <a:avLst/>
          </a:prstGeom>
        </p:spPr>
        <p:txBody>
          <a:bodyPr wrap="square">
            <a:spAutoFit/>
          </a:bodyPr>
          <a:lstStyle/>
          <a:p>
            <a:pPr algn="just"/>
            <a:r>
              <a:rPr lang="en-IN" dirty="0">
                <a:latin typeface="Segoe UI" panose="020B0502040204020203" pitchFamily="34" charset="0"/>
                <a:cs typeface="Segoe UI" panose="020B0502040204020203" pitchFamily="34" charset="0"/>
              </a:rPr>
              <a:t>Plants  has been started at 11.30 Am on dated 30.10.2025 after scheduled  cleaning &amp; maintenance. </a:t>
            </a:r>
            <a:endParaRPr lang="en-US" dirty="0">
              <a:latin typeface="Segoe UI" panose="020B0502040204020203" pitchFamily="34" charset="0"/>
              <a:cs typeface="Segoe UI" panose="020B0502040204020203" pitchFamily="34" charset="0"/>
            </a:endParaRPr>
          </a:p>
        </p:txBody>
      </p:sp>
      <p:graphicFrame>
        <p:nvGraphicFramePr>
          <p:cNvPr id="8" name="Table 7"/>
          <p:cNvGraphicFramePr>
            <a:graphicFrameLocks noGrp="1"/>
          </p:cNvGraphicFramePr>
          <p:nvPr/>
        </p:nvGraphicFramePr>
        <p:xfrm>
          <a:off x="3429000" y="1295400"/>
          <a:ext cx="5334000" cy="640080"/>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20000"/>
                    </a:ext>
                  </a:extLst>
                </a:gridCol>
              </a:tblGrid>
              <a:tr h="252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panose="020B0502040204020203" pitchFamily="34" charset="0"/>
                          <a:cs typeface="Segoe UI" panose="020B0502040204020203" pitchFamily="34" charset="0"/>
                        </a:rPr>
                        <a:t>          Physical / General Plant observations-</a:t>
                      </a:r>
                    </a:p>
                    <a:p>
                      <a:endParaRPr lang="en-IN" dirty="0"/>
                    </a:p>
                  </a:txBody>
                  <a:tcPr/>
                </a:tc>
                <a:extLst>
                  <a:ext uri="{0D108BD9-81ED-4DB2-BD59-A6C34878D82A}">
                    <a16:rowId xmlns:a16="http://schemas.microsoft.com/office/drawing/2014/main" val="10000"/>
                  </a:ext>
                </a:extLst>
              </a:tr>
            </a:tbl>
          </a:graphicData>
        </a:graphic>
      </p:graphicFrame>
      <p:sp>
        <p:nvSpPr>
          <p:cNvPr id="9" name="Rectangle 8"/>
          <p:cNvSpPr/>
          <p:nvPr/>
        </p:nvSpPr>
        <p:spPr>
          <a:xfrm>
            <a:off x="342900" y="2171700"/>
            <a:ext cx="11772900" cy="1853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524000" y="4343400"/>
            <a:ext cx="6096000" cy="369332"/>
          </a:xfrm>
          <a:prstGeom prst="rect">
            <a:avLst/>
          </a:prstGeom>
        </p:spPr>
        <p:txBody>
          <a:bodyPr>
            <a:spAutoFit/>
          </a:bodyPr>
          <a:lstStyle/>
          <a:p>
            <a:r>
              <a:rPr lang="en-IN" b="1"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347174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74</a:t>
            </a:fld>
            <a:endParaRPr lang="en-US"/>
          </a:p>
        </p:txBody>
      </p:sp>
      <p:sp>
        <p:nvSpPr>
          <p:cNvPr id="3" name="Title 2"/>
          <p:cNvSpPr>
            <a:spLocks noGrp="1"/>
          </p:cNvSpPr>
          <p:nvPr>
            <p:ph type="title"/>
          </p:nvPr>
        </p:nvSpPr>
        <p:spPr>
          <a:xfrm>
            <a:off x="3093156" y="152400"/>
            <a:ext cx="6045200" cy="609600"/>
          </a:xfrm>
        </p:spPr>
        <p:txBody>
          <a:bodyPr/>
          <a:lstStyle/>
          <a:p>
            <a:r>
              <a:rPr lang="en-IN" dirty="0"/>
              <a:t>DISTILLATION SECTION</a:t>
            </a:r>
          </a:p>
        </p:txBody>
      </p:sp>
      <p:pic>
        <p:nvPicPr>
          <p:cNvPr id="3074" name="Picture 2" descr="Image 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4927600" cy="4572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Image 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676400"/>
            <a:ext cx="4953000" cy="45878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2146300" y="5869093"/>
          <a:ext cx="1854200" cy="368018"/>
        </p:xfrm>
        <a:graphic>
          <a:graphicData uri="http://schemas.openxmlformats.org/drawingml/2006/table">
            <a:tbl>
              <a:tblPr firstRow="1" bandRow="1">
                <a:tableStyleId>{5C22544A-7EE6-4342-B048-85BDC9FD1C3A}</a:tableStyleId>
              </a:tblPr>
              <a:tblGrid>
                <a:gridCol w="1854200">
                  <a:extLst>
                    <a:ext uri="{9D8B030D-6E8A-4147-A177-3AD203B41FA5}">
                      <a16:colId xmlns:a16="http://schemas.microsoft.com/office/drawing/2014/main" val="20000"/>
                    </a:ext>
                  </a:extLst>
                </a:gridCol>
              </a:tblGrid>
              <a:tr h="368018">
                <a:tc>
                  <a:txBody>
                    <a:bodyPr/>
                    <a:lstStyle/>
                    <a:p>
                      <a:r>
                        <a:rPr lang="en-IN" dirty="0"/>
                        <a:t>Before Cleaning</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8191500" y="5869093"/>
          <a:ext cx="1854200" cy="370840"/>
        </p:xfrm>
        <a:graphic>
          <a:graphicData uri="http://schemas.openxmlformats.org/drawingml/2006/table">
            <a:tbl>
              <a:tblPr firstRow="1" bandRow="1">
                <a:tableStyleId>{5C22544A-7EE6-4342-B048-85BDC9FD1C3A}</a:tableStyleId>
              </a:tblPr>
              <a:tblGrid>
                <a:gridCol w="1854200">
                  <a:extLst>
                    <a:ext uri="{9D8B030D-6E8A-4147-A177-3AD203B41FA5}">
                      <a16:colId xmlns:a16="http://schemas.microsoft.com/office/drawing/2014/main" val="20000"/>
                    </a:ext>
                  </a:extLst>
                </a:gridCol>
              </a:tblGrid>
              <a:tr h="370840">
                <a:tc>
                  <a:txBody>
                    <a:bodyPr/>
                    <a:lstStyle/>
                    <a:p>
                      <a:r>
                        <a:rPr lang="en-IN" dirty="0"/>
                        <a:t>After</a:t>
                      </a:r>
                      <a:r>
                        <a:rPr lang="en-IN" baseline="0" dirty="0"/>
                        <a:t> Cleaning</a:t>
                      </a:r>
                      <a:endParaRPr lang="en-IN" dirty="0"/>
                    </a:p>
                  </a:txBody>
                  <a:tcPr/>
                </a:tc>
                <a:extLst>
                  <a:ext uri="{0D108BD9-81ED-4DB2-BD59-A6C34878D82A}">
                    <a16:rowId xmlns:a16="http://schemas.microsoft.com/office/drawing/2014/main" val="10000"/>
                  </a:ext>
                </a:extLst>
              </a:tr>
            </a:tbl>
          </a:graphicData>
        </a:graphic>
      </p:graphicFrame>
      <p:sp>
        <p:nvSpPr>
          <p:cNvPr id="4" name="Rectangle 3"/>
          <p:cNvSpPr/>
          <p:nvPr/>
        </p:nvSpPr>
        <p:spPr>
          <a:xfrm>
            <a:off x="3886200" y="988367"/>
            <a:ext cx="4159956" cy="461665"/>
          </a:xfrm>
          <a:prstGeom prst="rect">
            <a:avLst/>
          </a:prstGeom>
        </p:spPr>
        <p:txBody>
          <a:bodyPr wrap="square">
            <a:spAutoFit/>
          </a:bodyPr>
          <a:lstStyle/>
          <a:p>
            <a:r>
              <a:rPr lang="en-IN" sz="2400" b="1" dirty="0">
                <a:latin typeface="Segoe UI" panose="020B0502040204020203" pitchFamily="34" charset="0"/>
                <a:cs typeface="Segoe UI" panose="020B0502040204020203" pitchFamily="34" charset="0"/>
              </a:rPr>
              <a:t>Analyser column grid tray</a:t>
            </a:r>
          </a:p>
        </p:txBody>
      </p:sp>
    </p:spTree>
    <p:extLst>
      <p:ext uri="{BB962C8B-B14F-4D97-AF65-F5344CB8AC3E}">
        <p14:creationId xmlns:p14="http://schemas.microsoft.com/office/powerpoint/2010/main" val="1143769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75</a:t>
            </a:fld>
            <a:endParaRPr lang="en-US"/>
          </a:p>
        </p:txBody>
      </p:sp>
      <p:sp>
        <p:nvSpPr>
          <p:cNvPr id="3" name="Title 2"/>
          <p:cNvSpPr>
            <a:spLocks noGrp="1"/>
          </p:cNvSpPr>
          <p:nvPr>
            <p:ph type="title"/>
          </p:nvPr>
        </p:nvSpPr>
        <p:spPr>
          <a:xfrm>
            <a:off x="3093156" y="152400"/>
            <a:ext cx="6045200" cy="609600"/>
          </a:xfrm>
        </p:spPr>
        <p:txBody>
          <a:bodyPr/>
          <a:lstStyle/>
          <a:p>
            <a:r>
              <a:rPr lang="en-IN" dirty="0"/>
              <a:t>DISTILLATION SECTION</a:t>
            </a:r>
          </a:p>
        </p:txBody>
      </p:sp>
      <p:graphicFrame>
        <p:nvGraphicFramePr>
          <p:cNvPr id="6" name="Table 5"/>
          <p:cNvGraphicFramePr>
            <a:graphicFrameLocks noGrp="1"/>
          </p:cNvGraphicFramePr>
          <p:nvPr/>
        </p:nvGraphicFramePr>
        <p:xfrm>
          <a:off x="2166056" y="6122778"/>
          <a:ext cx="1854200" cy="368018"/>
        </p:xfrm>
        <a:graphic>
          <a:graphicData uri="http://schemas.openxmlformats.org/drawingml/2006/table">
            <a:tbl>
              <a:tblPr firstRow="1" bandRow="1">
                <a:tableStyleId>{5C22544A-7EE6-4342-B048-85BDC9FD1C3A}</a:tableStyleId>
              </a:tblPr>
              <a:tblGrid>
                <a:gridCol w="1854200">
                  <a:extLst>
                    <a:ext uri="{9D8B030D-6E8A-4147-A177-3AD203B41FA5}">
                      <a16:colId xmlns:a16="http://schemas.microsoft.com/office/drawing/2014/main" val="20000"/>
                    </a:ext>
                  </a:extLst>
                </a:gridCol>
              </a:tblGrid>
              <a:tr h="368018">
                <a:tc>
                  <a:txBody>
                    <a:bodyPr/>
                    <a:lstStyle/>
                    <a:p>
                      <a:r>
                        <a:rPr lang="en-IN" dirty="0"/>
                        <a:t>Before Cleaning</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8211256" y="6119956"/>
          <a:ext cx="1854200" cy="370840"/>
        </p:xfrm>
        <a:graphic>
          <a:graphicData uri="http://schemas.openxmlformats.org/drawingml/2006/table">
            <a:tbl>
              <a:tblPr firstRow="1" bandRow="1">
                <a:tableStyleId>{5C22544A-7EE6-4342-B048-85BDC9FD1C3A}</a:tableStyleId>
              </a:tblPr>
              <a:tblGrid>
                <a:gridCol w="1854200">
                  <a:extLst>
                    <a:ext uri="{9D8B030D-6E8A-4147-A177-3AD203B41FA5}">
                      <a16:colId xmlns:a16="http://schemas.microsoft.com/office/drawing/2014/main" val="20000"/>
                    </a:ext>
                  </a:extLst>
                </a:gridCol>
              </a:tblGrid>
              <a:tr h="370840">
                <a:tc>
                  <a:txBody>
                    <a:bodyPr/>
                    <a:lstStyle/>
                    <a:p>
                      <a:r>
                        <a:rPr lang="en-IN" dirty="0"/>
                        <a:t>After</a:t>
                      </a:r>
                      <a:r>
                        <a:rPr lang="en-IN" baseline="0" dirty="0"/>
                        <a:t> Cleaning</a:t>
                      </a:r>
                      <a:endParaRPr lang="en-IN" dirty="0"/>
                    </a:p>
                  </a:txBody>
                  <a:tcPr/>
                </a:tc>
                <a:extLst>
                  <a:ext uri="{0D108BD9-81ED-4DB2-BD59-A6C34878D82A}">
                    <a16:rowId xmlns:a16="http://schemas.microsoft.com/office/drawing/2014/main" val="10000"/>
                  </a:ext>
                </a:extLst>
              </a:tr>
            </a:tbl>
          </a:graphicData>
        </a:graphic>
      </p:graphicFrame>
      <p:sp>
        <p:nvSpPr>
          <p:cNvPr id="4" name="Rectangle 3"/>
          <p:cNvSpPr/>
          <p:nvPr/>
        </p:nvSpPr>
        <p:spPr>
          <a:xfrm>
            <a:off x="8466" y="927078"/>
            <a:ext cx="11650134" cy="461665"/>
          </a:xfrm>
          <a:prstGeom prst="rect">
            <a:avLst/>
          </a:prstGeom>
        </p:spPr>
        <p:txBody>
          <a:bodyPr wrap="square">
            <a:spAutoFit/>
          </a:bodyPr>
          <a:lstStyle/>
          <a:p>
            <a:r>
              <a:rPr lang="en-IN" sz="2400" b="1" dirty="0">
                <a:latin typeface="Segoe UI" panose="020B0502040204020203" pitchFamily="34" charset="0"/>
                <a:cs typeface="Segoe UI" panose="020B0502040204020203" pitchFamily="34" charset="0"/>
              </a:rPr>
              <a:t>                                      Analyser column(grid tray &amp; down comers)</a:t>
            </a:r>
          </a:p>
        </p:txBody>
      </p:sp>
      <p:pic>
        <p:nvPicPr>
          <p:cNvPr id="9" name="Picture 2" descr="Image preview"/>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520" b="-604"/>
          <a:stretch/>
        </p:blipFill>
        <p:spPr bwMode="auto">
          <a:xfrm>
            <a:off x="1371600" y="1553821"/>
            <a:ext cx="3505200" cy="2179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3"/>
          <a:stretch>
            <a:fillRect/>
          </a:stretch>
        </p:blipFill>
        <p:spPr>
          <a:xfrm>
            <a:off x="7439378" y="1478421"/>
            <a:ext cx="3375377" cy="2406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4" descr="Image previe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23" b="14095"/>
          <a:stretch/>
        </p:blipFill>
        <p:spPr bwMode="auto">
          <a:xfrm rot="16200000">
            <a:off x="8180970" y="3232096"/>
            <a:ext cx="1892193" cy="3375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2" descr="Image previe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2149708" y="3107182"/>
            <a:ext cx="1948988" cy="3505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8506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76</a:t>
            </a:fld>
            <a:endParaRPr lang="en-US"/>
          </a:p>
        </p:txBody>
      </p:sp>
      <p:pic>
        <p:nvPicPr>
          <p:cNvPr id="3" name="Picture 10" descr="Image 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47800"/>
            <a:ext cx="4191000" cy="4572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479276" y="228600"/>
            <a:ext cx="3233449" cy="523220"/>
          </a:xfrm>
          <a:prstGeom prst="rect">
            <a:avLst/>
          </a:prstGeom>
        </p:spPr>
        <p:txBody>
          <a:bodyPr wrap="none">
            <a:spAutoFit/>
          </a:bodyPr>
          <a:lstStyle/>
          <a:p>
            <a:r>
              <a:rPr lang="en-IN" sz="2800" b="1" dirty="0">
                <a:solidFill>
                  <a:schemeClr val="tx2"/>
                </a:solidFill>
              </a:rPr>
              <a:t>Evaporation Section </a:t>
            </a:r>
            <a:endParaRPr lang="en-IN" sz="2800" b="1" dirty="0"/>
          </a:p>
        </p:txBody>
      </p:sp>
      <p:graphicFrame>
        <p:nvGraphicFramePr>
          <p:cNvPr id="5" name="Table 4"/>
          <p:cNvGraphicFramePr>
            <a:graphicFrameLocks noGrp="1"/>
          </p:cNvGraphicFramePr>
          <p:nvPr/>
        </p:nvGraphicFramePr>
        <p:xfrm>
          <a:off x="19756" y="995680"/>
          <a:ext cx="9352844" cy="375920"/>
        </p:xfrm>
        <a:graphic>
          <a:graphicData uri="http://schemas.openxmlformats.org/drawingml/2006/table">
            <a:tbl>
              <a:tblPr firstRow="1" bandRow="1">
                <a:tableStyleId>{5C22544A-7EE6-4342-B048-85BDC9FD1C3A}</a:tableStyleId>
              </a:tblPr>
              <a:tblGrid>
                <a:gridCol w="9352844">
                  <a:extLst>
                    <a:ext uri="{9D8B030D-6E8A-4147-A177-3AD203B41FA5}">
                      <a16:colId xmlns:a16="http://schemas.microsoft.com/office/drawing/2014/main" val="20000"/>
                    </a:ext>
                  </a:extLst>
                </a:gridCol>
              </a:tblGrid>
              <a:tr h="375920">
                <a:tc>
                  <a:txBody>
                    <a:bodyPr/>
                    <a:lstStyle/>
                    <a:p>
                      <a:r>
                        <a:rPr lang="en-IN" dirty="0">
                          <a:solidFill>
                            <a:schemeClr val="tx1"/>
                          </a:solidFill>
                        </a:rPr>
                        <a:t>                                                                                VLS0-08</a:t>
                      </a:r>
                      <a:r>
                        <a:rPr lang="en-IN" baseline="0" dirty="0">
                          <a:solidFill>
                            <a:schemeClr val="tx1"/>
                          </a:solidFill>
                        </a:rPr>
                        <a:t> circulation line cleaning status</a:t>
                      </a:r>
                      <a:endParaRPr lang="en-IN" dirty="0">
                        <a:solidFill>
                          <a:schemeClr val="tx1"/>
                        </a:solidFill>
                      </a:endParaRPr>
                    </a:p>
                  </a:txBody>
                  <a:tcPr>
                    <a:solidFill>
                      <a:schemeClr val="bg1"/>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3352800" y="6076950"/>
          <a:ext cx="1295400" cy="27940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279400">
                <a:tc>
                  <a:txBody>
                    <a:bodyPr/>
                    <a:lstStyle/>
                    <a:p>
                      <a:r>
                        <a:rPr lang="en-IN" sz="1200" dirty="0"/>
                        <a:t>Before cleaning </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7696200" y="6076950"/>
          <a:ext cx="1295400" cy="27940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279400">
                <a:tc>
                  <a:txBody>
                    <a:bodyPr/>
                    <a:lstStyle/>
                    <a:p>
                      <a:r>
                        <a:rPr lang="en-IN" sz="1200" dirty="0"/>
                        <a:t>After cleaning</a:t>
                      </a:r>
                    </a:p>
                  </a:txBody>
                  <a:tcPr/>
                </a:tc>
                <a:extLst>
                  <a:ext uri="{0D108BD9-81ED-4DB2-BD59-A6C34878D82A}">
                    <a16:rowId xmlns:a16="http://schemas.microsoft.com/office/drawing/2014/main" val="10000"/>
                  </a:ext>
                </a:extLst>
              </a:tr>
            </a:tbl>
          </a:graphicData>
        </a:graphic>
      </p:graphicFrame>
      <p:pic>
        <p:nvPicPr>
          <p:cNvPr id="8" name="Picture 2" descr="Image preview"/>
          <p:cNvPicPr>
            <a:picLocks noChangeAspect="1" noChangeArrowheads="1"/>
          </p:cNvPicPr>
          <p:nvPr/>
        </p:nvPicPr>
        <p:blipFill rotWithShape="1">
          <a:blip r:embed="rId4">
            <a:extLst>
              <a:ext uri="{28A0092B-C50C-407E-A947-70E740481C1C}">
                <a14:useLocalDpi xmlns:a14="http://schemas.microsoft.com/office/drawing/2010/main" val="0"/>
              </a:ext>
            </a:extLst>
          </a:blip>
          <a:srcRect l="6250" t="24058" r="-6250" b="29003"/>
          <a:stretch/>
        </p:blipFill>
        <p:spPr bwMode="auto">
          <a:xfrm>
            <a:off x="6248400" y="1447800"/>
            <a:ext cx="4114800" cy="4572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917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77</a:t>
            </a:fld>
            <a:endParaRPr lang="en-US"/>
          </a:p>
        </p:txBody>
      </p:sp>
      <p:sp>
        <p:nvSpPr>
          <p:cNvPr id="3" name="Title 2"/>
          <p:cNvSpPr>
            <a:spLocks noGrp="1"/>
          </p:cNvSpPr>
          <p:nvPr>
            <p:ph type="title"/>
          </p:nvPr>
        </p:nvSpPr>
        <p:spPr>
          <a:xfrm>
            <a:off x="2819400" y="228600"/>
            <a:ext cx="6807200" cy="609600"/>
          </a:xfrm>
        </p:spPr>
        <p:txBody>
          <a:bodyPr>
            <a:normAutofit fontScale="90000"/>
          </a:bodyPr>
          <a:lstStyle/>
          <a:p>
            <a:r>
              <a:rPr lang="en-IN" dirty="0">
                <a:solidFill>
                  <a:schemeClr val="tx2"/>
                </a:solidFill>
              </a:rPr>
              <a:t>Falling Film 02 &amp;03 Vapour liquid separator</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005"/>
          <a:stretch/>
        </p:blipFill>
        <p:spPr>
          <a:xfrm>
            <a:off x="914400" y="1823156"/>
            <a:ext cx="4354286" cy="41910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6152"/>
          <a:stretch/>
        </p:blipFill>
        <p:spPr>
          <a:xfrm>
            <a:off x="6400800" y="1828800"/>
            <a:ext cx="4321628" cy="42192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462701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78</a:t>
            </a:fld>
            <a:endParaRPr lang="en-US"/>
          </a:p>
        </p:txBody>
      </p:sp>
      <p:sp>
        <p:nvSpPr>
          <p:cNvPr id="3" name="Title 2"/>
          <p:cNvSpPr>
            <a:spLocks noGrp="1"/>
          </p:cNvSpPr>
          <p:nvPr>
            <p:ph type="title"/>
          </p:nvPr>
        </p:nvSpPr>
        <p:spPr>
          <a:xfrm>
            <a:off x="-152401" y="990600"/>
            <a:ext cx="11705823" cy="609600"/>
          </a:xfrm>
        </p:spPr>
        <p:txBody>
          <a:bodyPr>
            <a:normAutofit/>
          </a:bodyPr>
          <a:lstStyle/>
          <a:p>
            <a:r>
              <a:rPr lang="en-IN" sz="2400" dirty="0">
                <a:solidFill>
                  <a:schemeClr val="tx2"/>
                </a:solidFill>
              </a:rPr>
              <a:t>Falling Film 02 Vapour liquid separator &amp; MEE Header </a:t>
            </a:r>
            <a:endParaRPr lang="en-IN" sz="24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6152"/>
          <a:stretch/>
        </p:blipFill>
        <p:spPr>
          <a:xfrm>
            <a:off x="6248400" y="1603022"/>
            <a:ext cx="4114800" cy="4724400"/>
          </a:xfrm>
          <a:prstGeom prst="rect">
            <a:avLst/>
          </a:prstGeom>
          <a:ln>
            <a:noFill/>
          </a:ln>
          <a:effectLst>
            <a:outerShdw blurRad="190500" algn="tl" rotWithShape="0">
              <a:srgbClr val="000000">
                <a:alpha val="70000"/>
              </a:srgbClr>
            </a:outerShdw>
          </a:effectLst>
        </p:spPr>
      </p:pic>
      <p:sp>
        <p:nvSpPr>
          <p:cNvPr id="6" name="Rectangle 5"/>
          <p:cNvSpPr/>
          <p:nvPr/>
        </p:nvSpPr>
        <p:spPr>
          <a:xfrm>
            <a:off x="3733800" y="238780"/>
            <a:ext cx="5334000" cy="523220"/>
          </a:xfrm>
          <a:prstGeom prst="rect">
            <a:avLst/>
          </a:prstGeom>
        </p:spPr>
        <p:txBody>
          <a:bodyPr wrap="square">
            <a:spAutoFit/>
          </a:bodyPr>
          <a:lstStyle/>
          <a:p>
            <a:r>
              <a:rPr lang="en-IN" sz="2800" b="1" dirty="0">
                <a:latin typeface="Segoe UI" panose="020B0502040204020203" pitchFamily="34" charset="0"/>
                <a:cs typeface="Segoe UI" panose="020B0502040204020203" pitchFamily="34" charset="0"/>
              </a:rPr>
              <a:t>EVAPORATION SECTION</a:t>
            </a:r>
            <a:endParaRPr lang="en-IN" sz="2800" b="1" dirty="0"/>
          </a:p>
        </p:txBody>
      </p:sp>
      <p:sp>
        <p:nvSpPr>
          <p:cNvPr id="7" name="AutoShape 4" descr="Image pre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2" descr="Image 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588911"/>
            <a:ext cx="41148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708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A33B-C5AF-3412-1C26-275A1DED68F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7F492156-CE37-5722-279F-58CA83E4F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E6BCE17-F64F-CB34-37EF-4D540CB5F3A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834BD57-9F56-B1CD-3714-BE4A96EA2B46}"/>
              </a:ext>
            </a:extLst>
          </p:cNvPr>
          <p:cNvGraphicFramePr>
            <a:graphicFrameLocks noGrp="1"/>
          </p:cNvGraphicFramePr>
          <p:nvPr/>
        </p:nvGraphicFramePr>
        <p:xfrm>
          <a:off x="279700" y="990601"/>
          <a:ext cx="11759900" cy="5438590"/>
        </p:xfrm>
        <a:graphic>
          <a:graphicData uri="http://schemas.openxmlformats.org/drawingml/2006/table">
            <a:tbl>
              <a:tblPr firstRow="1" bandRow="1">
                <a:tableStyleId>{17292A2E-F333-43FB-9621-5CBBE7FDCDCB}</a:tableStyleId>
              </a:tblPr>
              <a:tblGrid>
                <a:gridCol w="746217">
                  <a:extLst>
                    <a:ext uri="{9D8B030D-6E8A-4147-A177-3AD203B41FA5}">
                      <a16:colId xmlns:a16="http://schemas.microsoft.com/office/drawing/2014/main" val="1134127867"/>
                    </a:ext>
                  </a:extLst>
                </a:gridCol>
                <a:gridCol w="3598196">
                  <a:extLst>
                    <a:ext uri="{9D8B030D-6E8A-4147-A177-3AD203B41FA5}">
                      <a16:colId xmlns:a16="http://schemas.microsoft.com/office/drawing/2014/main" val="242691244"/>
                    </a:ext>
                  </a:extLst>
                </a:gridCol>
                <a:gridCol w="1265648">
                  <a:extLst>
                    <a:ext uri="{9D8B030D-6E8A-4147-A177-3AD203B41FA5}">
                      <a16:colId xmlns:a16="http://schemas.microsoft.com/office/drawing/2014/main" val="20002"/>
                    </a:ext>
                  </a:extLst>
                </a:gridCol>
                <a:gridCol w="1730239">
                  <a:extLst>
                    <a:ext uri="{9D8B030D-6E8A-4147-A177-3AD203B41FA5}">
                      <a16:colId xmlns:a16="http://schemas.microsoft.com/office/drawing/2014/main" val="2397359096"/>
                    </a:ext>
                  </a:extLst>
                </a:gridCol>
                <a:gridCol w="2234789">
                  <a:extLst>
                    <a:ext uri="{9D8B030D-6E8A-4147-A177-3AD203B41FA5}">
                      <a16:colId xmlns:a16="http://schemas.microsoft.com/office/drawing/2014/main" val="4129526585"/>
                    </a:ext>
                  </a:extLst>
                </a:gridCol>
                <a:gridCol w="2184811">
                  <a:extLst>
                    <a:ext uri="{9D8B030D-6E8A-4147-A177-3AD203B41FA5}">
                      <a16:colId xmlns:a16="http://schemas.microsoft.com/office/drawing/2014/main" val="2389135580"/>
                    </a:ext>
                  </a:extLst>
                </a:gridCol>
              </a:tblGrid>
              <a:tr h="457199">
                <a:tc>
                  <a:txBody>
                    <a:bodyPr/>
                    <a:lstStyle/>
                    <a:p>
                      <a:pPr algn="ctr"/>
                      <a:r>
                        <a:rPr lang="en-US" sz="1400" dirty="0">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304800">
                <a:tc>
                  <a:txBody>
                    <a:bodyPr/>
                    <a:lstStyle/>
                    <a:p>
                      <a:pPr lvl="0" algn="ctr"/>
                      <a:r>
                        <a:rPr lang="en-US" sz="1400" dirty="0">
                          <a:solidFill>
                            <a:schemeClr val="tx1"/>
                          </a:solidFill>
                          <a:latin typeface="Segoe UI" panose="020B0502040204020203" pitchFamily="34" charset="0"/>
                          <a:cs typeface="Segoe UI" panose="020B0502040204020203" pitchFamily="34" charset="0"/>
                        </a:rPr>
                        <a:t>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l"/>
                      <a:r>
                        <a:rPr lang="en-US" sz="1400" dirty="0">
                          <a:solidFill>
                            <a:schemeClr val="tx1"/>
                          </a:solidFill>
                          <a:latin typeface="Segoe UI" panose="020B0502040204020203" pitchFamily="34" charset="0"/>
                          <a:cs typeface="Segoe UI" panose="020B0502040204020203" pitchFamily="34" charset="0"/>
                        </a:rPr>
                        <a:t>Total Production (Lakh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rtl="0" fontAlgn="ctr"/>
                      <a:r>
                        <a:rPr lang="en-US" sz="1400" b="1" i="0" u="none" strike="noStrike" dirty="0">
                          <a:solidFill>
                            <a:srgbClr val="00B0F0"/>
                          </a:solidFill>
                          <a:effectLst/>
                          <a:latin typeface="Segoe UI" panose="020B0502040204020203" pitchFamily="34" charset="0"/>
                        </a:rPr>
                        <a:t>8.40</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1.86</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1.38</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rtl="0" fontAlgn="ctr"/>
                      <a:r>
                        <a:rPr lang="en-US" sz="1400" b="1" i="0" u="none" strike="noStrike" dirty="0">
                          <a:solidFill>
                            <a:schemeClr val="tx1"/>
                          </a:solidFill>
                          <a:effectLst/>
                          <a:latin typeface="Segoe UI" panose="020B0502040204020203" pitchFamily="34" charset="0"/>
                        </a:rPr>
                        <a:t>9.60</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7840285"/>
                  </a:ext>
                </a:extLst>
              </a:tr>
              <a:tr h="300635">
                <a:tc>
                  <a:txBody>
                    <a:bodyPr/>
                    <a:lstStyle/>
                    <a:p>
                      <a:pPr lvl="0" algn="ctr"/>
                      <a:r>
                        <a:rPr lang="en-US" sz="1400" dirty="0">
                          <a:solidFill>
                            <a:srgbClr val="002060"/>
                          </a:solidFill>
                          <a:latin typeface="Segoe UI" panose="020B0502040204020203" pitchFamily="34" charset="0"/>
                          <a:cs typeface="Segoe UI" panose="020B0502040204020203" pitchFamily="34" charset="0"/>
                        </a:rPr>
                        <a:t>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l"/>
                      <a:r>
                        <a:rPr lang="en-US" sz="1400" dirty="0">
                          <a:solidFill>
                            <a:schemeClr val="tx1"/>
                          </a:solidFill>
                          <a:latin typeface="Segoe UI" panose="020B0502040204020203" pitchFamily="34" charset="0"/>
                          <a:cs typeface="Segoe UI" panose="020B0502040204020203" pitchFamily="34" charset="0"/>
                        </a:rPr>
                        <a:t>Downtime (Hrs.)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algn="ctr" defTabSz="914400" rtl="0" eaLnBrk="1" fontAlgn="ctr" latinLnBrk="0" hangingPunct="1"/>
                      <a:endParaRPr lang="en-US" sz="1400" b="1" i="0" u="none" strike="noStrike" kern="1200" dirty="0">
                        <a:solidFill>
                          <a:srgbClr val="00B0F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FF0000"/>
                          </a:solidFill>
                          <a:latin typeface="Segoe UI" panose="020B0502040204020203" pitchFamily="34" charset="0"/>
                          <a:cs typeface="Segoe UI" panose="020B0502040204020203" pitchFamily="34" charset="0"/>
                        </a:rPr>
                        <a:t>132.50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FF0000"/>
                          </a:solidFill>
                          <a:latin typeface="Segoe UI" panose="020B0502040204020203" pitchFamily="34" charset="0"/>
                          <a:cs typeface="Segoe UI" panose="020B0502040204020203" pitchFamily="34" charset="0"/>
                        </a:rPr>
                        <a:t>133.50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algn="ctr" defTabSz="914400" rtl="0" eaLnBrk="1" fontAlgn="ctr" latinLnBrk="0" hangingPunct="1"/>
                      <a:r>
                        <a:rPr lang="en-US" sz="1400" b="1" i="0" u="none" strike="noStrike" kern="1200" dirty="0">
                          <a:solidFill>
                            <a:srgbClr val="FF0000"/>
                          </a:solidFill>
                          <a:effectLst/>
                          <a:latin typeface="Segoe UI" panose="020B0502040204020203" pitchFamily="34" charset="0"/>
                          <a:ea typeface="+mn-ea"/>
                          <a:cs typeface="+mn-cs"/>
                        </a:rPr>
                        <a:t>492.57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96630637"/>
                  </a:ext>
                </a:extLst>
              </a:tr>
              <a:tr h="330520">
                <a:tc>
                  <a:txBody>
                    <a:bodyPr/>
                    <a:lstStyle/>
                    <a:p>
                      <a:pPr lvl="0" algn="ctr"/>
                      <a:r>
                        <a:rPr lang="en-US" sz="1400" dirty="0">
                          <a:solidFill>
                            <a:srgbClr val="002060"/>
                          </a:solidFill>
                          <a:latin typeface="Segoe UI" panose="020B0502040204020203" pitchFamily="34" charset="0"/>
                          <a:cs typeface="Segoe UI" panose="020B0502040204020203" pitchFamily="34" charset="0"/>
                        </a:rPr>
                        <a:t>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l"/>
                      <a:r>
                        <a:rPr lang="en-IN" sz="1400" b="0" i="0" u="none" strike="noStrike" dirty="0">
                          <a:solidFill>
                            <a:srgbClr val="000000"/>
                          </a:solidFill>
                          <a:effectLst/>
                          <a:latin typeface="Segoe UI" panose="020B0502040204020203" pitchFamily="34" charset="0"/>
                          <a:cs typeface="Segoe UI" panose="020B0502040204020203" pitchFamily="34" charset="0"/>
                        </a:rPr>
                        <a:t>Average Ethanol Prodn./Day </a:t>
                      </a:r>
                      <a:r>
                        <a:rPr lang="en-US" sz="1400" dirty="0">
                          <a:solidFill>
                            <a:schemeClr val="tx1"/>
                          </a:solidFill>
                          <a:latin typeface="Segoe UI" panose="020B0502040204020203" pitchFamily="34" charset="0"/>
                          <a:cs typeface="Segoe UI" panose="020B0502040204020203" pitchFamily="34" charset="0"/>
                        </a:rPr>
                        <a:t>(Lakh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1.20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9A46"/>
                          </a:solidFill>
                          <a:latin typeface="Segoe UI" panose="020B0502040204020203" pitchFamily="34" charset="0"/>
                          <a:cs typeface="Segoe UI" panose="020B0502040204020203" pitchFamily="34" charset="0"/>
                        </a:rPr>
                        <a:t>1.26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0.960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0.90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300635">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Segoe UI" panose="020B0502040204020203" pitchFamily="34" charset="0"/>
                          <a:cs typeface="Segoe UI" panose="020B0502040204020203" pitchFamily="34" charset="0"/>
                        </a:rPr>
                        <a:t>Efficiency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rgbClr val="00B0F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07604612"/>
                  </a:ext>
                </a:extLst>
              </a:tr>
              <a:tr h="313626">
                <a:tc>
                  <a:txBody>
                    <a:bodyPr/>
                    <a:lstStyle/>
                    <a:p>
                      <a:pPr lvl="0" algn="ctr"/>
                      <a:r>
                        <a:rPr lang="en-US" sz="1400" dirty="0">
                          <a:solidFill>
                            <a:schemeClr val="tx1"/>
                          </a:solidFill>
                          <a:latin typeface="Segoe UI" panose="020B0502040204020203" pitchFamily="34" charset="0"/>
                          <a:cs typeface="Segoe UI" panose="020B0502040204020203" pitchFamily="34" charset="0"/>
                        </a:rPr>
                        <a:t>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Syrup (BL/</a:t>
                      </a:r>
                      <a:r>
                        <a:rPr lang="en-US" sz="1400">
                          <a:solidFill>
                            <a:schemeClr val="tx1"/>
                          </a:solidFill>
                          <a:latin typeface="Segoe UI" panose="020B0502040204020203" pitchFamily="34" charset="0"/>
                          <a:cs typeface="Segoe UI" panose="020B0502040204020203" pitchFamily="34" charset="0"/>
                        </a:rPr>
                        <a:t>Qtl </a:t>
                      </a:r>
                      <a:r>
                        <a:rPr lang="en-US" sz="1400" dirty="0">
                          <a:solidFill>
                            <a:schemeClr val="tx1"/>
                          </a:solidFill>
                          <a:latin typeface="Segoe UI" panose="020B0502040204020203" pitchFamily="34" charset="0"/>
                          <a:cs typeface="Segoe UI" panose="020B0502040204020203" pitchFamily="34" charset="0"/>
                        </a:rPr>
                        <a:t>Cane)</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7.60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5.97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5.97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136193"/>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BH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31.5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dirty="0">
                          <a:solidFill>
                            <a:srgbClr val="00B050"/>
                          </a:solidFill>
                          <a:latin typeface="Segoe UI" panose="020B0502040204020203" pitchFamily="34" charset="0"/>
                          <a:cs typeface="Segoe UI" panose="020B0502040204020203" pitchFamily="34" charset="0"/>
                        </a:rPr>
                        <a:t>-</a:t>
                      </a: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dirty="0">
                          <a:solidFill>
                            <a:schemeClr val="tx1"/>
                          </a:solidFill>
                          <a:latin typeface="Segoe UI" panose="020B0502040204020203" pitchFamily="34" charset="0"/>
                          <a:cs typeface="Segoe UI" panose="020B0502040204020203" pitchFamily="34" charset="0"/>
                        </a:rPr>
                        <a:t>28.22</a:t>
                      </a: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28.17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2396169"/>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Syrup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31.05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31.05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38092108"/>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Fermentation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91.5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91.03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90.71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90.68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11831887"/>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Distillation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98.5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98.63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98.75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98.67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7231332"/>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10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Steam consumed (Kg/BL)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i="0" u="none" strike="noStrike" kern="1200" dirty="0">
                          <a:solidFill>
                            <a:srgbClr val="00B0F0"/>
                          </a:solidFill>
                          <a:effectLst/>
                          <a:latin typeface="Segoe UI" panose="020B0502040204020203" pitchFamily="34" charset="0"/>
                          <a:ea typeface="+mn-ea"/>
                          <a:cs typeface="+mn-cs"/>
                        </a:rPr>
                        <a:t>4.1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4.30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4.38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i="0" u="none" strike="noStrike" kern="1200" dirty="0">
                          <a:solidFill>
                            <a:schemeClr val="tx1"/>
                          </a:solidFill>
                          <a:effectLst/>
                          <a:latin typeface="Segoe UI" panose="020B0502040204020203" pitchFamily="34" charset="0"/>
                          <a:ea typeface="+mn-ea"/>
                          <a:cs typeface="+mn-cs"/>
                        </a:rPr>
                        <a:t>4.48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42733755"/>
                  </a:ext>
                </a:extLst>
              </a:tr>
              <a:tr h="300635">
                <a:tc>
                  <a:txBody>
                    <a:bodyPr/>
                    <a:lstStyle/>
                    <a:p>
                      <a:pPr lvl="0" algn="ctr"/>
                      <a:r>
                        <a:rPr lang="en-US" sz="1400" dirty="0">
                          <a:solidFill>
                            <a:schemeClr val="tx1"/>
                          </a:solidFill>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Power consumed (KWH/BL)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0.528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0.509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0.627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0.698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46496636"/>
                  </a:ext>
                </a:extLst>
              </a:tr>
              <a:tr h="300635">
                <a:tc>
                  <a:txBody>
                    <a:bodyPr/>
                    <a:lstStyle/>
                    <a:p>
                      <a:pPr lvl="0" algn="ctr"/>
                      <a:endParaRPr lang="en-US" sz="1400" dirty="0">
                        <a:solidFill>
                          <a:srgbClr val="00206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l"/>
                      <a:r>
                        <a:rPr lang="en-US" sz="1400" b="1" dirty="0">
                          <a:solidFill>
                            <a:srgbClr val="002060"/>
                          </a:solidFill>
                          <a:latin typeface="Segoe UI" panose="020B0502040204020203" pitchFamily="34" charset="0"/>
                          <a:cs typeface="Segoe UI" panose="020B0502040204020203" pitchFamily="34" charset="0"/>
                        </a:rPr>
                        <a:t>Feedstock Quality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rgbClr val="00B0F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00635">
                <a:tc>
                  <a:txBody>
                    <a:bodyPr/>
                    <a:lstStyle/>
                    <a:p>
                      <a:pPr lvl="0" algn="ctr"/>
                      <a:r>
                        <a:rPr lang="en-US" sz="1400" dirty="0">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Feed Stock</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rgbClr val="00B0F0"/>
                          </a:solidFill>
                          <a:effectLst/>
                          <a:latin typeface="Segoe UI" panose="020B0502040204020203" pitchFamily="34" charset="0"/>
                          <a:ea typeface="+mn-ea"/>
                          <a:cs typeface="+mn-cs"/>
                        </a:rPr>
                        <a:t>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Segoe UI" panose="020B0502040204020203" pitchFamily="34" charset="0"/>
                          <a:ea typeface="+mn-ea"/>
                          <a:cs typeface="+mn-cs"/>
                        </a:rPr>
                        <a:t>Syrup/B-heavy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6761263"/>
                  </a:ext>
                </a:extLst>
              </a:tr>
              <a:tr h="300635">
                <a:tc>
                  <a:txBody>
                    <a:bodyPr/>
                    <a:lstStyle/>
                    <a:p>
                      <a:pPr lvl="0" algn="ctr"/>
                      <a:r>
                        <a:rPr lang="en-US" sz="1400" dirty="0">
                          <a:latin typeface="Segoe UI" panose="020B0502040204020203" pitchFamily="34" charset="0"/>
                          <a:cs typeface="Segoe UI" panose="020B0502040204020203" pitchFamily="34" charset="0"/>
                        </a:rPr>
                        <a:t>12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endParaRPr lang="en-US" sz="1400" b="1" i="0" u="none" strike="noStrike" kern="1200" dirty="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55.60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52.50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53.06</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300635">
                <a:tc>
                  <a:txBody>
                    <a:bodyPr/>
                    <a:lstStyle/>
                    <a:p>
                      <a:pPr lvl="0" algn="ctr"/>
                      <a:r>
                        <a:rPr lang="en-US" sz="1400" dirty="0">
                          <a:latin typeface="Segoe UI" panose="020B0502040204020203" pitchFamily="34" charset="0"/>
                          <a:cs typeface="Segoe UI" panose="020B0502040204020203" pitchFamily="34" charset="0"/>
                        </a:rPr>
                        <a:t>13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endParaRPr lang="en-US" sz="1400" b="1" i="0" u="none" strike="noStrike" kern="1200" dirty="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53.60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48.82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49.69</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9903989"/>
                  </a:ext>
                </a:extLst>
              </a:tr>
              <a:tr h="374845">
                <a:tc>
                  <a:txBody>
                    <a:bodyPr/>
                    <a:lstStyle/>
                    <a:p>
                      <a:pPr lvl="0" algn="ctr"/>
                      <a:r>
                        <a:rPr lang="en-US" sz="1400" dirty="0">
                          <a:latin typeface="Segoe UI" panose="020B0502040204020203" pitchFamily="34" charset="0"/>
                          <a:cs typeface="Segoe UI" panose="020B0502040204020203" pitchFamily="34" charset="0"/>
                        </a:rPr>
                        <a:t>14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UFS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b="1" i="0" u="none" strike="noStrike" kern="1200" dirty="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2.00</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3.68</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3.37</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bl>
          </a:graphicData>
        </a:graphic>
      </p:graphicFrame>
      <p:sp>
        <p:nvSpPr>
          <p:cNvPr id="3" name="Title 2">
            <a:extLst>
              <a:ext uri="{FF2B5EF4-FFF2-40B4-BE49-F238E27FC236}">
                <a16:creationId xmlns:a16="http://schemas.microsoft.com/office/drawing/2014/main" id="{E18FA5D7-9C16-20DE-6A00-17C706452FD9}"/>
              </a:ext>
            </a:extLst>
          </p:cNvPr>
          <p:cNvSpPr txBox="1">
            <a:spLocks/>
          </p:cNvSpPr>
          <p:nvPr/>
        </p:nvSpPr>
        <p:spPr>
          <a:xfrm>
            <a:off x="2743200" y="76200"/>
            <a:ext cx="7696200"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dirty="0"/>
              <a:t>   Weekly Performance Snapshot - Distillery</a:t>
            </a:r>
          </a:p>
        </p:txBody>
      </p:sp>
    </p:spTree>
    <p:extLst>
      <p:ext uri="{BB962C8B-B14F-4D97-AF65-F5344CB8AC3E}">
        <p14:creationId xmlns:p14="http://schemas.microsoft.com/office/powerpoint/2010/main" val="2721298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0010B3-186A-204B-90FA-0DA5719CEC18}"/>
              </a:ext>
            </a:extLst>
          </p:cNvPr>
          <p:cNvSpPr>
            <a:spLocks noGrp="1"/>
          </p:cNvSpPr>
          <p:nvPr>
            <p:ph type="title"/>
          </p:nvPr>
        </p:nvSpPr>
        <p:spPr>
          <a:xfrm>
            <a:off x="152400" y="76200"/>
            <a:ext cx="9982200" cy="609600"/>
          </a:xfrm>
        </p:spPr>
        <p:txBody>
          <a:bodyPr>
            <a:normAutofit/>
          </a:bodyPr>
          <a:lstStyle/>
          <a:p>
            <a:r>
              <a:rPr lang="en-US" sz="2800" dirty="0"/>
              <a:t>Cane Purchase trend for the week (</a:t>
            </a:r>
            <a:r>
              <a:rPr lang="en-US" dirty="0"/>
              <a:t>Period</a:t>
            </a:r>
            <a:r>
              <a:rPr lang="en-US" sz="2800" dirty="0"/>
              <a:t>)</a:t>
            </a:r>
            <a:endParaRPr lang="en-US" dirty="0"/>
          </a:p>
        </p:txBody>
      </p:sp>
      <p:sp>
        <p:nvSpPr>
          <p:cNvPr id="8" name="TextBox 7">
            <a:extLst>
              <a:ext uri="{FF2B5EF4-FFF2-40B4-BE49-F238E27FC236}">
                <a16:creationId xmlns:a16="http://schemas.microsoft.com/office/drawing/2014/main" id="{A7FF2A76-E623-EF47-352A-B3EAB3FDCE02}"/>
              </a:ext>
            </a:extLst>
          </p:cNvPr>
          <p:cNvSpPr txBox="1"/>
          <p:nvPr/>
        </p:nvSpPr>
        <p:spPr>
          <a:xfrm>
            <a:off x="3848100" y="3957935"/>
            <a:ext cx="4495800" cy="461665"/>
          </a:xfrm>
          <a:prstGeom prst="rect">
            <a:avLst/>
          </a:prstGeom>
          <a:noFill/>
        </p:spPr>
        <p:txBody>
          <a:bodyPr wrap="square" rtlCol="0">
            <a:spAutoFit/>
          </a:bodyPr>
          <a:lstStyle/>
          <a:p>
            <a:pPr algn="ctr"/>
            <a:r>
              <a:rPr lang="en-US" sz="2400" b="1" dirty="0"/>
              <a:t>Cane Purchase Trend - Centers</a:t>
            </a:r>
          </a:p>
        </p:txBody>
      </p:sp>
      <p:sp>
        <p:nvSpPr>
          <p:cNvPr id="2" name="Slide Number Placeholder 1">
            <a:extLst>
              <a:ext uri="{FF2B5EF4-FFF2-40B4-BE49-F238E27FC236}">
                <a16:creationId xmlns:a16="http://schemas.microsoft.com/office/drawing/2014/main" id="{C589C889-C6E4-D05A-F1DD-F469E1C79B0D}"/>
              </a:ext>
            </a:extLst>
          </p:cNvPr>
          <p:cNvSpPr>
            <a:spLocks noGrp="1"/>
          </p:cNvSpPr>
          <p:nvPr>
            <p:ph type="sldNum" sz="quarter" idx="12"/>
          </p:nvPr>
        </p:nvSpPr>
        <p:spPr/>
        <p:txBody>
          <a:bodyPr/>
          <a:lstStyle/>
          <a:p>
            <a:fld id="{B76B49FA-22BB-44F5-8EFA-E5C56FA3907E}" type="slidenum">
              <a:rPr lang="en-US" smtClean="0"/>
              <a:pPr/>
              <a:t>8</a:t>
            </a:fld>
            <a:endParaRPr lang="en-US" dirty="0"/>
          </a:p>
        </p:txBody>
      </p:sp>
      <p:pic>
        <p:nvPicPr>
          <p:cNvPr id="4" name="Picture 3">
            <a:extLst>
              <a:ext uri="{FF2B5EF4-FFF2-40B4-BE49-F238E27FC236}">
                <a16:creationId xmlns:a16="http://schemas.microsoft.com/office/drawing/2014/main" id="{0E6A54D6-DE97-4F0C-9CFA-0648744ECE63}"/>
              </a:ext>
            </a:extLst>
          </p:cNvPr>
          <p:cNvPicPr>
            <a:picLocks noChangeAspect="1"/>
          </p:cNvPicPr>
          <p:nvPr/>
        </p:nvPicPr>
        <p:blipFill>
          <a:blip r:embed="rId2"/>
          <a:srcRect t="14905"/>
          <a:stretch>
            <a:fillRect/>
          </a:stretch>
        </p:blipFill>
        <p:spPr>
          <a:xfrm>
            <a:off x="2057400" y="4419600"/>
            <a:ext cx="7434802" cy="2227262"/>
          </a:xfrm>
          <a:prstGeom prst="rect">
            <a:avLst/>
          </a:prstGeom>
        </p:spPr>
      </p:pic>
      <p:pic>
        <p:nvPicPr>
          <p:cNvPr id="6" name="Picture 5">
            <a:extLst>
              <a:ext uri="{FF2B5EF4-FFF2-40B4-BE49-F238E27FC236}">
                <a16:creationId xmlns:a16="http://schemas.microsoft.com/office/drawing/2014/main" id="{BD6C56BC-A5A1-8E2F-430B-624294704840}"/>
              </a:ext>
            </a:extLst>
          </p:cNvPr>
          <p:cNvPicPr>
            <a:picLocks noChangeAspect="1"/>
          </p:cNvPicPr>
          <p:nvPr/>
        </p:nvPicPr>
        <p:blipFill>
          <a:blip r:embed="rId3"/>
          <a:srcRect t="15257"/>
          <a:stretch>
            <a:fillRect/>
          </a:stretch>
        </p:blipFill>
        <p:spPr>
          <a:xfrm>
            <a:off x="2057400" y="1137940"/>
            <a:ext cx="7620000" cy="2890111"/>
          </a:xfrm>
          <a:prstGeom prst="rect">
            <a:avLst/>
          </a:prstGeom>
        </p:spPr>
      </p:pic>
      <p:sp>
        <p:nvSpPr>
          <p:cNvPr id="10" name="TextBox 9">
            <a:extLst>
              <a:ext uri="{FF2B5EF4-FFF2-40B4-BE49-F238E27FC236}">
                <a16:creationId xmlns:a16="http://schemas.microsoft.com/office/drawing/2014/main" id="{95C94076-BF03-FA50-6037-B9A7F157FD5C}"/>
              </a:ext>
            </a:extLst>
          </p:cNvPr>
          <p:cNvSpPr txBox="1"/>
          <p:nvPr/>
        </p:nvSpPr>
        <p:spPr>
          <a:xfrm>
            <a:off x="3408804" y="681038"/>
            <a:ext cx="4495800" cy="461665"/>
          </a:xfrm>
          <a:prstGeom prst="rect">
            <a:avLst/>
          </a:prstGeom>
          <a:noFill/>
        </p:spPr>
        <p:txBody>
          <a:bodyPr wrap="square" rtlCol="0">
            <a:spAutoFit/>
          </a:bodyPr>
          <a:lstStyle/>
          <a:p>
            <a:pPr algn="ctr"/>
            <a:r>
              <a:rPr lang="en-US" sz="2400" b="1" dirty="0"/>
              <a:t>Cane Purchase Trend - Gate</a:t>
            </a:r>
          </a:p>
        </p:txBody>
      </p:sp>
    </p:spTree>
    <p:extLst>
      <p:ext uri="{BB962C8B-B14F-4D97-AF65-F5344CB8AC3E}">
        <p14:creationId xmlns:p14="http://schemas.microsoft.com/office/powerpoint/2010/main" val="3057904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A33B-C5AF-3412-1C26-275A1DED68F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7F492156-CE37-5722-279F-58CA83E4F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E6BCE17-F64F-CB34-37EF-4D540CB5F3A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834BD57-9F56-B1CD-3714-BE4A96EA2B46}"/>
              </a:ext>
            </a:extLst>
          </p:cNvPr>
          <p:cNvGraphicFramePr>
            <a:graphicFrameLocks noGrp="1"/>
          </p:cNvGraphicFramePr>
          <p:nvPr/>
        </p:nvGraphicFramePr>
        <p:xfrm>
          <a:off x="381000" y="783337"/>
          <a:ext cx="11372243" cy="5654468"/>
        </p:xfrm>
        <a:graphic>
          <a:graphicData uri="http://schemas.openxmlformats.org/drawingml/2006/table">
            <a:tbl>
              <a:tblPr firstRow="1" bandRow="1">
                <a:tableStyleId>{17292A2E-F333-43FB-9621-5CBBE7FDCDCB}</a:tableStyleId>
              </a:tblPr>
              <a:tblGrid>
                <a:gridCol w="694520">
                  <a:extLst>
                    <a:ext uri="{9D8B030D-6E8A-4147-A177-3AD203B41FA5}">
                      <a16:colId xmlns:a16="http://schemas.microsoft.com/office/drawing/2014/main" val="1134127867"/>
                    </a:ext>
                  </a:extLst>
                </a:gridCol>
                <a:gridCol w="3372374">
                  <a:extLst>
                    <a:ext uri="{9D8B030D-6E8A-4147-A177-3AD203B41FA5}">
                      <a16:colId xmlns:a16="http://schemas.microsoft.com/office/drawing/2014/main" val="242691244"/>
                    </a:ext>
                  </a:extLst>
                </a:gridCol>
                <a:gridCol w="1724306">
                  <a:extLst>
                    <a:ext uri="{9D8B030D-6E8A-4147-A177-3AD203B41FA5}">
                      <a16:colId xmlns:a16="http://schemas.microsoft.com/office/drawing/2014/main" val="20002"/>
                    </a:ext>
                  </a:extLst>
                </a:gridCol>
                <a:gridCol w="2417901">
                  <a:extLst>
                    <a:ext uri="{9D8B030D-6E8A-4147-A177-3AD203B41FA5}">
                      <a16:colId xmlns:a16="http://schemas.microsoft.com/office/drawing/2014/main" val="2397359096"/>
                    </a:ext>
                  </a:extLst>
                </a:gridCol>
                <a:gridCol w="1544499">
                  <a:extLst>
                    <a:ext uri="{9D8B030D-6E8A-4147-A177-3AD203B41FA5}">
                      <a16:colId xmlns:a16="http://schemas.microsoft.com/office/drawing/2014/main" val="4129526585"/>
                    </a:ext>
                  </a:extLst>
                </a:gridCol>
                <a:gridCol w="1618643">
                  <a:extLst>
                    <a:ext uri="{9D8B030D-6E8A-4147-A177-3AD203B41FA5}">
                      <a16:colId xmlns:a16="http://schemas.microsoft.com/office/drawing/2014/main" val="2389135580"/>
                    </a:ext>
                  </a:extLst>
                </a:gridCol>
              </a:tblGrid>
              <a:tr h="512063">
                <a:tc>
                  <a:txBody>
                    <a:bodyPr/>
                    <a:lstStyle/>
                    <a:p>
                      <a:pPr algn="ctr"/>
                      <a:r>
                        <a:rPr lang="en-US" sz="1400" dirty="0">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300721">
                <a:tc>
                  <a:txBody>
                    <a:bodyPr/>
                    <a:lstStyle/>
                    <a:p>
                      <a:pPr algn="ctr"/>
                      <a:r>
                        <a:rPr lang="en-US" sz="1400" dirty="0">
                          <a:solidFill>
                            <a:schemeClr val="tx1"/>
                          </a:solidFill>
                          <a:latin typeface="Segoe UI" panose="020B0502040204020203" pitchFamily="34" charset="0"/>
                          <a:cs typeface="Segoe UI" panose="020B0502040204020203" pitchFamily="34" charset="0"/>
                        </a:rPr>
                        <a:t>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400" dirty="0">
                          <a:solidFill>
                            <a:schemeClr val="tx1"/>
                          </a:solidFill>
                          <a:latin typeface="Segoe UI" panose="020B0502040204020203" pitchFamily="34" charset="0"/>
                          <a:cs typeface="Segoe UI" panose="020B0502040204020203" pitchFamily="34" charset="0"/>
                        </a:rPr>
                        <a:t>Total Production (Lakh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US" sz="1400" b="1" i="0" u="none" strike="noStrike" dirty="0">
                          <a:solidFill>
                            <a:srgbClr val="00B0F0"/>
                          </a:solidFill>
                          <a:effectLst/>
                          <a:latin typeface="Segoe UI" panose="020B0502040204020203" pitchFamily="34" charset="0"/>
                        </a:rPr>
                        <a:t>8.40</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1.86</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1.38</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rtl="0" fontAlgn="ctr"/>
                      <a:r>
                        <a:rPr lang="en-US" sz="1400" b="1" i="0" u="none" strike="noStrike" dirty="0">
                          <a:solidFill>
                            <a:schemeClr val="tx1"/>
                          </a:solidFill>
                          <a:effectLst/>
                          <a:latin typeface="Segoe UI" panose="020B0502040204020203" pitchFamily="34" charset="0"/>
                        </a:rPr>
                        <a:t>7.73</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7840285"/>
                  </a:ext>
                </a:extLst>
              </a:tr>
              <a:tr h="300721">
                <a:tc>
                  <a:txBody>
                    <a:bodyPr/>
                    <a:lstStyle/>
                    <a:p>
                      <a:pPr algn="ctr"/>
                      <a:r>
                        <a:rPr lang="en-US" sz="1400" dirty="0">
                          <a:solidFill>
                            <a:srgbClr val="002060"/>
                          </a:solidFill>
                          <a:latin typeface="Segoe UI" panose="020B0502040204020203" pitchFamily="34" charset="0"/>
                          <a:cs typeface="Segoe UI" panose="020B0502040204020203" pitchFamily="34" charset="0"/>
                        </a:rPr>
                        <a:t>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400" dirty="0">
                          <a:solidFill>
                            <a:schemeClr val="tx1"/>
                          </a:solidFill>
                          <a:latin typeface="Segoe UI" panose="020B0502040204020203" pitchFamily="34" charset="0"/>
                          <a:cs typeface="Segoe UI" panose="020B0502040204020203" pitchFamily="34" charset="0"/>
                        </a:rPr>
                        <a:t>Downtime (Hrs.)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FF0000"/>
                          </a:solidFill>
                          <a:latin typeface="Segoe UI" panose="020B0502040204020203" pitchFamily="34" charset="0"/>
                          <a:cs typeface="Segoe UI" panose="020B0502040204020203" pitchFamily="34" charset="0"/>
                        </a:rPr>
                        <a:t>132.50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dirty="0">
                          <a:solidFill>
                            <a:srgbClr val="FF0000"/>
                          </a:solidFill>
                          <a:latin typeface="Segoe UI" panose="020B0502040204020203" pitchFamily="34" charset="0"/>
                          <a:cs typeface="Segoe UI" panose="020B0502040204020203" pitchFamily="34" charset="0"/>
                        </a:rPr>
                        <a:t>133.50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algn="ctr" defTabSz="914400" rtl="0" eaLnBrk="1" fontAlgn="ctr" latinLnBrk="0" hangingPunct="1"/>
                      <a:r>
                        <a:rPr lang="en-US" sz="1400" b="1" i="0" u="none" strike="noStrike" kern="1200" dirty="0">
                          <a:solidFill>
                            <a:srgbClr val="FF0000"/>
                          </a:solidFill>
                          <a:effectLst/>
                          <a:latin typeface="Segoe UI" panose="020B0502040204020203" pitchFamily="34" charset="0"/>
                          <a:ea typeface="+mn-ea"/>
                          <a:cs typeface="+mn-cs"/>
                        </a:rPr>
                        <a:t>360.07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96630637"/>
                  </a:ext>
                </a:extLst>
              </a:tr>
              <a:tr h="300721">
                <a:tc>
                  <a:txBody>
                    <a:bodyPr/>
                    <a:lstStyle/>
                    <a:p>
                      <a:pPr algn="ctr"/>
                      <a:r>
                        <a:rPr lang="en-US" sz="1400" dirty="0">
                          <a:solidFill>
                            <a:srgbClr val="002060"/>
                          </a:solidFill>
                          <a:latin typeface="Segoe UI" panose="020B0502040204020203" pitchFamily="34" charset="0"/>
                          <a:cs typeface="Segoe UI" panose="020B0502040204020203" pitchFamily="34" charset="0"/>
                        </a:rPr>
                        <a:t>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Segoe UI" panose="020B0502040204020203" pitchFamily="34" charset="0"/>
                          <a:cs typeface="Segoe UI" panose="020B0502040204020203" pitchFamily="34" charset="0"/>
                        </a:rPr>
                        <a:t>Average Ethanol Prodn./Day</a:t>
                      </a:r>
                      <a:r>
                        <a:rPr lang="en-US" sz="1400" dirty="0">
                          <a:solidFill>
                            <a:schemeClr val="tx1"/>
                          </a:solidFill>
                          <a:latin typeface="Segoe UI" panose="020B0502040204020203" pitchFamily="34" charset="0"/>
                          <a:cs typeface="Segoe UI" panose="020B0502040204020203" pitchFamily="34" charset="0"/>
                        </a:rPr>
                        <a:t>(Lakh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1.20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9A46"/>
                          </a:solidFill>
                          <a:latin typeface="Segoe UI" panose="020B0502040204020203" pitchFamily="34" charset="0"/>
                          <a:cs typeface="Segoe UI" panose="020B0502040204020203" pitchFamily="34" charset="0"/>
                        </a:rPr>
                        <a:t>1.26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0.96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0.84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304800">
                <a:tc>
                  <a:txBody>
                    <a:bodyPr/>
                    <a:lstStyle/>
                    <a:p>
                      <a:pPr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Segoe UI" panose="020B0502040204020203" pitchFamily="34" charset="0"/>
                          <a:cs typeface="Segoe UI" panose="020B0502040204020203" pitchFamily="34" charset="0"/>
                        </a:rPr>
                        <a:t>Efficiency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400" dirty="0">
                        <a:solidFill>
                          <a:srgbClr val="00B0F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07604612"/>
                  </a:ext>
                </a:extLst>
              </a:tr>
              <a:tr h="300721">
                <a:tc>
                  <a:txBody>
                    <a:bodyPr/>
                    <a:lstStyle/>
                    <a:p>
                      <a:pPr algn="ctr"/>
                      <a:r>
                        <a:rPr lang="en-US" sz="1400" dirty="0">
                          <a:solidFill>
                            <a:schemeClr val="tx1"/>
                          </a:solidFill>
                          <a:latin typeface="Segoe UI" panose="020B0502040204020203" pitchFamily="34" charset="0"/>
                          <a:cs typeface="Segoe UI" panose="020B0502040204020203" pitchFamily="34" charset="0"/>
                        </a:rPr>
                        <a:t>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Syrup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 Cane)</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5.97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136193"/>
                  </a:ext>
                </a:extLst>
              </a:tr>
              <a:tr h="300721">
                <a:tc>
                  <a:txBody>
                    <a:bodyPr/>
                    <a:lstStyle/>
                    <a:p>
                      <a:pPr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BH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31.50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dirty="0">
                          <a:solidFill>
                            <a:srgbClr val="00B050"/>
                          </a:solidFill>
                          <a:latin typeface="Segoe UI" panose="020B0502040204020203" pitchFamily="34" charset="0"/>
                          <a:cs typeface="Segoe UI" panose="020B0502040204020203" pitchFamily="34" charset="0"/>
                        </a:rPr>
                        <a:t>-</a:t>
                      </a: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dirty="0">
                          <a:solidFill>
                            <a:schemeClr val="tx1"/>
                          </a:solidFill>
                          <a:latin typeface="Segoe UI" panose="020B0502040204020203" pitchFamily="34" charset="0"/>
                          <a:cs typeface="Segoe UI" panose="020B0502040204020203" pitchFamily="34" charset="0"/>
                        </a:rPr>
                        <a:t>28.22</a:t>
                      </a: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28.17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2396169"/>
                  </a:ext>
                </a:extLst>
              </a:tr>
              <a:tr h="300721">
                <a:tc>
                  <a:txBody>
                    <a:bodyPr/>
                    <a:lstStyle/>
                    <a:p>
                      <a:pPr algn="ctr"/>
                      <a:r>
                        <a:rPr lang="en-US" sz="1400" dirty="0">
                          <a:solidFill>
                            <a:schemeClr val="tx1"/>
                          </a:solidFill>
                          <a:latin typeface="Segoe UI" panose="020B0502040204020203" pitchFamily="34" charset="0"/>
                          <a:cs typeface="Segoe UI" panose="020B0502040204020203" pitchFamily="34" charset="0"/>
                        </a:rPr>
                        <a:t>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CH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31.05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38092108"/>
                  </a:ext>
                </a:extLst>
              </a:tr>
              <a:tr h="374799">
                <a:tc>
                  <a:txBody>
                    <a:bodyPr/>
                    <a:lstStyle/>
                    <a:p>
                      <a:pPr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Fermentation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91.5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91.03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90.71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90.60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11831887"/>
                  </a:ext>
                </a:extLst>
              </a:tr>
              <a:tr h="300721">
                <a:tc>
                  <a:txBody>
                    <a:bodyPr/>
                    <a:lstStyle/>
                    <a:p>
                      <a:pPr algn="ctr"/>
                      <a:r>
                        <a:rPr lang="en-US" sz="1400" dirty="0">
                          <a:solidFill>
                            <a:schemeClr val="tx1"/>
                          </a:solidFill>
                          <a:latin typeface="Segoe UI" panose="020B0502040204020203" pitchFamily="34" charset="0"/>
                          <a:cs typeface="Segoe UI" panose="020B0502040204020203" pitchFamily="34" charset="0"/>
                        </a:rPr>
                        <a:t>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Distillation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98.5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98.63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98.75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98.68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7231332"/>
                  </a:ext>
                </a:extLst>
              </a:tr>
              <a:tr h="374799">
                <a:tc>
                  <a:txBody>
                    <a:bodyPr/>
                    <a:lstStyle/>
                    <a:p>
                      <a:pPr algn="ctr"/>
                      <a:r>
                        <a:rPr lang="en-US" sz="1400" dirty="0">
                          <a:solidFill>
                            <a:schemeClr val="tx1"/>
                          </a:solidFill>
                          <a:latin typeface="Segoe UI" panose="020B0502040204020203" pitchFamily="34" charset="0"/>
                          <a:cs typeface="Segoe UI" panose="020B0502040204020203" pitchFamily="34" charset="0"/>
                        </a:rPr>
                        <a:t>10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Steam consumed (Kg/BL)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i="0" u="none" strike="noStrike" kern="1200" dirty="0">
                          <a:solidFill>
                            <a:srgbClr val="00B0F0"/>
                          </a:solidFill>
                          <a:effectLst/>
                          <a:latin typeface="Segoe UI" panose="020B0502040204020203" pitchFamily="34" charset="0"/>
                          <a:ea typeface="+mn-ea"/>
                          <a:cs typeface="+mn-cs"/>
                        </a:rPr>
                        <a:t>3.90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4.30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4.38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i="0" u="none" strike="noStrike" kern="1200" dirty="0">
                          <a:solidFill>
                            <a:schemeClr val="tx1"/>
                          </a:solidFill>
                          <a:effectLst/>
                          <a:latin typeface="Segoe UI" panose="020B0502040204020203" pitchFamily="34" charset="0"/>
                          <a:ea typeface="+mn-ea"/>
                          <a:cs typeface="+mn-cs"/>
                        </a:rPr>
                        <a:t>4.48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42733755"/>
                  </a:ext>
                </a:extLst>
              </a:tr>
              <a:tr h="300721">
                <a:tc>
                  <a:txBody>
                    <a:bodyPr/>
                    <a:lstStyle/>
                    <a:p>
                      <a:pPr algn="ctr"/>
                      <a:r>
                        <a:rPr lang="en-US" sz="1400" dirty="0">
                          <a:solidFill>
                            <a:schemeClr val="tx1"/>
                          </a:solidFill>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Power consumed (KWH/BL)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rgbClr val="00B0F0"/>
                          </a:solidFill>
                          <a:effectLst/>
                          <a:latin typeface="Segoe UI" panose="020B0502040204020203" pitchFamily="34" charset="0"/>
                          <a:ea typeface="+mn-ea"/>
                          <a:cs typeface="+mn-cs"/>
                        </a:rPr>
                        <a:t>0.528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0.509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0.627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0.744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46496636"/>
                  </a:ext>
                </a:extLst>
              </a:tr>
              <a:tr h="300721">
                <a:tc>
                  <a:txBody>
                    <a:bodyPr/>
                    <a:lstStyle/>
                    <a:p>
                      <a:pPr algn="ctr"/>
                      <a:endParaRPr lang="en-US" sz="1400" dirty="0">
                        <a:solidFill>
                          <a:srgbClr val="00206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400" b="1" dirty="0">
                          <a:solidFill>
                            <a:srgbClr val="002060"/>
                          </a:solidFill>
                          <a:latin typeface="Segoe UI" panose="020B0502040204020203" pitchFamily="34" charset="0"/>
                          <a:cs typeface="Segoe UI" panose="020B0502040204020203" pitchFamily="34" charset="0"/>
                        </a:rPr>
                        <a:t>Feedstock Quality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400" dirty="0">
                        <a:solidFill>
                          <a:srgbClr val="00B0F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00721">
                <a:tc>
                  <a:txBody>
                    <a:bodyPr/>
                    <a:lstStyle/>
                    <a:p>
                      <a:pPr algn="ctr"/>
                      <a:r>
                        <a:rPr lang="en-US" sz="1400" dirty="0">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Feed Stock</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rgbClr val="00B0F0"/>
                          </a:solidFill>
                          <a:effectLst/>
                          <a:latin typeface="Segoe UI" panose="020B0502040204020203" pitchFamily="34" charset="0"/>
                          <a:ea typeface="+mn-ea"/>
                          <a:cs typeface="+mn-cs"/>
                        </a:rPr>
                        <a:t>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Segoe UI" panose="020B0502040204020203" pitchFamily="34" charset="0"/>
                          <a:ea typeface="+mn-ea"/>
                          <a:cs typeface="+mn-cs"/>
                        </a:rPr>
                        <a:t>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6761263"/>
                  </a:ext>
                </a:extLst>
              </a:tr>
              <a:tr h="302549">
                <a:tc>
                  <a:txBody>
                    <a:bodyPr/>
                    <a:lstStyle/>
                    <a:p>
                      <a:pPr algn="ctr"/>
                      <a:r>
                        <a:rPr lang="en-US" sz="1400" dirty="0">
                          <a:latin typeface="Segoe UI" panose="020B0502040204020203" pitchFamily="34" charset="0"/>
                          <a:cs typeface="Segoe UI" panose="020B0502040204020203" pitchFamily="34" charset="0"/>
                        </a:rPr>
                        <a:t>12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endParaRPr lang="en-US" sz="1400" b="1" i="0" u="none" strike="noStrike" kern="1200" dirty="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55.60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52.50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52.50</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300721">
                <a:tc>
                  <a:txBody>
                    <a:bodyPr/>
                    <a:lstStyle/>
                    <a:p>
                      <a:pPr algn="ctr"/>
                      <a:r>
                        <a:rPr lang="en-US" sz="1400" dirty="0">
                          <a:latin typeface="Segoe UI" panose="020B0502040204020203" pitchFamily="34" charset="0"/>
                          <a:cs typeface="Segoe UI" panose="020B0502040204020203" pitchFamily="34" charset="0"/>
                        </a:rPr>
                        <a:t>13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endParaRPr lang="en-US" sz="1400" b="1" i="0" u="none" strike="noStrike" kern="1200" dirty="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53.60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48.82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48.83</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9903989"/>
                  </a:ext>
                </a:extLst>
              </a:tr>
              <a:tr h="430407">
                <a:tc>
                  <a:txBody>
                    <a:bodyPr/>
                    <a:lstStyle/>
                    <a:p>
                      <a:pPr algn="ctr"/>
                      <a:r>
                        <a:rPr lang="en-US" sz="1400" dirty="0">
                          <a:latin typeface="Segoe UI" panose="020B0502040204020203" pitchFamily="34" charset="0"/>
                          <a:cs typeface="Segoe UI" panose="020B0502040204020203" pitchFamily="34" charset="0"/>
                        </a:rPr>
                        <a:t>14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UFS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b="1" i="0" u="none" strike="noStrike" kern="1200" dirty="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rgbClr val="00B050"/>
                          </a:solidFill>
                          <a:latin typeface="Segoe UI" panose="020B0502040204020203" pitchFamily="34" charset="0"/>
                          <a:cs typeface="Segoe UI" panose="020B0502040204020203" pitchFamily="34" charset="0"/>
                        </a:rPr>
                        <a:t>2.00</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dirty="0">
                          <a:solidFill>
                            <a:schemeClr val="tx1"/>
                          </a:solidFill>
                          <a:latin typeface="Segoe UI" panose="020B0502040204020203" pitchFamily="34" charset="0"/>
                          <a:cs typeface="Segoe UI" panose="020B0502040204020203" pitchFamily="34" charset="0"/>
                        </a:rPr>
                        <a:t>3.68</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3.67</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bl>
          </a:graphicData>
        </a:graphic>
      </p:graphicFrame>
      <p:sp>
        <p:nvSpPr>
          <p:cNvPr id="3" name="Title 2">
            <a:extLst>
              <a:ext uri="{FF2B5EF4-FFF2-40B4-BE49-F238E27FC236}">
                <a16:creationId xmlns:a16="http://schemas.microsoft.com/office/drawing/2014/main" id="{E18FA5D7-9C16-20DE-6A00-17C706452FD9}"/>
              </a:ext>
            </a:extLst>
          </p:cNvPr>
          <p:cNvSpPr txBox="1">
            <a:spLocks/>
          </p:cNvSpPr>
          <p:nvPr/>
        </p:nvSpPr>
        <p:spPr>
          <a:xfrm>
            <a:off x="2895600" y="10886"/>
            <a:ext cx="8077200"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000" dirty="0"/>
              <a:t>   Weekly Performance Snapshot On B-</a:t>
            </a:r>
            <a:r>
              <a:rPr lang="en-IN" sz="2000" dirty="0" err="1"/>
              <a:t>Hy</a:t>
            </a:r>
            <a:r>
              <a:rPr lang="en-IN" sz="2000" dirty="0"/>
              <a:t> Distillery</a:t>
            </a:r>
          </a:p>
        </p:txBody>
      </p:sp>
    </p:spTree>
    <p:extLst>
      <p:ext uri="{BB962C8B-B14F-4D97-AF65-F5344CB8AC3E}">
        <p14:creationId xmlns:p14="http://schemas.microsoft.com/office/powerpoint/2010/main" val="22057232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A33B-C5AF-3412-1C26-275A1DED68F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7F492156-CE37-5722-279F-58CA83E4F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E6BCE17-F64F-CB34-37EF-4D540CB5F3A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834BD57-9F56-B1CD-3714-BE4A96EA2B46}"/>
              </a:ext>
            </a:extLst>
          </p:cNvPr>
          <p:cNvGraphicFramePr>
            <a:graphicFrameLocks noGrp="1"/>
          </p:cNvGraphicFramePr>
          <p:nvPr/>
        </p:nvGraphicFramePr>
        <p:xfrm>
          <a:off x="304798" y="1142999"/>
          <a:ext cx="11734802" cy="5207001"/>
        </p:xfrm>
        <a:graphic>
          <a:graphicData uri="http://schemas.openxmlformats.org/drawingml/2006/table">
            <a:tbl>
              <a:tblPr firstRow="1" bandRow="1">
                <a:tableStyleId>{17292A2E-F333-43FB-9621-5CBBE7FDCDCB}</a:tableStyleId>
              </a:tblPr>
              <a:tblGrid>
                <a:gridCol w="1015903">
                  <a:extLst>
                    <a:ext uri="{9D8B030D-6E8A-4147-A177-3AD203B41FA5}">
                      <a16:colId xmlns:a16="http://schemas.microsoft.com/office/drawing/2014/main" val="1134127867"/>
                    </a:ext>
                  </a:extLst>
                </a:gridCol>
                <a:gridCol w="5484273">
                  <a:extLst>
                    <a:ext uri="{9D8B030D-6E8A-4147-A177-3AD203B41FA5}">
                      <a16:colId xmlns:a16="http://schemas.microsoft.com/office/drawing/2014/main" val="242691244"/>
                    </a:ext>
                  </a:extLst>
                </a:gridCol>
                <a:gridCol w="2508839">
                  <a:extLst>
                    <a:ext uri="{9D8B030D-6E8A-4147-A177-3AD203B41FA5}">
                      <a16:colId xmlns:a16="http://schemas.microsoft.com/office/drawing/2014/main" val="20003"/>
                    </a:ext>
                  </a:extLst>
                </a:gridCol>
                <a:gridCol w="2725787">
                  <a:extLst>
                    <a:ext uri="{9D8B030D-6E8A-4147-A177-3AD203B41FA5}">
                      <a16:colId xmlns:a16="http://schemas.microsoft.com/office/drawing/2014/main" val="4129526585"/>
                    </a:ext>
                  </a:extLst>
                </a:gridCol>
              </a:tblGrid>
              <a:tr h="304801">
                <a:tc>
                  <a:txBody>
                    <a:bodyPr/>
                    <a:lstStyle/>
                    <a:p>
                      <a:pPr algn="ctr"/>
                      <a:r>
                        <a:rPr lang="en-US" sz="1400" dirty="0">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Oct.-2025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dirty="0">
                          <a:solidFill>
                            <a:srgbClr val="002060"/>
                          </a:solidFill>
                          <a:latin typeface="Segoe UI" panose="020B0502040204020203" pitchFamily="34" charset="0"/>
                          <a:cs typeface="Segoe UI" panose="020B0502040204020203" pitchFamily="34" charset="0"/>
                        </a:rPr>
                        <a:t>Oct-2024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301356">
                <a:tc>
                  <a:txBody>
                    <a:bodyPr/>
                    <a:lstStyle/>
                    <a:p>
                      <a:pPr algn="ctr"/>
                      <a:r>
                        <a:rPr lang="en-US" sz="1400" dirty="0">
                          <a:solidFill>
                            <a:schemeClr val="tx1"/>
                          </a:solidFill>
                          <a:latin typeface="Segoe UI" panose="020B0502040204020203" pitchFamily="34" charset="0"/>
                          <a:cs typeface="Segoe UI" panose="020B0502040204020203" pitchFamily="34" charset="0"/>
                        </a:rPr>
                        <a:t>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400" dirty="0">
                          <a:solidFill>
                            <a:schemeClr val="tx1"/>
                          </a:solidFill>
                          <a:latin typeface="Segoe UI" panose="020B0502040204020203" pitchFamily="34" charset="0"/>
                          <a:cs typeface="Segoe UI" panose="020B0502040204020203" pitchFamily="34" charset="0"/>
                        </a:rPr>
                        <a:t>Total Production (Lakh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rtl="0" fontAlgn="ctr"/>
                      <a:r>
                        <a:rPr lang="en-US" sz="1400" b="1" i="0" u="none" strike="noStrike" dirty="0">
                          <a:solidFill>
                            <a:schemeClr val="tx1"/>
                          </a:solidFill>
                          <a:effectLst/>
                          <a:latin typeface="Segoe UI" panose="020B0502040204020203" pitchFamily="34" charset="0"/>
                        </a:rPr>
                        <a:t>1.86</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US" sz="1400" b="1" i="0" u="none" strike="noStrike" dirty="0">
                          <a:solidFill>
                            <a:schemeClr val="tx1"/>
                          </a:solidFill>
                          <a:effectLst/>
                          <a:latin typeface="Segoe UI" panose="020B0502040204020203" pitchFamily="34" charset="0"/>
                        </a:rPr>
                        <a:t>1.64</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7840285"/>
                  </a:ext>
                </a:extLst>
              </a:tr>
              <a:tr h="301356">
                <a:tc>
                  <a:txBody>
                    <a:bodyPr/>
                    <a:lstStyle/>
                    <a:p>
                      <a:pPr algn="ctr"/>
                      <a:r>
                        <a:rPr lang="en-US" sz="1400" dirty="0">
                          <a:solidFill>
                            <a:srgbClr val="002060"/>
                          </a:solidFill>
                          <a:latin typeface="Segoe UI" panose="020B0502040204020203" pitchFamily="34" charset="0"/>
                          <a:cs typeface="Segoe UI" panose="020B0502040204020203" pitchFamily="34" charset="0"/>
                        </a:rPr>
                        <a:t>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400" dirty="0">
                          <a:solidFill>
                            <a:schemeClr val="tx1"/>
                          </a:solidFill>
                          <a:latin typeface="Segoe UI" panose="020B0502040204020203" pitchFamily="34" charset="0"/>
                          <a:cs typeface="Segoe UI" panose="020B0502040204020203" pitchFamily="34" charset="0"/>
                        </a:rPr>
                        <a:t>Downtime (Hrs.)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algn="ctr" defTabSz="914400" rtl="0" eaLnBrk="1" fontAlgn="ctr" latinLnBrk="0" hangingPunct="1"/>
                      <a:r>
                        <a:rPr lang="en-US" sz="1400" b="1" i="0" u="none" strike="noStrike" kern="1200" dirty="0">
                          <a:solidFill>
                            <a:srgbClr val="FF0000"/>
                          </a:solidFill>
                          <a:effectLst/>
                          <a:latin typeface="Segoe UI" panose="020B0502040204020203" pitchFamily="34" charset="0"/>
                          <a:ea typeface="+mn-ea"/>
                          <a:cs typeface="+mn-cs"/>
                        </a:rPr>
                        <a:t>492.57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US" sz="1400" b="1" i="0" u="none" strike="noStrike" dirty="0">
                          <a:solidFill>
                            <a:schemeClr val="tx1"/>
                          </a:solidFill>
                          <a:effectLst/>
                          <a:latin typeface="Segoe UI" panose="020B0502040204020203" pitchFamily="34" charset="0"/>
                        </a:rPr>
                        <a:t>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96630637"/>
                  </a:ext>
                </a:extLst>
              </a:tr>
              <a:tr h="304800">
                <a:tc>
                  <a:txBody>
                    <a:bodyPr/>
                    <a:lstStyle/>
                    <a:p>
                      <a:pPr algn="ctr"/>
                      <a:r>
                        <a:rPr lang="en-US" sz="1400" dirty="0">
                          <a:solidFill>
                            <a:srgbClr val="002060"/>
                          </a:solidFill>
                          <a:latin typeface="Segoe UI" panose="020B0502040204020203" pitchFamily="34" charset="0"/>
                          <a:cs typeface="Segoe UI" panose="020B0502040204020203" pitchFamily="34" charset="0"/>
                        </a:rPr>
                        <a:t>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l"/>
                      <a:r>
                        <a:rPr lang="en-IN" sz="1400" b="0" i="0" u="none" strike="noStrike" dirty="0">
                          <a:solidFill>
                            <a:srgbClr val="000000"/>
                          </a:solidFill>
                          <a:effectLst/>
                          <a:latin typeface="Segoe UI" panose="020B0502040204020203" pitchFamily="34" charset="0"/>
                          <a:cs typeface="Segoe UI" panose="020B0502040204020203" pitchFamily="34" charset="0"/>
                        </a:rPr>
                        <a:t>Average Ethanol Prodn./Day </a:t>
                      </a:r>
                      <a:r>
                        <a:rPr lang="en-US" sz="1400" dirty="0">
                          <a:solidFill>
                            <a:schemeClr val="tx1"/>
                          </a:solidFill>
                          <a:latin typeface="Segoe UI" panose="020B0502040204020203" pitchFamily="34" charset="0"/>
                          <a:cs typeface="Segoe UI" panose="020B0502040204020203" pitchFamily="34" charset="0"/>
                        </a:rPr>
                        <a:t>(Lakh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1.26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1.09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301356">
                <a:tc>
                  <a:txBody>
                    <a:bodyPr/>
                    <a:lstStyle/>
                    <a:p>
                      <a:pPr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Segoe UI" panose="020B0502040204020203" pitchFamily="34" charset="0"/>
                          <a:cs typeface="Segoe UI" panose="020B0502040204020203" pitchFamily="34" charset="0"/>
                        </a:rPr>
                        <a:t>Efficiency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07604612"/>
                  </a:ext>
                </a:extLst>
              </a:tr>
              <a:tr h="228600">
                <a:tc>
                  <a:txBody>
                    <a:bodyPr/>
                    <a:lstStyle/>
                    <a:p>
                      <a:pPr algn="ctr"/>
                      <a:r>
                        <a:rPr lang="en-US" sz="1400" dirty="0">
                          <a:solidFill>
                            <a:schemeClr val="tx1"/>
                          </a:solidFill>
                          <a:latin typeface="Segoe UI" panose="020B0502040204020203" pitchFamily="34" charset="0"/>
                          <a:cs typeface="Segoe UI" panose="020B0502040204020203" pitchFamily="34" charset="0"/>
                        </a:rPr>
                        <a:t>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Syrup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 Cane)</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5.97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6.93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136193"/>
                  </a:ext>
                </a:extLst>
              </a:tr>
              <a:tr h="301356">
                <a:tc>
                  <a:txBody>
                    <a:bodyPr/>
                    <a:lstStyle/>
                    <a:p>
                      <a:pPr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BH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2396169"/>
                  </a:ext>
                </a:extLst>
              </a:tr>
              <a:tr h="301356">
                <a:tc>
                  <a:txBody>
                    <a:bodyPr/>
                    <a:lstStyle/>
                    <a:p>
                      <a:pPr algn="ctr"/>
                      <a:r>
                        <a:rPr lang="en-US" sz="1400" dirty="0">
                          <a:solidFill>
                            <a:schemeClr val="tx1"/>
                          </a:solidFill>
                          <a:latin typeface="Segoe UI" panose="020B0502040204020203" pitchFamily="34" charset="0"/>
                          <a:cs typeface="Segoe UI" panose="020B0502040204020203" pitchFamily="34" charset="0"/>
                        </a:rPr>
                        <a:t>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Ethanol Recovery – Syrup (BL/</a:t>
                      </a:r>
                      <a:r>
                        <a:rPr lang="en-US" sz="1400" dirty="0" err="1">
                          <a:solidFill>
                            <a:schemeClr val="tx1"/>
                          </a:solidFill>
                          <a:latin typeface="Segoe UI" panose="020B0502040204020203" pitchFamily="34" charset="0"/>
                          <a:cs typeface="Segoe UI" panose="020B0502040204020203" pitchFamily="34" charset="0"/>
                        </a:rPr>
                        <a:t>Qtl</a:t>
                      </a:r>
                      <a:r>
                        <a:rPr lang="en-US" sz="1400" dirty="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31.05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32.08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38092108"/>
                  </a:ext>
                </a:extLst>
              </a:tr>
              <a:tr h="301356">
                <a:tc>
                  <a:txBody>
                    <a:bodyPr/>
                    <a:lstStyle/>
                    <a:p>
                      <a:pPr algn="ctr"/>
                      <a:r>
                        <a:rPr lang="en-US" sz="1400" dirty="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Fermentation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91.03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92.02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11831887"/>
                  </a:ext>
                </a:extLst>
              </a:tr>
              <a:tr h="301356">
                <a:tc>
                  <a:txBody>
                    <a:bodyPr/>
                    <a:lstStyle/>
                    <a:p>
                      <a:pPr algn="ctr"/>
                      <a:r>
                        <a:rPr lang="en-US" sz="1400" dirty="0">
                          <a:solidFill>
                            <a:schemeClr val="tx1"/>
                          </a:solidFill>
                          <a:latin typeface="Segoe UI" panose="020B0502040204020203" pitchFamily="34" charset="0"/>
                          <a:cs typeface="Segoe UI" panose="020B0502040204020203" pitchFamily="34" charset="0"/>
                        </a:rPr>
                        <a:t>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Distillation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98.63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98.71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7231332"/>
                  </a:ext>
                </a:extLst>
              </a:tr>
              <a:tr h="301356">
                <a:tc>
                  <a:txBody>
                    <a:bodyPr/>
                    <a:lstStyle/>
                    <a:p>
                      <a:pPr algn="ctr"/>
                      <a:r>
                        <a:rPr lang="en-US" sz="1400" dirty="0">
                          <a:solidFill>
                            <a:schemeClr val="tx1"/>
                          </a:solidFill>
                          <a:latin typeface="Segoe UI" panose="020B0502040204020203" pitchFamily="34" charset="0"/>
                          <a:cs typeface="Segoe UI" panose="020B0502040204020203" pitchFamily="34" charset="0"/>
                        </a:rPr>
                        <a:t>10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Steam consumed (Kg/BL)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i="0" u="none" strike="noStrike" kern="1200" dirty="0">
                          <a:solidFill>
                            <a:schemeClr val="tx1"/>
                          </a:solidFill>
                          <a:effectLst/>
                          <a:latin typeface="Segoe UI" panose="020B0502040204020203" pitchFamily="34" charset="0"/>
                          <a:ea typeface="+mn-ea"/>
                          <a:cs typeface="+mn-cs"/>
                        </a:rPr>
                        <a:t>4.30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4.22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42733755"/>
                  </a:ext>
                </a:extLst>
              </a:tr>
              <a:tr h="301356">
                <a:tc>
                  <a:txBody>
                    <a:bodyPr/>
                    <a:lstStyle/>
                    <a:p>
                      <a:pPr algn="ctr"/>
                      <a:r>
                        <a:rPr lang="en-US" sz="1400" dirty="0">
                          <a:solidFill>
                            <a:schemeClr val="tx1"/>
                          </a:solidFill>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rgbClr val="000000"/>
                          </a:solidFill>
                          <a:effectLst/>
                          <a:latin typeface="Segoe UI" panose="020B0502040204020203" pitchFamily="34" charset="0"/>
                          <a:ea typeface="+mn-ea"/>
                          <a:cs typeface="Segoe UI" panose="020B0502040204020203" pitchFamily="34" charset="0"/>
                        </a:rPr>
                        <a:t>Power consumed (KWH/BL)</a:t>
                      </a: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0.509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dirty="0">
                          <a:solidFill>
                            <a:schemeClr val="tx1"/>
                          </a:solidFill>
                          <a:effectLst/>
                          <a:latin typeface="Segoe UI" panose="020B0502040204020203" pitchFamily="34" charset="0"/>
                        </a:rPr>
                        <a:t>0.583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46496636"/>
                  </a:ext>
                </a:extLst>
              </a:tr>
              <a:tr h="301356">
                <a:tc>
                  <a:txBody>
                    <a:bodyPr/>
                    <a:lstStyle/>
                    <a:p>
                      <a:pPr algn="ctr"/>
                      <a:endParaRPr lang="en-US" sz="1400" dirty="0">
                        <a:solidFill>
                          <a:srgbClr val="00206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400" b="1" dirty="0">
                          <a:solidFill>
                            <a:srgbClr val="002060"/>
                          </a:solidFill>
                          <a:latin typeface="Segoe UI" panose="020B0502040204020203" pitchFamily="34" charset="0"/>
                          <a:cs typeface="Segoe UI" panose="020B0502040204020203" pitchFamily="34" charset="0"/>
                        </a:rPr>
                        <a:t>Feedstock Quality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400" dirty="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01356">
                <a:tc>
                  <a:txBody>
                    <a:bodyPr/>
                    <a:lstStyle/>
                    <a:p>
                      <a:pPr algn="ctr"/>
                      <a:r>
                        <a:rPr lang="en-US" sz="1400" dirty="0">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Feed Stock</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Segoe UI" panose="020B0502040204020203" pitchFamily="34" charset="0"/>
                          <a:ea typeface="+mn-ea"/>
                          <a:cs typeface="+mn-cs"/>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6761263"/>
                  </a:ext>
                </a:extLst>
              </a:tr>
              <a:tr h="330200">
                <a:tc>
                  <a:txBody>
                    <a:bodyPr/>
                    <a:lstStyle/>
                    <a:p>
                      <a:pPr algn="ctr"/>
                      <a:r>
                        <a:rPr lang="en-US" sz="1400" dirty="0">
                          <a:latin typeface="Segoe UI" panose="020B0502040204020203" pitchFamily="34" charset="0"/>
                          <a:cs typeface="Segoe UI" panose="020B0502040204020203" pitchFamily="34" charset="0"/>
                        </a:rPr>
                        <a:t>12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55.60</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54.95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301356">
                <a:tc>
                  <a:txBody>
                    <a:bodyPr/>
                    <a:lstStyle/>
                    <a:p>
                      <a:pPr algn="ctr"/>
                      <a:r>
                        <a:rPr lang="en-US" sz="1400" dirty="0">
                          <a:latin typeface="Segoe UI" panose="020B0502040204020203" pitchFamily="34" charset="0"/>
                          <a:cs typeface="Segoe UI" panose="020B0502040204020203" pitchFamily="34" charset="0"/>
                        </a:rPr>
                        <a:t>13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53.60</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54.74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9903989"/>
                  </a:ext>
                </a:extLst>
              </a:tr>
              <a:tr h="167639">
                <a:tc>
                  <a:txBody>
                    <a:bodyPr/>
                    <a:lstStyle/>
                    <a:p>
                      <a:pPr algn="ctr"/>
                      <a:r>
                        <a:rPr lang="en-US" sz="1400" dirty="0">
                          <a:latin typeface="Segoe UI" panose="020B0502040204020203" pitchFamily="34" charset="0"/>
                          <a:cs typeface="Segoe UI" panose="020B0502040204020203" pitchFamily="34" charset="0"/>
                        </a:rPr>
                        <a:t>14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Segoe UI" panose="020B0502040204020203" pitchFamily="34" charset="0"/>
                          <a:cs typeface="Segoe UI" panose="020B0502040204020203" pitchFamily="34" charset="0"/>
                        </a:rPr>
                        <a:t>  UFS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dirty="0">
                          <a:solidFill>
                            <a:schemeClr val="tx1"/>
                          </a:solidFill>
                          <a:effectLst/>
                          <a:latin typeface="Segoe UI" panose="020B0502040204020203" pitchFamily="34" charset="0"/>
                          <a:ea typeface="+mn-ea"/>
                          <a:cs typeface="+mn-cs"/>
                        </a:rPr>
                        <a:t>2.00</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dirty="0">
                          <a:solidFill>
                            <a:schemeClr val="tx1"/>
                          </a:solidFill>
                          <a:effectLst/>
                          <a:latin typeface="Segoe UI" panose="020B0502040204020203" pitchFamily="34" charset="0"/>
                        </a:rPr>
                        <a:t>0.21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bl>
          </a:graphicData>
        </a:graphic>
      </p:graphicFrame>
      <p:sp>
        <p:nvSpPr>
          <p:cNvPr id="3" name="Title 2">
            <a:extLst>
              <a:ext uri="{FF2B5EF4-FFF2-40B4-BE49-F238E27FC236}">
                <a16:creationId xmlns:a16="http://schemas.microsoft.com/office/drawing/2014/main" id="{E18FA5D7-9C16-20DE-6A00-17C706452FD9}"/>
              </a:ext>
            </a:extLst>
          </p:cNvPr>
          <p:cNvSpPr txBox="1">
            <a:spLocks/>
          </p:cNvSpPr>
          <p:nvPr/>
        </p:nvSpPr>
        <p:spPr>
          <a:xfrm>
            <a:off x="2133600" y="76200"/>
            <a:ext cx="8686800"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000" dirty="0"/>
              <a:t>  Last 03 Months  Performance Snapshot - Distillery</a:t>
            </a:r>
          </a:p>
        </p:txBody>
      </p:sp>
    </p:spTree>
    <p:extLst>
      <p:ext uri="{BB962C8B-B14F-4D97-AF65-F5344CB8AC3E}">
        <p14:creationId xmlns:p14="http://schemas.microsoft.com/office/powerpoint/2010/main" val="423777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FFC00-62BF-75DB-0F58-E1B4FF8C9C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A4D22-5DBE-3229-333B-8521C46F6A9D}"/>
              </a:ext>
            </a:extLst>
          </p:cNvPr>
          <p:cNvSpPr>
            <a:spLocks noGrp="1"/>
          </p:cNvSpPr>
          <p:nvPr>
            <p:ph type="sldNum" sz="quarter" idx="12"/>
          </p:nvPr>
        </p:nvSpPr>
        <p:spPr>
          <a:prstGeom prst="rect">
            <a:avLst/>
          </a:prstGeom>
        </p:spPr>
        <p:txBody>
          <a:bodyPr/>
          <a:lstStyle/>
          <a:p>
            <a:fld id="{B76B49FA-22BB-44F5-8EFA-E5C56FA3907E}" type="slidenum">
              <a:rPr lang="en-US" smtClean="0"/>
              <a:pPr/>
              <a:t>82</a:t>
            </a:fld>
            <a:endParaRPr lang="en-US" dirty="0"/>
          </a:p>
        </p:txBody>
      </p:sp>
      <p:sp>
        <p:nvSpPr>
          <p:cNvPr id="3" name="TextBox 4">
            <a:extLst>
              <a:ext uri="{FF2B5EF4-FFF2-40B4-BE49-F238E27FC236}">
                <a16:creationId xmlns:a16="http://schemas.microsoft.com/office/drawing/2014/main" id="{E7F1B753-401A-E2C9-5AC5-DB32DE4808AB}"/>
              </a:ext>
            </a:extLst>
          </p:cNvPr>
          <p:cNvSpPr txBox="1">
            <a:spLocks noChangeArrowheads="1"/>
          </p:cNvSpPr>
          <p:nvPr/>
        </p:nvSpPr>
        <p:spPr bwMode="auto">
          <a:xfrm>
            <a:off x="3429000" y="210979"/>
            <a:ext cx="5029200" cy="492443"/>
          </a:xfrm>
          <a:prstGeom prst="rect">
            <a:avLst/>
          </a:prstGeom>
        </p:spPr>
        <p:txBody>
          <a:bodyPr vert="horz" lIns="91440" tIns="45720" rIns="91440" bIns="45720" rtlCol="0" anchor="ctr">
            <a:noAutofit/>
          </a:bodyPr>
          <a:lstStyle>
            <a:defPPr>
              <a:defRPr lang="en-US"/>
            </a:defPPr>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sz="2800" dirty="0"/>
              <a:t>Key Operational Parameters</a:t>
            </a:r>
            <a:endParaRPr lang="en-IN" sz="2800" dirty="0"/>
          </a:p>
        </p:txBody>
      </p:sp>
      <p:sp>
        <p:nvSpPr>
          <p:cNvPr id="5" name="Rectangle 3">
            <a:extLst>
              <a:ext uri="{FF2B5EF4-FFF2-40B4-BE49-F238E27FC236}">
                <a16:creationId xmlns:a16="http://schemas.microsoft.com/office/drawing/2014/main" id="{EC500610-DE22-9362-7420-554038F71629}"/>
              </a:ext>
            </a:extLst>
          </p:cNvPr>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55A21F32-81E6-CC89-ABE2-8A517A839832}"/>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0324CC2E-D3C5-3684-11F6-427F3F1BDD02}"/>
              </a:ext>
            </a:extLst>
          </p:cNvPr>
          <p:cNvGraphicFramePr>
            <a:graphicFrameLocks noGrp="1"/>
          </p:cNvGraphicFramePr>
          <p:nvPr/>
        </p:nvGraphicFramePr>
        <p:xfrm>
          <a:off x="152401" y="1052045"/>
          <a:ext cx="11887199" cy="5281305"/>
        </p:xfrm>
        <a:graphic>
          <a:graphicData uri="http://schemas.openxmlformats.org/drawingml/2006/table">
            <a:tbl>
              <a:tblPr firstRow="1" bandRow="1">
                <a:tableStyleId>{5C22544A-7EE6-4342-B048-85BDC9FD1C3A}</a:tableStyleId>
              </a:tblPr>
              <a:tblGrid>
                <a:gridCol w="3147596">
                  <a:extLst>
                    <a:ext uri="{9D8B030D-6E8A-4147-A177-3AD203B41FA5}">
                      <a16:colId xmlns:a16="http://schemas.microsoft.com/office/drawing/2014/main" val="3889048054"/>
                    </a:ext>
                  </a:extLst>
                </a:gridCol>
                <a:gridCol w="1698141">
                  <a:extLst>
                    <a:ext uri="{9D8B030D-6E8A-4147-A177-3AD203B41FA5}">
                      <a16:colId xmlns:a16="http://schemas.microsoft.com/office/drawing/2014/main" val="20001"/>
                    </a:ext>
                  </a:extLst>
                </a:gridCol>
                <a:gridCol w="2007360">
                  <a:extLst>
                    <a:ext uri="{9D8B030D-6E8A-4147-A177-3AD203B41FA5}">
                      <a16:colId xmlns:a16="http://schemas.microsoft.com/office/drawing/2014/main" val="3374905877"/>
                    </a:ext>
                  </a:extLst>
                </a:gridCol>
                <a:gridCol w="1748664">
                  <a:extLst>
                    <a:ext uri="{9D8B030D-6E8A-4147-A177-3AD203B41FA5}">
                      <a16:colId xmlns:a16="http://schemas.microsoft.com/office/drawing/2014/main" val="83677910"/>
                    </a:ext>
                  </a:extLst>
                </a:gridCol>
                <a:gridCol w="1532838">
                  <a:extLst>
                    <a:ext uri="{9D8B030D-6E8A-4147-A177-3AD203B41FA5}">
                      <a16:colId xmlns:a16="http://schemas.microsoft.com/office/drawing/2014/main" val="1917891858"/>
                    </a:ext>
                  </a:extLst>
                </a:gridCol>
                <a:gridCol w="1752600">
                  <a:extLst>
                    <a:ext uri="{9D8B030D-6E8A-4147-A177-3AD203B41FA5}">
                      <a16:colId xmlns:a16="http://schemas.microsoft.com/office/drawing/2014/main" val="2177121396"/>
                    </a:ext>
                  </a:extLst>
                </a:gridCol>
              </a:tblGrid>
              <a:tr h="1029475">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Particulars</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2400" dirty="0">
                          <a:latin typeface="Segoe UI" panose="020B0502040204020203" pitchFamily="34" charset="0"/>
                          <a:cs typeface="Segoe UI" panose="020B0502040204020203" pitchFamily="34" charset="0"/>
                        </a:rPr>
                        <a:t>C</a:t>
                      </a:r>
                      <a:r>
                        <a:rPr lang="en-IN" sz="2000" dirty="0">
                          <a:latin typeface="Segoe UI" panose="020B0502040204020203" pitchFamily="34" charset="0"/>
                          <a:cs typeface="Segoe UI" panose="020B0502040204020203" pitchFamily="34" charset="0"/>
                        </a:rPr>
                        <a:t>urrent </a:t>
                      </a:r>
                    </a:p>
                    <a:p>
                      <a:pPr algn="ctr">
                        <a:lnSpc>
                          <a:spcPts val="1500"/>
                        </a:lnSpc>
                      </a:pPr>
                      <a:endParaRPr lang="en-IN" sz="2000" dirty="0">
                        <a:latin typeface="Segoe UI" panose="020B0502040204020203" pitchFamily="34" charset="0"/>
                        <a:cs typeface="Segoe UI" panose="020B0502040204020203" pitchFamily="34" charset="0"/>
                      </a:endParaRPr>
                    </a:p>
                    <a:p>
                      <a:pPr algn="ctr">
                        <a:lnSpc>
                          <a:spcPts val="1500"/>
                        </a:lnSpc>
                      </a:pPr>
                      <a:r>
                        <a:rPr lang="en-IN" sz="2000" dirty="0">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2000" dirty="0">
                          <a:latin typeface="Segoe UI" panose="020B0502040204020203" pitchFamily="34" charset="0"/>
                          <a:cs typeface="Segoe UI" panose="020B0502040204020203" pitchFamily="34" charset="0"/>
                        </a:rPr>
                        <a:t>Last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endParaRPr lang="en-IN" sz="2000" dirty="0">
                        <a:latin typeface="Segoe UI" panose="020B0502040204020203" pitchFamily="34" charset="0"/>
                        <a:cs typeface="Segoe UI" panose="020B0502040204020203" pitchFamily="34" charset="0"/>
                      </a:endParaRPr>
                    </a:p>
                    <a:p>
                      <a:pPr marL="0" marR="0" indent="0" algn="ctr" defTabSz="914400" rtl="0" eaLnBrk="1" fontAlgn="auto" latinLnBrk="0" hangingPunct="1">
                        <a:lnSpc>
                          <a:spcPts val="1500"/>
                        </a:lnSpc>
                        <a:spcBef>
                          <a:spcPts val="0"/>
                        </a:spcBef>
                        <a:spcAft>
                          <a:spcPts val="0"/>
                        </a:spcAft>
                        <a:buClrTx/>
                        <a:buSzTx/>
                        <a:buFontTx/>
                        <a:buNone/>
                        <a:tabLst/>
                        <a:defRPr/>
                      </a:pPr>
                      <a:r>
                        <a:rPr lang="en-IN" sz="2000" dirty="0">
                          <a:latin typeface="Segoe UI" panose="020B0502040204020203" pitchFamily="34" charset="0"/>
                          <a:cs typeface="Segoe UI" panose="020B0502040204020203" pitchFamily="34" charset="0"/>
                        </a:rPr>
                        <a:t> Last year </a:t>
                      </a:r>
                    </a:p>
                    <a:p>
                      <a:pPr marL="0" marR="0" indent="0" algn="ctr" defTabSz="914400" rtl="0" eaLnBrk="1" fontAlgn="auto" latinLnBrk="0" hangingPunct="1">
                        <a:lnSpc>
                          <a:spcPts val="1500"/>
                        </a:lnSpc>
                        <a:spcBef>
                          <a:spcPts val="0"/>
                        </a:spcBef>
                        <a:spcAft>
                          <a:spcPts val="0"/>
                        </a:spcAft>
                        <a:buClrTx/>
                        <a:buSzTx/>
                        <a:buFontTx/>
                        <a:buNone/>
                        <a:tabLst/>
                        <a:defRPr/>
                      </a:pPr>
                      <a:endParaRPr lang="en-IN" sz="2000" dirty="0">
                        <a:latin typeface="Segoe UI" panose="020B0502040204020203" pitchFamily="34" charset="0"/>
                        <a:cs typeface="Segoe UI" panose="020B0502040204020203" pitchFamily="34" charset="0"/>
                      </a:endParaRPr>
                    </a:p>
                    <a:p>
                      <a:pPr marL="0" marR="0" indent="0" algn="ctr" defTabSz="914400" rtl="0" eaLnBrk="1" fontAlgn="auto" latinLnBrk="0" hangingPunct="1">
                        <a:lnSpc>
                          <a:spcPts val="1500"/>
                        </a:lnSpc>
                        <a:spcBef>
                          <a:spcPts val="0"/>
                        </a:spcBef>
                        <a:spcAft>
                          <a:spcPts val="0"/>
                        </a:spcAft>
                        <a:buClrTx/>
                        <a:buSzTx/>
                        <a:buFontTx/>
                        <a:buNone/>
                        <a:tabLst/>
                        <a:defRPr/>
                      </a:pPr>
                      <a:r>
                        <a:rPr lang="en-IN" sz="2000" dirty="0">
                          <a:latin typeface="Segoe UI" panose="020B0502040204020203" pitchFamily="34" charset="0"/>
                          <a:cs typeface="Segoe UI" panose="020B0502040204020203" pitchFamily="34" charset="0"/>
                        </a:rPr>
                        <a:t>Week</a:t>
                      </a:r>
                    </a:p>
                    <a:p>
                      <a:pPr algn="ctr">
                        <a:lnSpc>
                          <a:spcPts val="1500"/>
                        </a:lnSpc>
                      </a:pPr>
                      <a:endParaRPr lang="en-IN" sz="20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2">
                  <a:txBody>
                    <a:bodyPr/>
                    <a:lstStyle/>
                    <a:p>
                      <a:pPr algn="ctr">
                        <a:lnSpc>
                          <a:spcPts val="1500"/>
                        </a:lnSpc>
                      </a:pPr>
                      <a:r>
                        <a:rPr lang="en-IN" sz="2000" dirty="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endParaRPr lang="en-IN" dirty="0"/>
                    </a:p>
                  </a:txBody>
                  <a:tcPr/>
                </a:tc>
                <a:extLst>
                  <a:ext uri="{0D108BD9-81ED-4DB2-BD59-A6C34878D82A}">
                    <a16:rowId xmlns:a16="http://schemas.microsoft.com/office/drawing/2014/main" val="3837872547"/>
                  </a:ext>
                </a:extLst>
              </a:tr>
              <a:tr h="562376">
                <a:tc>
                  <a:txBody>
                    <a:bodyPr/>
                    <a:lstStyle/>
                    <a:p>
                      <a:pPr lvl="1">
                        <a:lnSpc>
                          <a:spcPts val="1500"/>
                        </a:lnSpc>
                      </a:pPr>
                      <a:endParaRPr lang="en-US"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24-25</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24-25</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956579646"/>
                  </a:ext>
                </a:extLst>
              </a:tr>
              <a:tr h="743696">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Feed Stock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 B-Heavy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 B-Heavy</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 Syp/B-Heavy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 Syrup</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712743">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Average Ethanol Prodn. / 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125894.0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96019.0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109084.0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89943.0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109084.0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9044450"/>
                  </a:ext>
                </a:extLst>
              </a:tr>
              <a:tr h="1121336">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Capacity Utilization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100.72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76.82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87.27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71.95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87.27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560231"/>
                  </a:ext>
                </a:extLst>
              </a:tr>
              <a:tr h="1087308">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Ethanol  Prodn. ( In 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186322.80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chemeClr val="tx1"/>
                          </a:solidFill>
                          <a:latin typeface="Segoe UI" panose="020B0502040204020203" pitchFamily="34" charset="0"/>
                          <a:ea typeface="+mn-ea"/>
                          <a:cs typeface="Segoe UI" panose="020B0502040204020203" pitchFamily="34" charset="0"/>
                        </a:rPr>
                        <a:t>138267.60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163626.20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959690.40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2000" b="0" i="0" u="none" strike="noStrike" kern="1200" dirty="0">
                          <a:solidFill>
                            <a:srgbClr val="000000"/>
                          </a:solidFill>
                          <a:latin typeface="Segoe UI" panose="020B0502040204020203" pitchFamily="34" charset="0"/>
                          <a:ea typeface="+mn-ea"/>
                          <a:cs typeface="Segoe UI" panose="020B0502040204020203" pitchFamily="34" charset="0"/>
                        </a:rPr>
                        <a:t>163626.20</a:t>
                      </a:r>
                    </a:p>
                    <a:p>
                      <a:pPr marL="0" algn="ctr" defTabSz="914400" rtl="0" eaLnBrk="1" fontAlgn="ctr" latinLnBrk="0" hangingPunct="1"/>
                      <a:endParaRPr lang="en-US" sz="2000" b="0" i="0" u="none" strike="noStrike" kern="1200" dirty="0">
                        <a:solidFill>
                          <a:srgbClr val="000000"/>
                        </a:solidFill>
                        <a:latin typeface="Segoe UI" panose="020B0502040204020203" pitchFamily="34" charset="0"/>
                        <a:ea typeface="+mn-ea"/>
                        <a:cs typeface="Segoe UI" panose="020B0502040204020203" pitchFamily="34" charset="0"/>
                      </a:endParaRP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008429"/>
                  </a:ext>
                </a:extLst>
              </a:tr>
            </a:tbl>
          </a:graphicData>
        </a:graphic>
      </p:graphicFrame>
    </p:spTree>
    <p:extLst>
      <p:ext uri="{BB962C8B-B14F-4D97-AF65-F5344CB8AC3E}">
        <p14:creationId xmlns:p14="http://schemas.microsoft.com/office/powerpoint/2010/main" val="2166252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83</a:t>
            </a:fld>
            <a:endParaRPr lang="en-US" dirty="0"/>
          </a:p>
        </p:txBody>
      </p:sp>
      <p:sp>
        <p:nvSpPr>
          <p:cNvPr id="3" name="TextBox 4"/>
          <p:cNvSpPr txBox="1">
            <a:spLocks noChangeArrowheads="1"/>
          </p:cNvSpPr>
          <p:nvPr/>
        </p:nvSpPr>
        <p:spPr bwMode="auto">
          <a:xfrm>
            <a:off x="3429000" y="210979"/>
            <a:ext cx="5029200" cy="492443"/>
          </a:xfrm>
          <a:prstGeom prst="rect">
            <a:avLst/>
          </a:prstGeom>
        </p:spPr>
        <p:txBody>
          <a:bodyPr vert="horz" lIns="91440" tIns="45720" rIns="91440" bIns="45720" rtlCol="0" anchor="ctr">
            <a:noAutofit/>
          </a:bodyPr>
          <a:lstStyle>
            <a:defPPr>
              <a:defRPr lang="en-US"/>
            </a:defPPr>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sz="2800" dirty="0"/>
              <a:t>Key Operational Parameters</a:t>
            </a:r>
            <a:endParaRPr lang="en-IN" sz="2800" dirty="0"/>
          </a:p>
        </p:txBody>
      </p:sp>
      <p:sp>
        <p:nvSpPr>
          <p:cNvPr id="5" name="Rectangle 3"/>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93E447D0-E612-3AF4-6E02-EECB7C2D060E}"/>
              </a:ext>
            </a:extLst>
          </p:cNvPr>
          <p:cNvGraphicFramePr>
            <a:graphicFrameLocks noGrp="1"/>
          </p:cNvGraphicFramePr>
          <p:nvPr/>
        </p:nvGraphicFramePr>
        <p:xfrm>
          <a:off x="177852" y="990600"/>
          <a:ext cx="11963400" cy="5255206"/>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889048054"/>
                    </a:ext>
                  </a:extLst>
                </a:gridCol>
                <a:gridCol w="1846777">
                  <a:extLst>
                    <a:ext uri="{9D8B030D-6E8A-4147-A177-3AD203B41FA5}">
                      <a16:colId xmlns:a16="http://schemas.microsoft.com/office/drawing/2014/main" val="3374905877"/>
                    </a:ext>
                  </a:extLst>
                </a:gridCol>
                <a:gridCol w="2084815">
                  <a:extLst>
                    <a:ext uri="{9D8B030D-6E8A-4147-A177-3AD203B41FA5}">
                      <a16:colId xmlns:a16="http://schemas.microsoft.com/office/drawing/2014/main" val="83677910"/>
                    </a:ext>
                  </a:extLst>
                </a:gridCol>
                <a:gridCol w="2144916">
                  <a:extLst>
                    <a:ext uri="{9D8B030D-6E8A-4147-A177-3AD203B41FA5}">
                      <a16:colId xmlns:a16="http://schemas.microsoft.com/office/drawing/2014/main" val="1917891858"/>
                    </a:ext>
                  </a:extLst>
                </a:gridCol>
                <a:gridCol w="1772092">
                  <a:extLst>
                    <a:ext uri="{9D8B030D-6E8A-4147-A177-3AD203B41FA5}">
                      <a16:colId xmlns:a16="http://schemas.microsoft.com/office/drawing/2014/main" val="2177121396"/>
                    </a:ext>
                  </a:extLst>
                </a:gridCol>
              </a:tblGrid>
              <a:tr h="535074">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r>
                        <a:rPr lang="en-US" sz="2400" b="1" dirty="0">
                          <a:latin typeface="Segoe UI" panose="020B0502040204020203" pitchFamily="34" charset="0"/>
                          <a:cs typeface="Segoe UI" panose="020B0502040204020203" pitchFamily="34" charset="0"/>
                        </a:rPr>
                        <a:t>Particulars</a:t>
                      </a:r>
                      <a:endParaRPr lang="en-IN" sz="24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algn="ctr">
                        <a:lnSpc>
                          <a:spcPts val="1500"/>
                        </a:lnSpc>
                      </a:pPr>
                      <a:r>
                        <a:rPr lang="en-IN" sz="2400" dirty="0">
                          <a:latin typeface="Segoe UI" panose="020B0502040204020203" pitchFamily="34" charset="0"/>
                          <a:cs typeface="Segoe UI" panose="020B0502040204020203" pitchFamily="34" charset="0"/>
                        </a:rPr>
                        <a:t>Weekly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dirty="0"/>
                    </a:p>
                  </a:txBody>
                  <a:tcPr/>
                </a:tc>
                <a:tc gridSpan="2">
                  <a:txBody>
                    <a:bodyPr/>
                    <a:lstStyle/>
                    <a:p>
                      <a:pPr algn="ctr">
                        <a:lnSpc>
                          <a:spcPts val="1500"/>
                        </a:lnSpc>
                      </a:pPr>
                      <a:r>
                        <a:rPr lang="en-IN" sz="2400" dirty="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dirty="0"/>
                    </a:p>
                  </a:txBody>
                  <a:tcPr/>
                </a:tc>
                <a:extLst>
                  <a:ext uri="{0D108BD9-81ED-4DB2-BD59-A6C34878D82A}">
                    <a16:rowId xmlns:a16="http://schemas.microsoft.com/office/drawing/2014/main" val="3837872547"/>
                  </a:ext>
                </a:extLst>
              </a:tr>
              <a:tr h="443398">
                <a:tc>
                  <a:txBody>
                    <a:bodyPr/>
                    <a:lstStyle/>
                    <a:p>
                      <a:pPr lvl="1">
                        <a:lnSpc>
                          <a:spcPts val="1500"/>
                        </a:lnSpc>
                      </a:pPr>
                      <a:endParaRPr lang="en-US" sz="2000" b="1"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24-25</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25-26</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dirty="0">
                          <a:latin typeface="Segoe UI" panose="020B0502040204020203" pitchFamily="34" charset="0"/>
                          <a:cs typeface="Segoe UI" panose="020B0502040204020203" pitchFamily="34" charset="0"/>
                        </a:rPr>
                        <a:t>SS 24-25</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956579646"/>
                  </a:ext>
                </a:extLst>
              </a:tr>
              <a:tr h="894823">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Feed Stock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Syp/B-Heavy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Syrup </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64130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  B-heavy</a:t>
                      </a:r>
                      <a:r>
                        <a:rPr lang="en-IN" sz="2000" b="0" i="0" u="none" strike="noStrike" baseline="0" dirty="0">
                          <a:solidFill>
                            <a:srgbClr val="000000"/>
                          </a:solidFill>
                          <a:effectLst/>
                          <a:latin typeface="Segoe UI" panose="020B0502040204020203" pitchFamily="34" charset="0"/>
                          <a:cs typeface="Segoe UI" panose="020B0502040204020203" pitchFamily="34" charset="0"/>
                        </a:rPr>
                        <a:t> molasses</a:t>
                      </a:r>
                      <a:r>
                        <a:rPr lang="en-IN" sz="2000" b="0" i="0" u="none" strike="noStrike" dirty="0">
                          <a:solidFill>
                            <a:srgbClr val="000000"/>
                          </a:solidFill>
                          <a:effectLst/>
                          <a:latin typeface="Segoe UI" panose="020B0502040204020203" pitchFamily="34" charset="0"/>
                          <a:cs typeface="Segoe UI" panose="020B0502040204020203" pitchFamily="34" charset="0"/>
                        </a:rPr>
                        <a:t> Utilized </a:t>
                      </a:r>
                      <a:r>
                        <a:rPr lang="en-IN" sz="2000" b="0" i="0" u="none" strike="noStrike" baseline="0" dirty="0">
                          <a:solidFill>
                            <a:srgbClr val="000000"/>
                          </a:solidFill>
                          <a:effectLst/>
                          <a:latin typeface="Segoe UI" panose="020B0502040204020203" pitchFamily="34" charset="0"/>
                          <a:cs typeface="Segoe UI" panose="020B0502040204020203" pitchFamily="34" charset="0"/>
                        </a:rPr>
                        <a:t>(In Qtl)</a:t>
                      </a:r>
                      <a:endParaRPr lang="en-IN" sz="20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6000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5100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33450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5100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8005331"/>
                  </a:ext>
                </a:extLst>
              </a:tr>
              <a:tr h="332421">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Ethanol Prod. BL / </a:t>
                      </a:r>
                      <a:r>
                        <a:rPr lang="en-IN" sz="2000" b="0" i="0" u="none" strike="noStrike" dirty="0" err="1">
                          <a:solidFill>
                            <a:srgbClr val="000000"/>
                          </a:solidFill>
                          <a:effectLst/>
                          <a:latin typeface="Segoe UI" panose="020B0502040204020203" pitchFamily="34" charset="0"/>
                          <a:cs typeface="Segoe UI" panose="020B0502040204020203" pitchFamily="34" charset="0"/>
                        </a:rPr>
                        <a:t>Qtl</a:t>
                      </a:r>
                      <a:endParaRPr lang="en-IN" sz="20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31.05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32.08</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28.69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32.08</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485776"/>
                  </a:ext>
                </a:extLst>
              </a:tr>
              <a:tr h="498272">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55.60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54.95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53.06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54.95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076318"/>
                  </a:ext>
                </a:extLst>
              </a:tr>
              <a:tr h="48916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53.60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54.74</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49.69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54.74</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7158068"/>
                  </a:ext>
                </a:extLst>
              </a:tr>
              <a:tr h="497396">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UFS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0.21</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3.37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0.21</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035984"/>
                  </a:ext>
                </a:extLst>
              </a:tr>
              <a:tr h="510719">
                <a:tc>
                  <a:txBody>
                    <a:bodyPr/>
                    <a:lstStyle/>
                    <a:p>
                      <a:pPr algn="l" fontAlgn="b"/>
                      <a:r>
                        <a:rPr lang="en-US" sz="2000" b="0" i="0" u="none" strike="noStrike" dirty="0">
                          <a:solidFill>
                            <a:srgbClr val="000000"/>
                          </a:solidFill>
                          <a:effectLst/>
                          <a:latin typeface="Segoe UI" panose="020B0502040204020203" pitchFamily="34" charset="0"/>
                          <a:cs typeface="Segoe UI" panose="020B0502040204020203" pitchFamily="34" charset="0"/>
                        </a:rPr>
                        <a:t>  Distillation Efficiency</a:t>
                      </a:r>
                      <a:endParaRPr lang="en-IN" sz="20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98.63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98.71</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98.67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98.71</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451846"/>
                  </a:ext>
                </a:extLst>
              </a:tr>
              <a:tr h="412634">
                <a:tc>
                  <a:txBody>
                    <a:bodyPr/>
                    <a:lstStyle/>
                    <a:p>
                      <a:pPr algn="l" fontAlgn="b"/>
                      <a:r>
                        <a:rPr lang="en-US" sz="2000" b="0" i="0" u="none" strike="noStrike" dirty="0">
                          <a:solidFill>
                            <a:srgbClr val="000000"/>
                          </a:solidFill>
                          <a:effectLst/>
                          <a:latin typeface="Segoe UI" panose="020B0502040204020203" pitchFamily="34" charset="0"/>
                          <a:cs typeface="Segoe UI" panose="020B0502040204020203" pitchFamily="34" charset="0"/>
                        </a:rPr>
                        <a:t>  Fermentation Efficiency</a:t>
                      </a:r>
                      <a:endParaRPr lang="en-IN" sz="20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9A46"/>
                          </a:solidFill>
                          <a:latin typeface="Segoe UI" panose="020B0502040204020203" pitchFamily="34" charset="0"/>
                          <a:ea typeface="+mn-ea"/>
                          <a:cs typeface="Segoe UI" panose="020B0502040204020203" pitchFamily="34" charset="0"/>
                        </a:rPr>
                        <a:t>91.03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92.02</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dirty="0">
                          <a:solidFill>
                            <a:srgbClr val="00B050"/>
                          </a:solidFill>
                          <a:latin typeface="Segoe UI" panose="020B0502040204020203" pitchFamily="34" charset="0"/>
                          <a:ea typeface="+mn-ea"/>
                          <a:cs typeface="Segoe UI" panose="020B0502040204020203" pitchFamily="34" charset="0"/>
                        </a:rPr>
                        <a:t>90.68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dirty="0">
                          <a:solidFill>
                            <a:srgbClr val="000000"/>
                          </a:solidFill>
                          <a:latin typeface="Segoe UI" panose="020B0502040204020203" pitchFamily="34" charset="0"/>
                          <a:ea typeface="+mn-ea"/>
                          <a:cs typeface="Segoe UI" panose="020B0502040204020203" pitchFamily="34" charset="0"/>
                        </a:rPr>
                        <a:t>92.02</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328461"/>
                  </a:ext>
                </a:extLst>
              </a:tr>
            </a:tbl>
          </a:graphicData>
        </a:graphic>
      </p:graphicFrame>
    </p:spTree>
    <p:extLst>
      <p:ext uri="{BB962C8B-B14F-4D97-AF65-F5344CB8AC3E}">
        <p14:creationId xmlns:p14="http://schemas.microsoft.com/office/powerpoint/2010/main" val="27520091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328B7-7262-8790-8D09-1D1CEF99DA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F5B72C-5274-D779-2F83-B7CA5DB970B7}"/>
              </a:ext>
            </a:extLst>
          </p:cNvPr>
          <p:cNvSpPr>
            <a:spLocks noGrp="1"/>
          </p:cNvSpPr>
          <p:nvPr>
            <p:ph type="sldNum" sz="quarter" idx="12"/>
          </p:nvPr>
        </p:nvSpPr>
        <p:spPr>
          <a:prstGeom prst="rect">
            <a:avLst/>
          </a:prstGeom>
        </p:spPr>
        <p:txBody>
          <a:bodyPr/>
          <a:lstStyle/>
          <a:p>
            <a:fld id="{B76B49FA-22BB-44F5-8EFA-E5C56FA3907E}" type="slidenum">
              <a:rPr lang="en-US" smtClean="0"/>
              <a:pPr/>
              <a:t>84</a:t>
            </a:fld>
            <a:endParaRPr lang="en-US" dirty="0"/>
          </a:p>
        </p:txBody>
      </p:sp>
      <p:sp>
        <p:nvSpPr>
          <p:cNvPr id="3" name="TextBox 4">
            <a:extLst>
              <a:ext uri="{FF2B5EF4-FFF2-40B4-BE49-F238E27FC236}">
                <a16:creationId xmlns:a16="http://schemas.microsoft.com/office/drawing/2014/main" id="{41B0253D-8B8D-A33F-1DC9-4FDE9E96F62A}"/>
              </a:ext>
            </a:extLst>
          </p:cNvPr>
          <p:cNvSpPr txBox="1">
            <a:spLocks noChangeArrowheads="1"/>
          </p:cNvSpPr>
          <p:nvPr/>
        </p:nvSpPr>
        <p:spPr bwMode="auto">
          <a:xfrm>
            <a:off x="3886200" y="210979"/>
            <a:ext cx="4953000" cy="492443"/>
          </a:xfrm>
          <a:prstGeom prst="rect">
            <a:avLst/>
          </a:prstGeom>
        </p:spPr>
        <p:txBody>
          <a:bodyPr vert="horz" lIns="91440" tIns="45720" rIns="91440" bIns="45720" rtlCol="0" anchor="ctr">
            <a:noAutofit/>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sz="2800" dirty="0"/>
              <a:t>Key Operational Parameters</a:t>
            </a:r>
            <a:endParaRPr lang="en-IN" sz="2800" dirty="0"/>
          </a:p>
        </p:txBody>
      </p:sp>
      <p:sp>
        <p:nvSpPr>
          <p:cNvPr id="5" name="Rectangle 3">
            <a:extLst>
              <a:ext uri="{FF2B5EF4-FFF2-40B4-BE49-F238E27FC236}">
                <a16:creationId xmlns:a16="http://schemas.microsoft.com/office/drawing/2014/main" id="{98C80644-0466-DF77-9404-5DDE09C6D0B9}"/>
              </a:ext>
            </a:extLst>
          </p:cNvPr>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21A49111-A308-CFDD-D487-549D0841616C}"/>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4" name="Table 5">
            <a:extLst>
              <a:ext uri="{FF2B5EF4-FFF2-40B4-BE49-F238E27FC236}">
                <a16:creationId xmlns:a16="http://schemas.microsoft.com/office/drawing/2014/main" id="{99E3643F-CEF2-F317-A080-C4046E95F952}"/>
              </a:ext>
            </a:extLst>
          </p:cNvPr>
          <p:cNvGraphicFramePr>
            <a:graphicFrameLocks noGrp="1"/>
          </p:cNvGraphicFramePr>
          <p:nvPr/>
        </p:nvGraphicFramePr>
        <p:xfrm>
          <a:off x="152400" y="1066800"/>
          <a:ext cx="11963400" cy="5357124"/>
        </p:xfrm>
        <a:graphic>
          <a:graphicData uri="http://schemas.openxmlformats.org/drawingml/2006/table">
            <a:tbl>
              <a:tblPr firstRow="1" bandRow="1">
                <a:tableStyleId>{5C22544A-7EE6-4342-B048-85BDC9FD1C3A}</a:tableStyleId>
              </a:tblPr>
              <a:tblGrid>
                <a:gridCol w="3782647">
                  <a:extLst>
                    <a:ext uri="{9D8B030D-6E8A-4147-A177-3AD203B41FA5}">
                      <a16:colId xmlns:a16="http://schemas.microsoft.com/office/drawing/2014/main" val="3889048054"/>
                    </a:ext>
                  </a:extLst>
                </a:gridCol>
                <a:gridCol w="2430872">
                  <a:extLst>
                    <a:ext uri="{9D8B030D-6E8A-4147-A177-3AD203B41FA5}">
                      <a16:colId xmlns:a16="http://schemas.microsoft.com/office/drawing/2014/main" val="20001"/>
                    </a:ext>
                  </a:extLst>
                </a:gridCol>
                <a:gridCol w="1973244">
                  <a:extLst>
                    <a:ext uri="{9D8B030D-6E8A-4147-A177-3AD203B41FA5}">
                      <a16:colId xmlns:a16="http://schemas.microsoft.com/office/drawing/2014/main" val="20002"/>
                    </a:ext>
                  </a:extLst>
                </a:gridCol>
                <a:gridCol w="1990722">
                  <a:extLst>
                    <a:ext uri="{9D8B030D-6E8A-4147-A177-3AD203B41FA5}">
                      <a16:colId xmlns:a16="http://schemas.microsoft.com/office/drawing/2014/main" val="20003"/>
                    </a:ext>
                  </a:extLst>
                </a:gridCol>
                <a:gridCol w="1785915">
                  <a:extLst>
                    <a:ext uri="{9D8B030D-6E8A-4147-A177-3AD203B41FA5}">
                      <a16:colId xmlns:a16="http://schemas.microsoft.com/office/drawing/2014/main" val="83677910"/>
                    </a:ext>
                  </a:extLst>
                </a:gridCol>
              </a:tblGrid>
              <a:tr h="566615">
                <a:tc>
                  <a:txBody>
                    <a:bodyPr/>
                    <a:lstStyle/>
                    <a:p>
                      <a:pPr algn="ctr">
                        <a:lnSpc>
                          <a:spcPts val="1500"/>
                        </a:lnSpc>
                      </a:pPr>
                      <a:r>
                        <a:rPr lang="en-US" sz="2400" dirty="0">
                          <a:latin typeface="Segoe UI" panose="020B0502040204020203" pitchFamily="34" charset="0"/>
                          <a:cs typeface="Segoe UI" panose="020B0502040204020203" pitchFamily="34" charset="0"/>
                        </a:rPr>
                        <a:t>Sugar Season</a:t>
                      </a:r>
                      <a:endParaRPr lang="en-IN" sz="24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4">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IN" sz="2400" dirty="0">
                          <a:latin typeface="Segoe UI" panose="020B0502040204020203" pitchFamily="34" charset="0"/>
                          <a:cs typeface="Segoe UI" panose="020B0502040204020203" pitchFamily="34" charset="0"/>
                        </a:rPr>
                        <a:t>2025-26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pPr>
                        <a:lnSpc>
                          <a:spcPts val="1500"/>
                        </a:lnSpc>
                      </a:pPr>
                      <a:endParaRPr lang="en-IN"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nSpc>
                          <a:spcPts val="1500"/>
                        </a:lnSpc>
                      </a:pPr>
                      <a:endParaRPr lang="en-IN"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872547"/>
                  </a:ext>
                </a:extLst>
              </a:tr>
              <a:tr h="833664">
                <a:tc>
                  <a:txBody>
                    <a:bodyPr/>
                    <a:lstStyle/>
                    <a:p>
                      <a:pPr algn="l">
                        <a:lnSpc>
                          <a:spcPts val="1500"/>
                        </a:lnSpc>
                      </a:pPr>
                      <a:r>
                        <a:rPr lang="en-US" sz="2000" b="1" dirty="0">
                          <a:latin typeface="Segoe UI" panose="020B0502040204020203" pitchFamily="34" charset="0"/>
                          <a:cs typeface="Segoe UI" panose="020B0502040204020203" pitchFamily="34" charset="0"/>
                        </a:rPr>
                        <a:t>Particulars</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IN" sz="2000" b="1" dirty="0">
                          <a:latin typeface="Segoe UI" panose="020B0502040204020203" pitchFamily="34" charset="0"/>
                          <a:cs typeface="Segoe UI" panose="020B0502040204020203" pitchFamily="34" charset="0"/>
                        </a:rPr>
                        <a:t>Budgeted</a:t>
                      </a:r>
                    </a:p>
                    <a:p>
                      <a:pPr algn="ctr">
                        <a:lnSpc>
                          <a:spcPts val="1500"/>
                        </a:lnSpc>
                      </a:pPr>
                      <a:r>
                        <a:rPr lang="en-IN" sz="2000" b="1" dirty="0">
                          <a:latin typeface="Segoe UI" panose="020B0502040204020203" pitchFamily="34" charset="0"/>
                          <a:cs typeface="Segoe UI" panose="020B0502040204020203" pitchFamily="34" charset="0"/>
                        </a:rPr>
                        <a:t> </a:t>
                      </a:r>
                    </a:p>
                    <a:p>
                      <a:pPr algn="ctr">
                        <a:lnSpc>
                          <a:spcPts val="1500"/>
                        </a:lnSpc>
                      </a:pPr>
                      <a:r>
                        <a:rPr lang="en-IN" sz="2000" b="1" dirty="0">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IN" sz="2000" b="1" dirty="0">
                          <a:latin typeface="Segoe UI" panose="020B0502040204020203" pitchFamily="34" charset="0"/>
                          <a:cs typeface="Segoe UI" panose="020B0502040204020203" pitchFamily="34" charset="0"/>
                        </a:rPr>
                        <a:t>Achieved </a:t>
                      </a:r>
                    </a:p>
                    <a:p>
                      <a:pPr algn="ctr">
                        <a:lnSpc>
                          <a:spcPts val="1500"/>
                        </a:lnSpc>
                      </a:pPr>
                      <a:endParaRPr lang="en-IN" sz="2000" b="1" dirty="0">
                        <a:latin typeface="Segoe UI" panose="020B0502040204020203" pitchFamily="34" charset="0"/>
                        <a:cs typeface="Segoe UI" panose="020B0502040204020203" pitchFamily="34" charset="0"/>
                      </a:endParaRPr>
                    </a:p>
                    <a:p>
                      <a:pPr algn="ctr">
                        <a:lnSpc>
                          <a:spcPts val="1500"/>
                        </a:lnSpc>
                      </a:pPr>
                      <a:r>
                        <a:rPr lang="en-IN" sz="2000" b="1" dirty="0">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IN" sz="2000" b="1" dirty="0">
                          <a:latin typeface="Segoe UI" panose="020B0502040204020203" pitchFamily="34" charset="0"/>
                          <a:cs typeface="Segoe UI" panose="020B0502040204020203" pitchFamily="34" charset="0"/>
                        </a:rPr>
                        <a:t>Budgeted </a:t>
                      </a:r>
                    </a:p>
                    <a:p>
                      <a:pPr algn="ctr">
                        <a:lnSpc>
                          <a:spcPts val="1500"/>
                        </a:lnSpc>
                      </a:pPr>
                      <a:endParaRPr lang="en-IN" sz="2000" b="1" dirty="0">
                        <a:latin typeface="Segoe UI" panose="020B0502040204020203" pitchFamily="34" charset="0"/>
                        <a:cs typeface="Segoe UI" panose="020B0502040204020203" pitchFamily="34" charset="0"/>
                      </a:endParaRPr>
                    </a:p>
                    <a:p>
                      <a:pPr algn="ctr">
                        <a:lnSpc>
                          <a:spcPts val="1500"/>
                        </a:lnSpc>
                      </a:pPr>
                      <a:r>
                        <a:rPr lang="en-IN" sz="2000" b="1" dirty="0">
                          <a:latin typeface="Segoe UI" panose="020B0502040204020203" pitchFamily="34" charset="0"/>
                          <a:cs typeface="Segoe UI" panose="020B0502040204020203" pitchFamily="34" charset="0"/>
                        </a:rPr>
                        <a:t>(To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US" sz="2000" b="1" dirty="0">
                          <a:latin typeface="Segoe UI" panose="020B0502040204020203" pitchFamily="34" charset="0"/>
                          <a:cs typeface="Segoe UI" panose="020B0502040204020203" pitchFamily="34" charset="0"/>
                        </a:rPr>
                        <a:t>Achieved </a:t>
                      </a:r>
                    </a:p>
                    <a:p>
                      <a:pPr algn="ctr">
                        <a:lnSpc>
                          <a:spcPts val="1500"/>
                        </a:lnSpc>
                      </a:pPr>
                      <a:endParaRPr lang="en-US" sz="2000" b="1" dirty="0">
                        <a:latin typeface="Segoe UI" panose="020B0502040204020203" pitchFamily="34" charset="0"/>
                        <a:cs typeface="Segoe UI" panose="020B0502040204020203" pitchFamily="34" charset="0"/>
                      </a:endParaRPr>
                    </a:p>
                    <a:p>
                      <a:pPr algn="ctr">
                        <a:lnSpc>
                          <a:spcPts val="1500"/>
                        </a:lnSpc>
                      </a:pPr>
                      <a:r>
                        <a:rPr lang="en-US" sz="2000" b="1" dirty="0">
                          <a:latin typeface="Segoe UI" panose="020B0502040204020203" pitchFamily="34" charset="0"/>
                          <a:cs typeface="Segoe UI" panose="020B0502040204020203" pitchFamily="34" charset="0"/>
                        </a:rPr>
                        <a:t>(To date)</a:t>
                      </a:r>
                      <a:endParaRPr lang="en-IN" sz="2000" b="1"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6579646"/>
                  </a:ext>
                </a:extLst>
              </a:tr>
              <a:tr h="404831">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Feed Stock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IN" sz="2000" b="0" i="0" u="none" strike="noStrike" dirty="0">
                          <a:solidFill>
                            <a:srgbClr val="000000"/>
                          </a:solidFill>
                          <a:effectLst/>
                          <a:latin typeface="Segoe UI" panose="020B0502040204020203" pitchFamily="34" charset="0"/>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IN"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Syrup/B-heavy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lnSpc>
                          <a:spcPts val="800"/>
                        </a:lnSpc>
                      </a:pPr>
                      <a:endParaRPr lang="en-IN"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868693"/>
                  </a:ext>
                </a:extLst>
              </a:tr>
              <a:tr h="755433">
                <a:tc>
                  <a:txBody>
                    <a:bodyPr/>
                    <a:lstStyle/>
                    <a:p>
                      <a:pPr algn="l" fontAlgn="b"/>
                      <a:r>
                        <a:rPr lang="en-IN" sz="2000" b="0" i="0" u="none" strike="noStrike" dirty="0">
                          <a:solidFill>
                            <a:srgbClr val="000000"/>
                          </a:solidFill>
                          <a:effectLst/>
                          <a:latin typeface="Segoe UI" panose="020B0502040204020203" pitchFamily="34" charset="0"/>
                          <a:cs typeface="Segoe UI" panose="020B0502040204020203" pitchFamily="34" charset="0"/>
                        </a:rPr>
                        <a:t>  Ethanol Prodn. ( In 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840000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186322.80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3720000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959690.40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7293604"/>
                  </a:ext>
                </a:extLst>
              </a:tr>
              <a:tr h="792257">
                <a:tc>
                  <a:txBody>
                    <a:bodyPr/>
                    <a:lstStyle/>
                    <a:p>
                      <a:pPr algn="l" fontAlgn="b"/>
                      <a:r>
                        <a:rPr lang="en-IN" sz="2000" b="0" i="0" u="none" strike="noStrike" kern="1200" dirty="0">
                          <a:solidFill>
                            <a:srgbClr val="000000"/>
                          </a:solidFill>
                          <a:effectLst/>
                          <a:latin typeface="Segoe UI" panose="020B0502040204020203" pitchFamily="34" charset="0"/>
                          <a:ea typeface="+mn-ea"/>
                          <a:cs typeface="Segoe UI" panose="020B0502040204020203" pitchFamily="34" charset="0"/>
                        </a:rPr>
                        <a:t>  Steam consumed in (MT)</a:t>
                      </a:r>
                    </a:p>
                    <a:p>
                      <a:pPr algn="l" fontAlgn="b"/>
                      <a:endParaRPr lang="en-IN" sz="20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3444.0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800.90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15252.0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4263.40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560231"/>
                  </a:ext>
                </a:extLst>
              </a:tr>
              <a:tr h="769796">
                <a:tc>
                  <a:txBody>
                    <a:bodyPr/>
                    <a:lstStyle/>
                    <a:p>
                      <a:pPr algn="l" fontAlgn="b"/>
                      <a:r>
                        <a:rPr lang="en-IN" sz="2000" b="0" i="0" u="none" strike="noStrike" kern="1200" dirty="0">
                          <a:solidFill>
                            <a:srgbClr val="000000"/>
                          </a:solidFill>
                          <a:effectLst/>
                          <a:latin typeface="Segoe UI" panose="020B0502040204020203" pitchFamily="34" charset="0"/>
                          <a:ea typeface="+mn-ea"/>
                          <a:cs typeface="Segoe UI" panose="020B0502040204020203" pitchFamily="34" charset="0"/>
                        </a:rPr>
                        <a:t>  Steam consumed Kg/BL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4.30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4.48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0463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  Power consumed in (Kwh)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443520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94800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1964160.0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670200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786092"/>
                  </a:ext>
                </a:extLst>
              </a:tr>
              <a:tr h="72989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Segoe UI" panose="020B0502040204020203" pitchFamily="34" charset="0"/>
                          <a:cs typeface="Segoe UI" panose="020B0502040204020203" pitchFamily="34" charset="0"/>
                        </a:rPr>
                        <a:t>  </a:t>
                      </a:r>
                      <a:r>
                        <a:rPr lang="en-IN" sz="2000" b="0" i="0" u="none" strike="noStrike" kern="1200" dirty="0">
                          <a:solidFill>
                            <a:srgbClr val="000000"/>
                          </a:solidFill>
                          <a:effectLst/>
                          <a:latin typeface="Segoe UI" panose="020B0502040204020203" pitchFamily="34" charset="0"/>
                          <a:ea typeface="+mn-ea"/>
                          <a:cs typeface="Segoe UI" panose="020B0502040204020203" pitchFamily="34" charset="0"/>
                        </a:rPr>
                        <a:t>Power consumed Kwh/BL</a:t>
                      </a:r>
                      <a:endParaRPr lang="en-IN" sz="20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0.528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0.509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F0"/>
                          </a:solidFill>
                          <a:effectLst/>
                          <a:latin typeface="Segoe UI" panose="020B0502040204020203" pitchFamily="34" charset="0"/>
                          <a:cs typeface="Segoe UI" panose="020B0502040204020203" pitchFamily="34" charset="0"/>
                        </a:rPr>
                        <a:t>0.528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B050"/>
                          </a:solidFill>
                          <a:effectLst/>
                          <a:latin typeface="Segoe UI" panose="020B0502040204020203" pitchFamily="34" charset="0"/>
                          <a:cs typeface="Segoe UI" panose="020B0502040204020203" pitchFamily="34" charset="0"/>
                        </a:rPr>
                        <a:t>0.698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001730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85</a:t>
            </a:fld>
            <a:endParaRPr lang="en-US"/>
          </a:p>
        </p:txBody>
      </p:sp>
      <p:sp>
        <p:nvSpPr>
          <p:cNvPr id="5" name="Title 4"/>
          <p:cNvSpPr>
            <a:spLocks noGrp="1"/>
          </p:cNvSpPr>
          <p:nvPr>
            <p:ph type="title"/>
          </p:nvPr>
        </p:nvSpPr>
        <p:spPr>
          <a:xfrm>
            <a:off x="3044144" y="160339"/>
            <a:ext cx="6045200" cy="609600"/>
          </a:xfrm>
        </p:spPr>
        <p:txBody>
          <a:bodyPr/>
          <a:lstStyle/>
          <a:p>
            <a:r>
              <a:rPr lang="en-IN" dirty="0"/>
              <a:t>TBT</a:t>
            </a:r>
          </a:p>
        </p:txBody>
      </p:sp>
      <p:sp>
        <p:nvSpPr>
          <p:cNvPr id="3" name="AutoShape 2" descr="Image pre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mage preview"/>
          <p:cNvSpPr>
            <a:spLocks noChangeAspect="1" noChangeArrowheads="1"/>
          </p:cNvSpPr>
          <p:nvPr/>
        </p:nvSpPr>
        <p:spPr bwMode="auto">
          <a:xfrm>
            <a:off x="421986"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Image preview"/>
          <p:cNvSpPr>
            <a:spLocks noChangeAspect="1" noChangeArrowheads="1"/>
          </p:cNvSpPr>
          <p:nvPr/>
        </p:nvSpPr>
        <p:spPr bwMode="auto">
          <a:xfrm>
            <a:off x="914400" y="2986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1066800"/>
            <a:ext cx="5929539" cy="5257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066800"/>
            <a:ext cx="5791200" cy="5257800"/>
          </a:xfrm>
          <a:prstGeom prst="rect">
            <a:avLst/>
          </a:prstGeom>
        </p:spPr>
      </p:pic>
    </p:spTree>
    <p:extLst>
      <p:ext uri="{BB962C8B-B14F-4D97-AF65-F5344CB8AC3E}">
        <p14:creationId xmlns:p14="http://schemas.microsoft.com/office/powerpoint/2010/main" val="7107275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86</a:t>
            </a:fld>
            <a:endParaRPr lang="en-US"/>
          </a:p>
        </p:txBody>
      </p:sp>
      <p:sp>
        <p:nvSpPr>
          <p:cNvPr id="5" name="Title 4"/>
          <p:cNvSpPr>
            <a:spLocks noGrp="1"/>
          </p:cNvSpPr>
          <p:nvPr>
            <p:ph type="title"/>
          </p:nvPr>
        </p:nvSpPr>
        <p:spPr>
          <a:xfrm>
            <a:off x="3044144" y="160339"/>
            <a:ext cx="6045200" cy="609600"/>
          </a:xfrm>
        </p:spPr>
        <p:txBody>
          <a:bodyPr/>
          <a:lstStyle/>
          <a:p>
            <a:r>
              <a:rPr lang="en-IN" dirty="0"/>
              <a:t>TBT Attendance</a:t>
            </a:r>
          </a:p>
        </p:txBody>
      </p:sp>
      <p:sp>
        <p:nvSpPr>
          <p:cNvPr id="3" name="AutoShape 2" descr="Image pre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mage preview"/>
          <p:cNvSpPr>
            <a:spLocks noChangeAspect="1" noChangeArrowheads="1"/>
          </p:cNvSpPr>
          <p:nvPr/>
        </p:nvSpPr>
        <p:spPr bwMode="auto">
          <a:xfrm>
            <a:off x="421986"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Image preview"/>
          <p:cNvSpPr>
            <a:spLocks noChangeAspect="1" noChangeArrowheads="1"/>
          </p:cNvSpPr>
          <p:nvPr/>
        </p:nvSpPr>
        <p:spPr bwMode="auto">
          <a:xfrm>
            <a:off x="914400" y="2986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541" t="9202" b="14122"/>
          <a:stretch/>
        </p:blipFill>
        <p:spPr>
          <a:xfrm>
            <a:off x="155575" y="1066800"/>
            <a:ext cx="5788025" cy="52578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7408" t="5797" r="6666" b="4347"/>
          <a:stretch/>
        </p:blipFill>
        <p:spPr>
          <a:xfrm>
            <a:off x="6096000" y="1066800"/>
            <a:ext cx="5943600" cy="5257799"/>
          </a:xfrm>
          <a:prstGeom prst="rect">
            <a:avLst/>
          </a:prstGeom>
        </p:spPr>
      </p:pic>
    </p:spTree>
    <p:extLst>
      <p:ext uri="{BB962C8B-B14F-4D97-AF65-F5344CB8AC3E}">
        <p14:creationId xmlns:p14="http://schemas.microsoft.com/office/powerpoint/2010/main" val="3817587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B76B49FA-22BB-44F5-8EFA-E5C56FA3907E}" type="slidenum">
              <a:rPr lang="en-US" smtClean="0"/>
              <a:pPr/>
              <a:t>87</a:t>
            </a:fld>
            <a:endParaRPr lang="en-US" dirty="0"/>
          </a:p>
        </p:txBody>
      </p:sp>
      <p:graphicFrame>
        <p:nvGraphicFramePr>
          <p:cNvPr id="2" name="Table 1">
            <a:extLst>
              <a:ext uri="{FF2B5EF4-FFF2-40B4-BE49-F238E27FC236}">
                <a16:creationId xmlns:a16="http://schemas.microsoft.com/office/drawing/2014/main" id="{56BA23D8-D731-8D76-CC27-DE1AE51F7670}"/>
              </a:ext>
            </a:extLst>
          </p:cNvPr>
          <p:cNvGraphicFramePr>
            <a:graphicFrameLocks noGrp="1"/>
          </p:cNvGraphicFramePr>
          <p:nvPr/>
        </p:nvGraphicFramePr>
        <p:xfrm>
          <a:off x="152399" y="1066799"/>
          <a:ext cx="11856742" cy="5257801"/>
        </p:xfrm>
        <a:graphic>
          <a:graphicData uri="http://schemas.openxmlformats.org/drawingml/2006/table">
            <a:tbl>
              <a:tblPr>
                <a:tableStyleId>{5C22544A-7EE6-4342-B048-85BDC9FD1C3A}</a:tableStyleId>
              </a:tblPr>
              <a:tblGrid>
                <a:gridCol w="410902">
                  <a:extLst>
                    <a:ext uri="{9D8B030D-6E8A-4147-A177-3AD203B41FA5}">
                      <a16:colId xmlns:a16="http://schemas.microsoft.com/office/drawing/2014/main" val="20000"/>
                    </a:ext>
                  </a:extLst>
                </a:gridCol>
                <a:gridCol w="1036899">
                  <a:extLst>
                    <a:ext uri="{9D8B030D-6E8A-4147-A177-3AD203B41FA5}">
                      <a16:colId xmlns:a16="http://schemas.microsoft.com/office/drawing/2014/main" val="20001"/>
                    </a:ext>
                  </a:extLst>
                </a:gridCol>
                <a:gridCol w="2442087">
                  <a:extLst>
                    <a:ext uri="{9D8B030D-6E8A-4147-A177-3AD203B41FA5}">
                      <a16:colId xmlns:a16="http://schemas.microsoft.com/office/drawing/2014/main" val="20002"/>
                    </a:ext>
                  </a:extLst>
                </a:gridCol>
                <a:gridCol w="1181612">
                  <a:extLst>
                    <a:ext uri="{9D8B030D-6E8A-4147-A177-3AD203B41FA5}">
                      <a16:colId xmlns:a16="http://schemas.microsoft.com/office/drawing/2014/main" val="20003"/>
                    </a:ext>
                  </a:extLst>
                </a:gridCol>
                <a:gridCol w="2548501">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1341141">
                  <a:extLst>
                    <a:ext uri="{9D8B030D-6E8A-4147-A177-3AD203B41FA5}">
                      <a16:colId xmlns:a16="http://schemas.microsoft.com/office/drawing/2014/main" val="20007"/>
                    </a:ext>
                  </a:extLst>
                </a:gridCol>
              </a:tblGrid>
              <a:tr h="670733">
                <a:tc gridSpan="8">
                  <a:txBody>
                    <a:bodyPr/>
                    <a:lstStyle/>
                    <a:p>
                      <a:pPr algn="ctr" fontAlgn="b"/>
                      <a:r>
                        <a:rPr lang="en-US" sz="1400" b="1" u="sng" strike="noStrike" dirty="0">
                          <a:solidFill>
                            <a:schemeClr val="bg1"/>
                          </a:solidFill>
                          <a:effectLst/>
                          <a:latin typeface="Segoe UI" panose="020B0502040204020203" pitchFamily="34" charset="0"/>
                          <a:cs typeface="Segoe UI" panose="020B0502040204020203" pitchFamily="34" charset="0"/>
                        </a:rPr>
                        <a:t>HAZARDS OBSERVATION - DISTILLERY  </a:t>
                      </a:r>
                      <a:endParaRPr lang="en-US" sz="1400" b="1" i="0" u="sng" strike="noStrike" dirty="0">
                        <a:solidFill>
                          <a:schemeClr val="bg1"/>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92914">
                <a:tc>
                  <a:txBody>
                    <a:bodyPr/>
                    <a:lstStyle/>
                    <a:p>
                      <a:pPr algn="just" fontAlgn="ctr"/>
                      <a:r>
                        <a:rPr lang="en-US" sz="1400" b="1" u="none" strike="noStrike" dirty="0">
                          <a:effectLst/>
                          <a:latin typeface="Segoe UI" panose="020B0502040204020203" pitchFamily="34" charset="0"/>
                          <a:cs typeface="Segoe UI" panose="020B0502040204020203" pitchFamily="34" charset="0"/>
                        </a:rPr>
                        <a:t>S.N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DATE</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HAZARDOUS</a:t>
                      </a:r>
                      <a:r>
                        <a:rPr lang="en-US" sz="1400" b="1" u="none" strike="noStrike" baseline="0" dirty="0">
                          <a:effectLst/>
                          <a:latin typeface="Segoe UI" panose="020B0502040204020203" pitchFamily="34" charset="0"/>
                          <a:cs typeface="Segoe UI" panose="020B0502040204020203" pitchFamily="34" charset="0"/>
                        </a:rPr>
                        <a:t> </a:t>
                      </a:r>
                      <a:r>
                        <a:rPr lang="en-US" sz="1400" b="1" u="none" strike="noStrike" dirty="0">
                          <a:effectLst/>
                          <a:latin typeface="Segoe UI" panose="020B0502040204020203" pitchFamily="34" charset="0"/>
                          <a:cs typeface="Segoe UI" panose="020B0502040204020203" pitchFamily="34" charset="0"/>
                        </a:rPr>
                        <a:t>ACTIVITY/ OBSERVATION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l" fontAlgn="ctr"/>
                      <a:r>
                        <a:rPr lang="en-US" sz="1400" b="1" u="none" strike="noStrike" dirty="0">
                          <a:effectLst/>
                          <a:latin typeface="Segoe UI" panose="020B0502040204020203" pitchFamily="34" charset="0"/>
                          <a:cs typeface="Segoe UI" panose="020B0502040204020203" pitchFamily="34" charset="0"/>
                        </a:rPr>
                        <a:t>       LOCATION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just" fontAlgn="ctr"/>
                      <a:r>
                        <a:rPr lang="en-US" sz="1400" b="1" u="none" strike="noStrike" dirty="0">
                          <a:effectLst/>
                          <a:latin typeface="Segoe UI" panose="020B0502040204020203" pitchFamily="34" charset="0"/>
                          <a:cs typeface="Segoe UI" panose="020B0502040204020203" pitchFamily="34" charset="0"/>
                        </a:rPr>
                        <a:t>ACTION REQUIRED/ TAKEN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TARGET DATE </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RESPONSIBILITY</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STATUS</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1037733">
                <a:tc>
                  <a:txBody>
                    <a:bodyPr/>
                    <a:lstStyle/>
                    <a:p>
                      <a:pPr algn="ctr" fontAlgn="ctr"/>
                      <a:r>
                        <a:rPr lang="en-IN" sz="1400" b="1"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dirty="0">
                          <a:solidFill>
                            <a:srgbClr val="000000"/>
                          </a:solidFill>
                          <a:effectLst/>
                          <a:latin typeface="Calibri" panose="020F0502020204030204" pitchFamily="34" charset="0"/>
                        </a:rPr>
                        <a:t>25/10/2025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dirty="0">
                          <a:solidFill>
                            <a:srgbClr val="000000"/>
                          </a:solidFill>
                          <a:effectLst/>
                          <a:latin typeface="Calibri" panose="020F0502020204030204" pitchFamily="34" charset="0"/>
                        </a:rPr>
                        <a:t>During</a:t>
                      </a:r>
                      <a:r>
                        <a:rPr lang="en-IN" sz="1400" b="0" i="0" u="none" strike="noStrike" baseline="0" dirty="0">
                          <a:solidFill>
                            <a:srgbClr val="000000"/>
                          </a:solidFill>
                          <a:effectLst/>
                          <a:latin typeface="Calibri" panose="020F0502020204030204" pitchFamily="34" charset="0"/>
                        </a:rPr>
                        <a:t> cleaning of wash holding tank in fermentation house some sludge spread on floor .</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dirty="0">
                          <a:solidFill>
                            <a:srgbClr val="000000"/>
                          </a:solidFill>
                          <a:effectLst/>
                          <a:latin typeface="Calibri" panose="020F0502020204030204" pitchFamily="34" charset="0"/>
                        </a:rPr>
                        <a:t>Fermentation</a:t>
                      </a:r>
                      <a:r>
                        <a:rPr lang="en-IN" sz="1400" b="0" i="0" u="none" strike="noStrike" baseline="0" dirty="0">
                          <a:solidFill>
                            <a:srgbClr val="000000"/>
                          </a:solidFill>
                          <a:effectLst/>
                          <a:latin typeface="Calibri" panose="020F0502020204030204" pitchFamily="34" charset="0"/>
                        </a:rPr>
                        <a:t> House</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dirty="0">
                          <a:solidFill>
                            <a:srgbClr val="000000"/>
                          </a:solidFill>
                          <a:effectLst/>
                          <a:latin typeface="Calibri" panose="020F0502020204030204" pitchFamily="34" charset="0"/>
                        </a:rPr>
                        <a:t>Instruct</a:t>
                      </a:r>
                      <a:r>
                        <a:rPr lang="en-IN" sz="1400" b="0" i="0" u="none" strike="noStrike" baseline="0" dirty="0">
                          <a:solidFill>
                            <a:srgbClr val="000000"/>
                          </a:solidFill>
                          <a:effectLst/>
                          <a:latin typeface="Calibri" panose="020F0502020204030204" pitchFamily="34" charset="0"/>
                        </a:rPr>
                        <a:t> to supervisor to clean floor immediately .</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dirty="0">
                          <a:solidFill>
                            <a:srgbClr val="000000"/>
                          </a:solidFill>
                          <a:effectLst/>
                          <a:latin typeface="Calibri" panose="020F0502020204030204" pitchFamily="34" charset="0"/>
                        </a:rPr>
                        <a:t>Mr</a:t>
                      </a:r>
                      <a:r>
                        <a:rPr lang="en-IN" sz="1400" b="0" i="0" u="none" strike="noStrike" baseline="0" dirty="0">
                          <a:solidFill>
                            <a:srgbClr val="000000"/>
                          </a:solidFill>
                          <a:effectLst/>
                          <a:latin typeface="Calibri" panose="020F0502020204030204" pitchFamily="34" charset="0"/>
                        </a:rPr>
                        <a:t> Harpal Singh</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4"/>
                  </a:ext>
                </a:extLst>
              </a:tr>
              <a:tr h="844005">
                <a:tc>
                  <a:txBody>
                    <a:bodyPr/>
                    <a:lstStyle/>
                    <a:p>
                      <a:pPr algn="ctr" fontAlgn="ctr"/>
                      <a:r>
                        <a:rPr lang="en-IN" sz="1400" b="1"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27/10/2025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dirty="0">
                          <a:solidFill>
                            <a:srgbClr val="000000"/>
                          </a:solidFill>
                          <a:effectLst/>
                          <a:latin typeface="Calibri" panose="020F0502020204030204" pitchFamily="34" charset="0"/>
                        </a:rPr>
                        <a:t>Casual labour cleaning fermentation N-pit  doing without wearing face mask</a:t>
                      </a:r>
                      <a:r>
                        <a:rPr lang="en-IN" sz="14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dirty="0">
                          <a:solidFill>
                            <a:srgbClr val="000000"/>
                          </a:solidFill>
                          <a:effectLst/>
                          <a:latin typeface="Calibri" panose="020F0502020204030204" pitchFamily="34" charset="0"/>
                        </a:rPr>
                        <a:t>Fermentation House.</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Instruct to supervisor and labour to wear face mask .</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Mr</a:t>
                      </a:r>
                      <a:r>
                        <a:rPr lang="en-IN" sz="1400" b="0" i="0" u="none" strike="noStrike" baseline="0" dirty="0">
                          <a:solidFill>
                            <a:srgbClr val="000000"/>
                          </a:solidFill>
                          <a:effectLst/>
                          <a:latin typeface="Calibri" panose="020F0502020204030204" pitchFamily="34" charset="0"/>
                        </a:rPr>
                        <a:t> Vivek Tiwari</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2"/>
                  </a:ext>
                </a:extLst>
              </a:tr>
              <a:tr h="838298">
                <a:tc>
                  <a:txBody>
                    <a:bodyPr/>
                    <a:lstStyle/>
                    <a:p>
                      <a:pPr algn="ctr" fontAlgn="ctr"/>
                      <a:r>
                        <a:rPr lang="en-IN" sz="1400" b="1"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28/10/2025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Contractual labours</a:t>
                      </a:r>
                      <a:r>
                        <a:rPr lang="en-IN" sz="1400" b="0" i="0" u="none" strike="noStrike" baseline="0" dirty="0">
                          <a:solidFill>
                            <a:srgbClr val="000000"/>
                          </a:solidFill>
                          <a:effectLst/>
                          <a:latin typeface="Calibri" panose="020F0502020204030204" pitchFamily="34" charset="0"/>
                        </a:rPr>
                        <a:t> cleaning cooling tower basin without Gum boot</a:t>
                      </a:r>
                      <a:r>
                        <a:rPr lang="en-IN" sz="14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Cooling Tower</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Instruct to Supervisor   use proper PPE,s during hazardous work .</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dirty="0">
                          <a:solidFill>
                            <a:srgbClr val="000000"/>
                          </a:solidFill>
                          <a:effectLst/>
                          <a:latin typeface="Calibri" panose="020F0502020204030204" pitchFamily="34" charset="0"/>
                        </a:rPr>
                        <a:t>Mr. Vivek</a:t>
                      </a:r>
                      <a:r>
                        <a:rPr lang="en-IN" sz="1400" b="0" i="0" u="none" strike="noStrike" baseline="0" dirty="0">
                          <a:solidFill>
                            <a:srgbClr val="000000"/>
                          </a:solidFill>
                          <a:effectLst/>
                          <a:latin typeface="Calibri" panose="020F0502020204030204" pitchFamily="34" charset="0"/>
                        </a:rPr>
                        <a:t> Bhatnagar</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3"/>
                  </a:ext>
                </a:extLst>
              </a:tr>
              <a:tr h="974118">
                <a:tc>
                  <a:txBody>
                    <a:bodyPr/>
                    <a:lstStyle/>
                    <a:p>
                      <a:pPr algn="ctr" fontAlgn="ctr"/>
                      <a:r>
                        <a:rPr lang="en-IN" sz="1400" b="1"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200" b="0" i="0" u="none" strike="noStrike" dirty="0">
                          <a:solidFill>
                            <a:srgbClr val="000000"/>
                          </a:solidFill>
                          <a:effectLst/>
                          <a:latin typeface="+mn-lt"/>
                        </a:rPr>
                        <a:t>31/10/2025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b"/>
                      <a:r>
                        <a:rPr lang="en-IN" sz="1200" b="0" i="0" u="none" strike="noStrike" baseline="0" dirty="0">
                          <a:solidFill>
                            <a:srgbClr val="000000"/>
                          </a:solidFill>
                          <a:effectLst/>
                          <a:latin typeface="+mn-lt"/>
                        </a:rPr>
                        <a:t>Small herbs and grass near main boundary  .</a:t>
                      </a:r>
                      <a:endParaRPr lang="en-IN" sz="1200" b="0" i="0" u="none" strike="noStrike" dirty="0">
                        <a:solidFill>
                          <a:srgbClr val="000000"/>
                        </a:solidFill>
                        <a:effectLst/>
                        <a:latin typeface="+mn-lt"/>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baseline="0" dirty="0">
                          <a:solidFill>
                            <a:srgbClr val="000000"/>
                          </a:solidFill>
                          <a:effectLst/>
                          <a:latin typeface="+mn-lt"/>
                        </a:rPr>
                        <a:t>Distillery main boundary.</a:t>
                      </a:r>
                      <a:endParaRPr lang="en-IN" sz="1200" b="0" i="0" u="none" strike="noStrike" dirty="0">
                        <a:solidFill>
                          <a:srgbClr val="000000"/>
                        </a:solidFill>
                        <a:effectLst/>
                        <a:latin typeface="+mn-lt"/>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200" b="0" i="0" u="none" strike="noStrike" baseline="0" dirty="0">
                          <a:solidFill>
                            <a:srgbClr val="000000"/>
                          </a:solidFill>
                          <a:effectLst/>
                          <a:latin typeface="+mn-lt"/>
                        </a:rPr>
                        <a:t>Herbs &amp; Grass cutting work has been done.</a:t>
                      </a:r>
                      <a:endParaRPr lang="en-IN" sz="1200" b="0" i="0" u="none" strike="noStrike" dirty="0">
                        <a:solidFill>
                          <a:srgbClr val="000000"/>
                        </a:solidFill>
                        <a:effectLst/>
                        <a:latin typeface="+mn-lt"/>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dirty="0">
                          <a:solidFill>
                            <a:srgbClr val="000000"/>
                          </a:solidFill>
                          <a:effectLst/>
                          <a:latin typeface="+mn-lt"/>
                        </a:rPr>
                        <a:t>Mr</a:t>
                      </a:r>
                      <a:r>
                        <a:rPr lang="en-IN" sz="1200" b="0" i="0" u="none" strike="noStrike" baseline="0" dirty="0">
                          <a:solidFill>
                            <a:srgbClr val="000000"/>
                          </a:solidFill>
                          <a:effectLst/>
                          <a:latin typeface="+mn-lt"/>
                        </a:rPr>
                        <a:t> Abhay Srivastava</a:t>
                      </a:r>
                      <a:endParaRPr lang="en-IN" sz="1200" b="0" i="0" u="none" strike="noStrike" dirty="0">
                        <a:solidFill>
                          <a:srgbClr val="000000"/>
                        </a:solidFill>
                        <a:effectLst/>
                        <a:latin typeface="+mn-lt"/>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2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 name="TextBox 4">
            <a:extLst>
              <a:ext uri="{FF2B5EF4-FFF2-40B4-BE49-F238E27FC236}">
                <a16:creationId xmlns:a16="http://schemas.microsoft.com/office/drawing/2014/main" id="{B809518E-22B2-E4B8-3E77-F276603C6E2B}"/>
              </a:ext>
            </a:extLst>
          </p:cNvPr>
          <p:cNvSpPr txBox="1">
            <a:spLocks noChangeArrowheads="1"/>
          </p:cNvSpPr>
          <p:nvPr/>
        </p:nvSpPr>
        <p:spPr bwMode="auto">
          <a:xfrm>
            <a:off x="2171700" y="269558"/>
            <a:ext cx="7848600" cy="477054"/>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Near Miss or Hazardous Activity Report</a:t>
            </a:r>
          </a:p>
        </p:txBody>
      </p:sp>
    </p:spTree>
    <p:extLst>
      <p:ext uri="{BB962C8B-B14F-4D97-AF65-F5344CB8AC3E}">
        <p14:creationId xmlns:p14="http://schemas.microsoft.com/office/powerpoint/2010/main" val="3897481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B76B49FA-22BB-44F5-8EFA-E5C56FA3907E}" type="slidenum">
              <a:rPr lang="en-US" smtClean="0"/>
              <a:pPr/>
              <a:t>88</a:t>
            </a:fld>
            <a:endParaRPr lang="en-US" dirty="0"/>
          </a:p>
        </p:txBody>
      </p:sp>
      <p:graphicFrame>
        <p:nvGraphicFramePr>
          <p:cNvPr id="2" name="Table 1">
            <a:extLst>
              <a:ext uri="{FF2B5EF4-FFF2-40B4-BE49-F238E27FC236}">
                <a16:creationId xmlns:a16="http://schemas.microsoft.com/office/drawing/2014/main" id="{56BA23D8-D731-8D76-CC27-DE1AE51F7670}"/>
              </a:ext>
            </a:extLst>
          </p:cNvPr>
          <p:cNvGraphicFramePr>
            <a:graphicFrameLocks noGrp="1"/>
          </p:cNvGraphicFramePr>
          <p:nvPr/>
        </p:nvGraphicFramePr>
        <p:xfrm>
          <a:off x="152400" y="1142999"/>
          <a:ext cx="11896103" cy="5181601"/>
        </p:xfrm>
        <a:graphic>
          <a:graphicData uri="http://schemas.openxmlformats.org/drawingml/2006/table">
            <a:tbl>
              <a:tblPr>
                <a:tableStyleId>{5C22544A-7EE6-4342-B048-85BDC9FD1C3A}</a:tableStyleId>
              </a:tblPr>
              <a:tblGrid>
                <a:gridCol w="354184">
                  <a:extLst>
                    <a:ext uri="{9D8B030D-6E8A-4147-A177-3AD203B41FA5}">
                      <a16:colId xmlns:a16="http://schemas.microsoft.com/office/drawing/2014/main" val="20000"/>
                    </a:ext>
                  </a:extLst>
                </a:gridCol>
                <a:gridCol w="1341934">
                  <a:extLst>
                    <a:ext uri="{9D8B030D-6E8A-4147-A177-3AD203B41FA5}">
                      <a16:colId xmlns:a16="http://schemas.microsoft.com/office/drawing/2014/main" val="20001"/>
                    </a:ext>
                  </a:extLst>
                </a:gridCol>
                <a:gridCol w="2844143">
                  <a:extLst>
                    <a:ext uri="{9D8B030D-6E8A-4147-A177-3AD203B41FA5}">
                      <a16:colId xmlns:a16="http://schemas.microsoft.com/office/drawing/2014/main" val="20002"/>
                    </a:ext>
                  </a:extLst>
                </a:gridCol>
                <a:gridCol w="1106698">
                  <a:extLst>
                    <a:ext uri="{9D8B030D-6E8A-4147-A177-3AD203B41FA5}">
                      <a16:colId xmlns:a16="http://schemas.microsoft.com/office/drawing/2014/main" val="20003"/>
                    </a:ext>
                  </a:extLst>
                </a:gridCol>
                <a:gridCol w="1865477">
                  <a:extLst>
                    <a:ext uri="{9D8B030D-6E8A-4147-A177-3AD203B41FA5}">
                      <a16:colId xmlns:a16="http://schemas.microsoft.com/office/drawing/2014/main" val="20004"/>
                    </a:ext>
                  </a:extLst>
                </a:gridCol>
                <a:gridCol w="1403043">
                  <a:extLst>
                    <a:ext uri="{9D8B030D-6E8A-4147-A177-3AD203B41FA5}">
                      <a16:colId xmlns:a16="http://schemas.microsoft.com/office/drawing/2014/main" val="20005"/>
                    </a:ext>
                  </a:extLst>
                </a:gridCol>
                <a:gridCol w="1636281">
                  <a:extLst>
                    <a:ext uri="{9D8B030D-6E8A-4147-A177-3AD203B41FA5}">
                      <a16:colId xmlns:a16="http://schemas.microsoft.com/office/drawing/2014/main" val="20006"/>
                    </a:ext>
                  </a:extLst>
                </a:gridCol>
                <a:gridCol w="1344343">
                  <a:extLst>
                    <a:ext uri="{9D8B030D-6E8A-4147-A177-3AD203B41FA5}">
                      <a16:colId xmlns:a16="http://schemas.microsoft.com/office/drawing/2014/main" val="20007"/>
                    </a:ext>
                  </a:extLst>
                </a:gridCol>
              </a:tblGrid>
              <a:tr h="408109">
                <a:tc gridSpan="8">
                  <a:txBody>
                    <a:bodyPr/>
                    <a:lstStyle/>
                    <a:p>
                      <a:pPr algn="ctr" fontAlgn="b"/>
                      <a:r>
                        <a:rPr lang="en-US" sz="1400" b="1" u="sng" strike="noStrike" dirty="0">
                          <a:solidFill>
                            <a:schemeClr val="bg1"/>
                          </a:solidFill>
                          <a:effectLst/>
                          <a:latin typeface="Segoe UI" panose="020B0502040204020203" pitchFamily="34" charset="0"/>
                          <a:cs typeface="Segoe UI" panose="020B0502040204020203" pitchFamily="34" charset="0"/>
                        </a:rPr>
                        <a:t>NEARMISS - DISTILLERY  </a:t>
                      </a:r>
                      <a:endParaRPr lang="en-US" sz="1400" b="1" i="0" u="sng" strike="noStrike" dirty="0">
                        <a:solidFill>
                          <a:schemeClr val="bg1"/>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81306">
                <a:tc>
                  <a:txBody>
                    <a:bodyPr/>
                    <a:lstStyle/>
                    <a:p>
                      <a:pPr algn="ctr" fontAlgn="ctr"/>
                      <a:r>
                        <a:rPr lang="en-US" sz="1400" b="1" u="none" strike="noStrike" dirty="0">
                          <a:effectLst/>
                          <a:latin typeface="Segoe UI" panose="020B0502040204020203" pitchFamily="34" charset="0"/>
                          <a:cs typeface="Segoe UI" panose="020B0502040204020203" pitchFamily="34" charset="0"/>
                        </a:rPr>
                        <a:t>S.N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DATE</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HAZARDOUS ACTIVITY / OBSERVATION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LOCATION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ACTION REQUIRED / TAKEN</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TARGET DATE </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RESPONSIBILITY</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dirty="0">
                          <a:effectLst/>
                          <a:latin typeface="Segoe UI" panose="020B0502040204020203" pitchFamily="34" charset="0"/>
                          <a:cs typeface="Segoe UI" panose="020B0502040204020203" pitchFamily="34" charset="0"/>
                        </a:rPr>
                        <a:t>STATUS</a:t>
                      </a:r>
                      <a:endParaRPr lang="en-US" sz="1400" b="1" i="0" u="none" strike="noStrike" dirty="0">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1134750">
                <a:tc>
                  <a:txBody>
                    <a:bodyPr/>
                    <a:lstStyle/>
                    <a:p>
                      <a:pPr algn="l" rtl="0" fontAlgn="ctr"/>
                      <a:r>
                        <a:rPr lang="en-IN"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25/10/2025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While fitter was open the analyser manhole</a:t>
                      </a:r>
                      <a:r>
                        <a:rPr lang="en-IN" sz="1400" b="0" i="0" u="none" strike="noStrike" baseline="0" dirty="0">
                          <a:solidFill>
                            <a:srgbClr val="000000"/>
                          </a:solidFill>
                          <a:effectLst/>
                          <a:latin typeface="Calibri" panose="020F0502020204030204" pitchFamily="34" charset="0"/>
                        </a:rPr>
                        <a:t> </a:t>
                      </a:r>
                      <a:r>
                        <a:rPr lang="en-IN" sz="1400" b="0" i="0" u="none" strike="noStrike" dirty="0">
                          <a:solidFill>
                            <a:srgbClr val="000000"/>
                          </a:solidFill>
                          <a:effectLst/>
                          <a:latin typeface="Calibri" panose="020F0502020204030204" pitchFamily="34" charset="0"/>
                        </a:rPr>
                        <a:t> ring spanner broken.no injury occurred.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Distillation Plant</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Provided new tool.</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Mr</a:t>
                      </a:r>
                      <a:r>
                        <a:rPr lang="en-IN" sz="1400" b="0" i="0" u="none" strike="noStrike" baseline="0" dirty="0">
                          <a:solidFill>
                            <a:srgbClr val="000000"/>
                          </a:solidFill>
                          <a:effectLst/>
                          <a:latin typeface="Calibri" panose="020F0502020204030204" pitchFamily="34" charset="0"/>
                        </a:rPr>
                        <a:t> Chirag Agarwal</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3"/>
                  </a:ext>
                </a:extLst>
              </a:tr>
              <a:tr h="848954">
                <a:tc>
                  <a:txBody>
                    <a:bodyPr/>
                    <a:lstStyle/>
                    <a:p>
                      <a:pPr algn="l" rtl="0" fontAlgn="ctr"/>
                      <a:r>
                        <a:rPr lang="en-IN"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t"/>
                      <a:r>
                        <a:rPr lang="en-IN" sz="1400" b="0" i="0" u="none" strike="noStrike" dirty="0">
                          <a:solidFill>
                            <a:srgbClr val="000000"/>
                          </a:solidFill>
                          <a:effectLst/>
                          <a:latin typeface="Calibri" panose="020F0502020204030204" pitchFamily="34" charset="0"/>
                        </a:rPr>
                        <a:t>27/10/2025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Pump spare placed in unsystematic manner after dismantling the pump in Distillation plant.NO injury occurred.</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Distillation Plant</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Instruct to fitter spare placed in systematic manner.</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a:r>
                        <a:rPr lang="en-IN" sz="1400" dirty="0"/>
                        <a:t>Mr</a:t>
                      </a:r>
                      <a:r>
                        <a:rPr lang="en-IN" sz="1400" baseline="0" dirty="0"/>
                        <a:t> </a:t>
                      </a:r>
                      <a:r>
                        <a:rPr lang="en-IN" sz="1400" dirty="0"/>
                        <a:t>Avhay Kumar</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2"/>
                  </a:ext>
                </a:extLst>
              </a:tr>
              <a:tr h="950465">
                <a:tc>
                  <a:txBody>
                    <a:bodyPr/>
                    <a:lstStyle/>
                    <a:p>
                      <a:pPr algn="l" rtl="0" fontAlgn="ctr"/>
                      <a:r>
                        <a:rPr lang="en-IN"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28/10/2025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PHE plate in unsystematic manner in MEE</a:t>
                      </a:r>
                      <a:r>
                        <a:rPr lang="en-IN" sz="1400" b="0" i="0" u="none" strike="noStrike" baseline="0" dirty="0">
                          <a:solidFill>
                            <a:srgbClr val="000000"/>
                          </a:solidFill>
                          <a:effectLst/>
                          <a:latin typeface="Calibri" panose="020F0502020204030204" pitchFamily="34" charset="0"/>
                        </a:rPr>
                        <a:t> Plant</a:t>
                      </a:r>
                      <a:r>
                        <a:rPr lang="en-IN" sz="1400" b="0" i="0" u="none" strike="noStrike" dirty="0">
                          <a:solidFill>
                            <a:srgbClr val="000000"/>
                          </a:solidFill>
                          <a:effectLst/>
                          <a:latin typeface="Calibri" panose="020F0502020204030204" pitchFamily="34" charset="0"/>
                        </a:rPr>
                        <a:t> after cleaning.</a:t>
                      </a:r>
                      <a:r>
                        <a:rPr lang="en-IN" sz="1400" b="0" i="0" u="none" strike="noStrike" baseline="0" dirty="0">
                          <a:solidFill>
                            <a:srgbClr val="000000"/>
                          </a:solidFill>
                          <a:effectLst/>
                          <a:latin typeface="Calibri" panose="020F0502020204030204" pitchFamily="34" charset="0"/>
                        </a:rPr>
                        <a:t> No injury occurred.</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MEE</a:t>
                      </a:r>
                      <a:r>
                        <a:rPr lang="en-IN" sz="1400" b="0" i="0" u="none" strike="noStrike" baseline="0" dirty="0">
                          <a:solidFill>
                            <a:srgbClr val="000000"/>
                          </a:solidFill>
                          <a:effectLst/>
                          <a:latin typeface="Calibri" panose="020F0502020204030204" pitchFamily="34" charset="0"/>
                        </a:rPr>
                        <a:t> Plant</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Instruct to operator to be placed in systematic.</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IN" sz="1400" b="0" i="0" u="none" strike="noStrike" dirty="0">
                        <a:solidFill>
                          <a:srgbClr val="000000"/>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dirty="0">
                          <a:solidFill>
                            <a:srgbClr val="000000"/>
                          </a:solidFill>
                          <a:effectLst/>
                          <a:latin typeface="Calibri" panose="020F0502020204030204" pitchFamily="34" charset="0"/>
                        </a:rPr>
                        <a:t>Mr. Mukesh</a:t>
                      </a:r>
                      <a:r>
                        <a:rPr lang="en-IN" sz="1400" b="0" i="0" u="none" strike="noStrike" baseline="0" dirty="0">
                          <a:solidFill>
                            <a:srgbClr val="000000"/>
                          </a:solidFill>
                          <a:effectLst/>
                          <a:latin typeface="Calibri" panose="020F0502020204030204" pitchFamily="34" charset="0"/>
                        </a:rPr>
                        <a:t> Verma</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4"/>
                  </a:ext>
                </a:extLst>
              </a:tr>
              <a:tr h="958017">
                <a:tc>
                  <a:txBody>
                    <a:bodyPr/>
                    <a:lstStyle/>
                    <a:p>
                      <a:pPr algn="l" rtl="0" fontAlgn="ctr"/>
                      <a:r>
                        <a:rPr lang="en-IN"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t"/>
                      <a:r>
                        <a:rPr lang="en-IN" sz="1400" b="0" i="0" u="none" strike="noStrike" dirty="0">
                          <a:solidFill>
                            <a:srgbClr val="000000"/>
                          </a:solidFill>
                          <a:effectLst/>
                          <a:latin typeface="Calibri" panose="020F0502020204030204" pitchFamily="34" charset="0"/>
                        </a:rPr>
                        <a:t>30/10/2025</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dirty="0">
                          <a:solidFill>
                            <a:srgbClr val="000000"/>
                          </a:solidFill>
                          <a:effectLst/>
                          <a:latin typeface="Calibri" panose="020F0502020204030204" pitchFamily="34" charset="0"/>
                        </a:rPr>
                        <a:t>MEE &amp; Distillation Plant cleaning some debris spread near main gate during shifting by trolley. </a:t>
                      </a:r>
                      <a:r>
                        <a:rPr lang="en-IN" sz="1400" b="0" i="0" u="none" strike="noStrike" dirty="0">
                          <a:solidFill>
                            <a:srgbClr val="000000"/>
                          </a:solidFill>
                          <a:effectLst/>
                          <a:latin typeface="Calibri" panose="020F0502020204030204" pitchFamily="34" charset="0"/>
                        </a:rPr>
                        <a:t> No injury</a:t>
                      </a:r>
                      <a:r>
                        <a:rPr lang="en-IN" sz="1400" b="0" i="0" u="none" strike="noStrike" baseline="0" dirty="0">
                          <a:solidFill>
                            <a:srgbClr val="000000"/>
                          </a:solidFill>
                          <a:effectLst/>
                          <a:latin typeface="Calibri" panose="020F0502020204030204" pitchFamily="34" charset="0"/>
                        </a:rPr>
                        <a:t> occurred.</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dirty="0">
                          <a:solidFill>
                            <a:srgbClr val="000000"/>
                          </a:solidFill>
                          <a:effectLst/>
                          <a:latin typeface="Calibri" panose="020F0502020204030204" pitchFamily="34" charset="0"/>
                        </a:rPr>
                        <a:t>Near Main gate of Distillery</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dirty="0">
                          <a:solidFill>
                            <a:srgbClr val="000000"/>
                          </a:solidFill>
                          <a:effectLst/>
                          <a:latin typeface="Calibri" panose="020F0502020204030204" pitchFamily="34" charset="0"/>
                        </a:rPr>
                        <a:t>Instruct to clean .</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dirty="0">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Mr.</a:t>
                      </a:r>
                      <a:r>
                        <a:rPr lang="en-IN" sz="1400" b="0" i="0" u="none" strike="noStrike" baseline="0" dirty="0">
                          <a:solidFill>
                            <a:srgbClr val="000000"/>
                          </a:solidFill>
                          <a:effectLst/>
                          <a:latin typeface="Calibri" panose="020F0502020204030204" pitchFamily="34" charset="0"/>
                        </a:rPr>
                        <a:t> Vivek Tiwari</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 name="TextBox 4">
            <a:extLst>
              <a:ext uri="{FF2B5EF4-FFF2-40B4-BE49-F238E27FC236}">
                <a16:creationId xmlns:a16="http://schemas.microsoft.com/office/drawing/2014/main" id="{B809518E-22B2-E4B8-3E77-F276603C6E2B}"/>
              </a:ext>
            </a:extLst>
          </p:cNvPr>
          <p:cNvSpPr txBox="1">
            <a:spLocks noChangeArrowheads="1"/>
          </p:cNvSpPr>
          <p:nvPr/>
        </p:nvSpPr>
        <p:spPr bwMode="auto">
          <a:xfrm>
            <a:off x="2171700" y="269558"/>
            <a:ext cx="7848600" cy="477054"/>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dirty="0"/>
              <a:t>Near Miss or Hazardous Activity Report</a:t>
            </a:r>
          </a:p>
        </p:txBody>
      </p:sp>
    </p:spTree>
    <p:extLst>
      <p:ext uri="{BB962C8B-B14F-4D97-AF65-F5344CB8AC3E}">
        <p14:creationId xmlns:p14="http://schemas.microsoft.com/office/powerpoint/2010/main" val="1136180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906000" y="6492878"/>
            <a:ext cx="381000" cy="365125"/>
          </a:xfrm>
        </p:spPr>
        <p:txBody>
          <a:bodyPr/>
          <a:lstStyle/>
          <a:p>
            <a:fld id="{B76B49FA-22BB-44F5-8EFA-E5C56FA3907E}" type="slidenum">
              <a:rPr lang="en-US" smtClean="0"/>
              <a:pPr/>
              <a:t>89</a:t>
            </a:fld>
            <a:endParaRPr lang="en-US" dirty="0"/>
          </a:p>
        </p:txBody>
      </p:sp>
      <p:sp>
        <p:nvSpPr>
          <p:cNvPr id="5" name="Content Placeholder 2"/>
          <p:cNvSpPr>
            <a:spLocks noGrp="1"/>
          </p:cNvSpPr>
          <p:nvPr>
            <p:ph idx="1"/>
          </p:nvPr>
        </p:nvSpPr>
        <p:spPr>
          <a:xfrm>
            <a:off x="2875935" y="825910"/>
            <a:ext cx="6135329" cy="3510116"/>
          </a:xfrm>
        </p:spPr>
        <p:txBody>
          <a:bodyPr>
            <a:normAutofit/>
          </a:bodyPr>
          <a:lstStyle/>
          <a:p>
            <a:pPr algn="ctr">
              <a:buFont typeface="Arial" charset="0"/>
              <a:buNone/>
            </a:pPr>
            <a:endParaRPr lang="en-US" dirty="0">
              <a:latin typeface="Trebuchet MS" panose="020B0603020202020204" pitchFamily="34" charset="0"/>
              <a:cs typeface="Arial" pitchFamily="34" charset="0"/>
            </a:endParaRPr>
          </a:p>
          <a:p>
            <a:pPr marL="0" indent="0" algn="ctr">
              <a:buNone/>
            </a:pPr>
            <a:endParaRPr lang="en-US" sz="4000" b="1" dirty="0">
              <a:latin typeface="+mj-lt"/>
            </a:endParaRPr>
          </a:p>
          <a:p>
            <a:pPr marL="0" indent="0" algn="ctr">
              <a:buNone/>
            </a:pPr>
            <a:endParaRPr lang="en-US" sz="4000" b="1" dirty="0">
              <a:latin typeface="+mj-lt"/>
            </a:endParaRPr>
          </a:p>
          <a:p>
            <a:pPr marL="0" indent="0" algn="ctr">
              <a:buNone/>
            </a:pPr>
            <a:r>
              <a:rPr sz="4000" b="1" dirty="0"/>
              <a:t>QUALITY CONTROL</a:t>
            </a:r>
            <a:endParaRPr lang="en-US" sz="4000" b="1" dirty="0"/>
          </a:p>
          <a:p>
            <a:pPr marL="0" indent="0" algn="ctr">
              <a:buNone/>
            </a:pPr>
            <a:endParaRPr lang="en-US" b="1" dirty="0"/>
          </a:p>
          <a:p>
            <a:pPr marL="0" indent="0" algn="ctr">
              <a:buNone/>
            </a:pPr>
            <a:endParaRPr lang="en-US" b="1" dirty="0"/>
          </a:p>
        </p:txBody>
      </p:sp>
      <p:pic>
        <p:nvPicPr>
          <p:cNvPr id="6"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05" r="3866"/>
          <a:stretch/>
        </p:blipFill>
        <p:spPr>
          <a:xfrm>
            <a:off x="4495801" y="5532439"/>
            <a:ext cx="2667000"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F8F996-3E60-BB2D-C52E-0C0D16CB8CD6}"/>
              </a:ext>
            </a:extLst>
          </p:cNvPr>
          <p:cNvSpPr>
            <a:spLocks noGrp="1"/>
          </p:cNvSpPr>
          <p:nvPr>
            <p:ph type="title"/>
          </p:nvPr>
        </p:nvSpPr>
        <p:spPr>
          <a:xfrm>
            <a:off x="152400" y="76200"/>
            <a:ext cx="7772400" cy="609600"/>
          </a:xfrm>
        </p:spPr>
        <p:txBody>
          <a:bodyPr>
            <a:normAutofit/>
          </a:bodyPr>
          <a:lstStyle/>
          <a:p>
            <a:r>
              <a:rPr lang="en-US" dirty="0"/>
              <a:t>PoL Vs Recovery % </a:t>
            </a:r>
            <a:r>
              <a:rPr lang="en-US" sz="2800" dirty="0"/>
              <a:t>(</a:t>
            </a:r>
            <a:r>
              <a:rPr lang="en-US" dirty="0"/>
              <a:t>Period</a:t>
            </a:r>
            <a:r>
              <a:rPr lang="en-US" sz="2800" dirty="0"/>
              <a:t>)</a:t>
            </a:r>
            <a:endParaRPr lang="en-US" dirty="0"/>
          </a:p>
        </p:txBody>
      </p:sp>
      <p:graphicFrame>
        <p:nvGraphicFramePr>
          <p:cNvPr id="14" name="Chart 13">
            <a:extLst>
              <a:ext uri="{FF2B5EF4-FFF2-40B4-BE49-F238E27FC236}">
                <a16:creationId xmlns:a16="http://schemas.microsoft.com/office/drawing/2014/main" id="{19A16C86-E41F-C39D-11FB-8E1CD9B98528}"/>
              </a:ext>
            </a:extLst>
          </p:cNvPr>
          <p:cNvGraphicFramePr>
            <a:graphicFrameLocks/>
          </p:cNvGraphicFramePr>
          <p:nvPr/>
        </p:nvGraphicFramePr>
        <p:xfrm>
          <a:off x="609600" y="914400"/>
          <a:ext cx="10439400" cy="533400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E25ED1CC-6E9A-E431-B884-8703795EA899}"/>
              </a:ext>
            </a:extLst>
          </p:cNvPr>
          <p:cNvSpPr>
            <a:spLocks noGrp="1"/>
          </p:cNvSpPr>
          <p:nvPr>
            <p:ph type="sldNum" sz="quarter" idx="12"/>
          </p:nvPr>
        </p:nvSpPr>
        <p:spPr/>
        <p:txBody>
          <a:bodyPr/>
          <a:lstStyle/>
          <a:p>
            <a:fld id="{B76B49FA-22BB-44F5-8EFA-E5C56FA3907E}" type="slidenum">
              <a:rPr lang="en-US" smtClean="0"/>
              <a:pPr/>
              <a:t>9</a:t>
            </a:fld>
            <a:endParaRPr lang="en-US" dirty="0"/>
          </a:p>
        </p:txBody>
      </p:sp>
    </p:spTree>
    <p:extLst>
      <p:ext uri="{BB962C8B-B14F-4D97-AF65-F5344CB8AC3E}">
        <p14:creationId xmlns:p14="http://schemas.microsoft.com/office/powerpoint/2010/main" val="3568833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4CD01-9F39-B19A-4C02-74A9C66BD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40FB9-8D03-827D-DED8-5528BFA2E467}"/>
              </a:ext>
            </a:extLst>
          </p:cNvPr>
          <p:cNvSpPr>
            <a:spLocks noGrp="1"/>
          </p:cNvSpPr>
          <p:nvPr>
            <p:ph type="title"/>
          </p:nvPr>
        </p:nvSpPr>
        <p:spPr>
          <a:xfrm>
            <a:off x="4419600" y="762000"/>
            <a:ext cx="4419600" cy="152400"/>
          </a:xfrm>
        </p:spPr>
        <p:txBody>
          <a:bodyPr/>
          <a:lstStyle/>
          <a:p>
            <a:pPr algn="ctr"/>
            <a:r>
              <a:rPr lang="en-IN" sz="2800" dirty="0">
                <a:latin typeface="+mn-lt"/>
              </a:rPr>
              <a:t>Summary For Season 25-26</a:t>
            </a:r>
            <a:br>
              <a:rPr lang="en-IN" sz="2800" dirty="0">
                <a:latin typeface="+mn-lt"/>
              </a:rPr>
            </a:br>
            <a:r>
              <a:rPr lang="en-IN" sz="2800" dirty="0">
                <a:latin typeface="+mn-lt"/>
              </a:rPr>
              <a:t> </a:t>
            </a:r>
            <a:br>
              <a:rPr lang="en-IN" dirty="0"/>
            </a:br>
            <a:endParaRPr lang="en-US" dirty="0"/>
          </a:p>
        </p:txBody>
      </p:sp>
      <p:sp>
        <p:nvSpPr>
          <p:cNvPr id="4" name="Slide Number Placeholder 3">
            <a:extLst>
              <a:ext uri="{FF2B5EF4-FFF2-40B4-BE49-F238E27FC236}">
                <a16:creationId xmlns:a16="http://schemas.microsoft.com/office/drawing/2014/main" id="{9DE82D6A-40C1-7841-9E3E-AA56D7B82EB9}"/>
              </a:ext>
            </a:extLst>
          </p:cNvPr>
          <p:cNvSpPr>
            <a:spLocks noGrp="1"/>
          </p:cNvSpPr>
          <p:nvPr>
            <p:ph type="sldNum" sz="quarter" idx="12"/>
          </p:nvPr>
        </p:nvSpPr>
        <p:spPr/>
        <p:txBody>
          <a:bodyPr/>
          <a:lstStyle/>
          <a:p>
            <a:fld id="{B76B49FA-22BB-44F5-8EFA-E5C56FA3907E}" type="slidenum">
              <a:rPr lang="en-US" smtClean="0"/>
              <a:pPr/>
              <a:t>90</a:t>
            </a:fld>
            <a:endParaRPr lang="en-US"/>
          </a:p>
        </p:txBody>
      </p:sp>
      <p:pic>
        <p:nvPicPr>
          <p:cNvPr id="7" name="Content Placeholder 4">
            <a:extLst>
              <a:ext uri="{FF2B5EF4-FFF2-40B4-BE49-F238E27FC236}">
                <a16:creationId xmlns:a16="http://schemas.microsoft.com/office/drawing/2014/main" id="{1D75B3FC-E6D1-31D9-1A95-31403F6DDE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graphicFrame>
        <p:nvGraphicFramePr>
          <p:cNvPr id="3" name="Object 2">
            <a:extLst>
              <a:ext uri="{FF2B5EF4-FFF2-40B4-BE49-F238E27FC236}">
                <a16:creationId xmlns:a16="http://schemas.microsoft.com/office/drawing/2014/main" id="{78EEED18-57D3-66FA-345D-7F11ED85CD56}"/>
              </a:ext>
            </a:extLst>
          </p:cNvPr>
          <p:cNvGraphicFramePr>
            <a:graphicFrameLocks noChangeAspect="1"/>
          </p:cNvGraphicFramePr>
          <p:nvPr/>
        </p:nvGraphicFramePr>
        <p:xfrm>
          <a:off x="1524000" y="914400"/>
          <a:ext cx="9144000" cy="5562600"/>
        </p:xfrm>
        <a:graphic>
          <a:graphicData uri="http://schemas.openxmlformats.org/presentationml/2006/ole">
            <mc:AlternateContent xmlns:mc="http://schemas.openxmlformats.org/markup-compatibility/2006">
              <mc:Choice xmlns:v="urn:schemas-microsoft-com:vml" Requires="v">
                <p:oleObj name="Worksheet" r:id="rId3" imgW="10502883" imgH="4476851" progId="Excel.Sheet.12">
                  <p:embed/>
                </p:oleObj>
              </mc:Choice>
              <mc:Fallback>
                <p:oleObj name="Worksheet" r:id="rId3" imgW="10502883" imgH="4476851" progId="Excel.Sheet.12">
                  <p:embed/>
                  <p:pic>
                    <p:nvPicPr>
                      <p:cNvPr id="3" name="Object 2">
                        <a:extLst>
                          <a:ext uri="{FF2B5EF4-FFF2-40B4-BE49-F238E27FC236}">
                            <a16:creationId xmlns:a16="http://schemas.microsoft.com/office/drawing/2014/main" id="{78EEED18-57D3-66FA-345D-7F11ED85CD56}"/>
                          </a:ext>
                        </a:extLst>
                      </p:cNvPr>
                      <p:cNvPicPr/>
                      <p:nvPr/>
                    </p:nvPicPr>
                    <p:blipFill>
                      <a:blip r:embed="rId4"/>
                      <a:stretch>
                        <a:fillRect/>
                      </a:stretch>
                    </p:blipFill>
                    <p:spPr>
                      <a:xfrm>
                        <a:off x="1524000" y="914400"/>
                        <a:ext cx="9144000" cy="5562600"/>
                      </a:xfrm>
                      <a:prstGeom prst="rect">
                        <a:avLst/>
                      </a:prstGeom>
                    </p:spPr>
                  </p:pic>
                </p:oleObj>
              </mc:Fallback>
            </mc:AlternateContent>
          </a:graphicData>
        </a:graphic>
      </p:graphicFrame>
    </p:spTree>
    <p:extLst>
      <p:ext uri="{BB962C8B-B14F-4D97-AF65-F5344CB8AC3E}">
        <p14:creationId xmlns:p14="http://schemas.microsoft.com/office/powerpoint/2010/main" val="18028250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457200"/>
            <a:ext cx="5410200" cy="457200"/>
          </a:xfrm>
        </p:spPr>
        <p:txBody>
          <a:bodyPr/>
          <a:lstStyle/>
          <a:p>
            <a:pPr algn="ctr"/>
            <a:r>
              <a:rPr lang="en-IN" sz="2800" dirty="0">
                <a:latin typeface="+mn-lt"/>
              </a:rPr>
              <a:t>GENERAL OVERVIEW </a:t>
            </a:r>
            <a:br>
              <a:rPr lang="en-IN" sz="2800" dirty="0">
                <a:latin typeface="+mn-lt"/>
              </a:rPr>
            </a:br>
            <a:r>
              <a:rPr lang="en-IN" sz="2800" dirty="0">
                <a:latin typeface="+mn-lt"/>
              </a:rPr>
              <a:t> 2025-26  v/s  2024-25</a:t>
            </a:r>
            <a:br>
              <a:rPr lang="en-IN" dirty="0"/>
            </a:br>
            <a:endParaRPr lang="en-US" dirty="0"/>
          </a:p>
        </p:txBody>
      </p:sp>
      <p:sp>
        <p:nvSpPr>
          <p:cNvPr id="4" name="Slide Number Placeholder 3"/>
          <p:cNvSpPr>
            <a:spLocks noGrp="1"/>
          </p:cNvSpPr>
          <p:nvPr>
            <p:ph type="sldNum" sz="quarter" idx="12"/>
          </p:nvPr>
        </p:nvSpPr>
        <p:spPr/>
        <p:txBody>
          <a:bodyPr/>
          <a:lstStyle/>
          <a:p>
            <a:fld id="{B76B49FA-22BB-44F5-8EFA-E5C56FA3907E}" type="slidenum">
              <a:rPr lang="en-US" smtClean="0"/>
              <a:pPr/>
              <a:t>91</a:t>
            </a:fld>
            <a:endParaRPr lang="en-US"/>
          </a:p>
        </p:txBody>
      </p:sp>
      <p:pic>
        <p:nvPicPr>
          <p:cNvPr id="7"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graphicFrame>
        <p:nvGraphicFramePr>
          <p:cNvPr id="6" name="Object 5">
            <a:extLst>
              <a:ext uri="{FF2B5EF4-FFF2-40B4-BE49-F238E27FC236}">
                <a16:creationId xmlns:a16="http://schemas.microsoft.com/office/drawing/2014/main" id="{3771663E-067F-0795-F459-1E3FF1475200}"/>
              </a:ext>
            </a:extLst>
          </p:cNvPr>
          <p:cNvGraphicFramePr>
            <a:graphicFrameLocks noChangeAspect="1"/>
          </p:cNvGraphicFramePr>
          <p:nvPr/>
        </p:nvGraphicFramePr>
        <p:xfrm>
          <a:off x="1524000" y="914400"/>
          <a:ext cx="9144000" cy="5562600"/>
        </p:xfrm>
        <a:graphic>
          <a:graphicData uri="http://schemas.openxmlformats.org/presentationml/2006/ole">
            <mc:AlternateContent xmlns:mc="http://schemas.openxmlformats.org/markup-compatibility/2006">
              <mc:Choice xmlns:v="urn:schemas-microsoft-com:vml" Requires="v">
                <p:oleObj name="Worksheet" r:id="rId3" imgW="8483533" imgH="3498749" progId="Excel.Sheet.12">
                  <p:embed/>
                </p:oleObj>
              </mc:Choice>
              <mc:Fallback>
                <p:oleObj name="Worksheet" r:id="rId3" imgW="8483533" imgH="3498749" progId="Excel.Sheet.12">
                  <p:embed/>
                  <p:pic>
                    <p:nvPicPr>
                      <p:cNvPr id="6" name="Object 5">
                        <a:extLst>
                          <a:ext uri="{FF2B5EF4-FFF2-40B4-BE49-F238E27FC236}">
                            <a16:creationId xmlns:a16="http://schemas.microsoft.com/office/drawing/2014/main" id="{3771663E-067F-0795-F459-1E3FF1475200}"/>
                          </a:ext>
                        </a:extLst>
                      </p:cNvPr>
                      <p:cNvPicPr/>
                      <p:nvPr/>
                    </p:nvPicPr>
                    <p:blipFill>
                      <a:blip r:embed="rId4"/>
                      <a:stretch>
                        <a:fillRect/>
                      </a:stretch>
                    </p:blipFill>
                    <p:spPr>
                      <a:xfrm>
                        <a:off x="1524000" y="914400"/>
                        <a:ext cx="9144000" cy="5562600"/>
                      </a:xfrm>
                      <a:prstGeom prst="rect">
                        <a:avLst/>
                      </a:prstGeom>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FB52-1B48-027A-E114-DCC3DC6A4C17}"/>
              </a:ext>
            </a:extLst>
          </p:cNvPr>
          <p:cNvSpPr>
            <a:spLocks noGrp="1"/>
          </p:cNvSpPr>
          <p:nvPr>
            <p:ph type="title"/>
          </p:nvPr>
        </p:nvSpPr>
        <p:spPr>
          <a:xfrm>
            <a:off x="5029200" y="0"/>
            <a:ext cx="4114800" cy="914400"/>
          </a:xfrm>
        </p:spPr>
        <p:txBody>
          <a:bodyPr/>
          <a:lstStyle/>
          <a:p>
            <a:r>
              <a:rPr lang="en-IN" dirty="0"/>
              <a:t>TOTAL LOSSES</a:t>
            </a:r>
          </a:p>
        </p:txBody>
      </p:sp>
      <p:sp>
        <p:nvSpPr>
          <p:cNvPr id="4" name="Slide Number Placeholder 3">
            <a:extLst>
              <a:ext uri="{FF2B5EF4-FFF2-40B4-BE49-F238E27FC236}">
                <a16:creationId xmlns:a16="http://schemas.microsoft.com/office/drawing/2014/main" id="{A3065046-5642-FCE9-06C2-7F62E3D80EB5}"/>
              </a:ext>
            </a:extLst>
          </p:cNvPr>
          <p:cNvSpPr>
            <a:spLocks noGrp="1"/>
          </p:cNvSpPr>
          <p:nvPr>
            <p:ph type="sldNum" sz="quarter" idx="12"/>
          </p:nvPr>
        </p:nvSpPr>
        <p:spPr/>
        <p:txBody>
          <a:bodyPr/>
          <a:lstStyle/>
          <a:p>
            <a:fld id="{B76B49FA-22BB-44F5-8EFA-E5C56FA3907E}" type="slidenum">
              <a:rPr lang="en-US" smtClean="0"/>
              <a:pPr/>
              <a:t>92</a:t>
            </a:fld>
            <a:endParaRPr lang="en-US"/>
          </a:p>
        </p:txBody>
      </p:sp>
      <p:pic>
        <p:nvPicPr>
          <p:cNvPr id="5" name="Content Placeholder 4">
            <a:extLst>
              <a:ext uri="{FF2B5EF4-FFF2-40B4-BE49-F238E27FC236}">
                <a16:creationId xmlns:a16="http://schemas.microsoft.com/office/drawing/2014/main" id="{E40FABC5-CCF8-F35F-CC2C-CCBBF3C6D6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pic>
        <p:nvPicPr>
          <p:cNvPr id="7" name="Picture 6">
            <a:extLst>
              <a:ext uri="{FF2B5EF4-FFF2-40B4-BE49-F238E27FC236}">
                <a16:creationId xmlns:a16="http://schemas.microsoft.com/office/drawing/2014/main" id="{808105F3-0A13-F698-238A-312C71A5CED8}"/>
              </a:ext>
            </a:extLst>
          </p:cNvPr>
          <p:cNvPicPr>
            <a:picLocks noChangeAspect="1"/>
          </p:cNvPicPr>
          <p:nvPr/>
        </p:nvPicPr>
        <p:blipFill>
          <a:blip r:embed="rId3"/>
          <a:stretch>
            <a:fillRect/>
          </a:stretch>
        </p:blipFill>
        <p:spPr>
          <a:xfrm>
            <a:off x="1524001" y="3572372"/>
            <a:ext cx="9143999" cy="2904628"/>
          </a:xfrm>
          <a:prstGeom prst="rect">
            <a:avLst/>
          </a:prstGeom>
        </p:spPr>
      </p:pic>
      <p:graphicFrame>
        <p:nvGraphicFramePr>
          <p:cNvPr id="9" name="Object 8">
            <a:extLst>
              <a:ext uri="{FF2B5EF4-FFF2-40B4-BE49-F238E27FC236}">
                <a16:creationId xmlns:a16="http://schemas.microsoft.com/office/drawing/2014/main" id="{86FD2B4E-49B4-BFEF-BD77-69B489BF01F4}"/>
              </a:ext>
            </a:extLst>
          </p:cNvPr>
          <p:cNvGraphicFramePr>
            <a:graphicFrameLocks noChangeAspect="1"/>
          </p:cNvGraphicFramePr>
          <p:nvPr/>
        </p:nvGraphicFramePr>
        <p:xfrm>
          <a:off x="1524001" y="914400"/>
          <a:ext cx="9143998" cy="2631580"/>
        </p:xfrm>
        <a:graphic>
          <a:graphicData uri="http://schemas.openxmlformats.org/presentationml/2006/ole">
            <mc:AlternateContent xmlns:mc="http://schemas.openxmlformats.org/markup-compatibility/2006">
              <mc:Choice xmlns:v="urn:schemas-microsoft-com:vml" Requires="v">
                <p:oleObj name="Worksheet" r:id="rId4" imgW="7778657" imgH="1841702" progId="Excel.Sheet.12">
                  <p:embed/>
                </p:oleObj>
              </mc:Choice>
              <mc:Fallback>
                <p:oleObj name="Worksheet" r:id="rId4" imgW="7778657" imgH="1841702" progId="Excel.Sheet.12">
                  <p:embed/>
                  <p:pic>
                    <p:nvPicPr>
                      <p:cNvPr id="9" name="Object 8">
                        <a:extLst>
                          <a:ext uri="{FF2B5EF4-FFF2-40B4-BE49-F238E27FC236}">
                            <a16:creationId xmlns:a16="http://schemas.microsoft.com/office/drawing/2014/main" id="{86FD2B4E-49B4-BFEF-BD77-69B489BF01F4}"/>
                          </a:ext>
                        </a:extLst>
                      </p:cNvPr>
                      <p:cNvPicPr/>
                      <p:nvPr/>
                    </p:nvPicPr>
                    <p:blipFill>
                      <a:blip r:embed="rId5"/>
                      <a:stretch>
                        <a:fillRect/>
                      </a:stretch>
                    </p:blipFill>
                    <p:spPr>
                      <a:xfrm>
                        <a:off x="1524001" y="914400"/>
                        <a:ext cx="9143998" cy="2631580"/>
                      </a:xfrm>
                      <a:prstGeom prst="rect">
                        <a:avLst/>
                      </a:prstGeom>
                    </p:spPr>
                  </p:pic>
                </p:oleObj>
              </mc:Fallback>
            </mc:AlternateContent>
          </a:graphicData>
        </a:graphic>
      </p:graphicFrame>
    </p:spTree>
    <p:extLst>
      <p:ext uri="{BB962C8B-B14F-4D97-AF65-F5344CB8AC3E}">
        <p14:creationId xmlns:p14="http://schemas.microsoft.com/office/powerpoint/2010/main" val="91769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A4E06-9B51-7A5F-4E28-85D8CD720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6BD9F-7A4D-054B-A70C-CC49AC0E8BF8}"/>
              </a:ext>
            </a:extLst>
          </p:cNvPr>
          <p:cNvSpPr>
            <a:spLocks noGrp="1"/>
          </p:cNvSpPr>
          <p:nvPr>
            <p:ph type="title"/>
          </p:nvPr>
        </p:nvSpPr>
        <p:spPr>
          <a:xfrm>
            <a:off x="4419600" y="188792"/>
            <a:ext cx="4419600" cy="457200"/>
          </a:xfrm>
        </p:spPr>
        <p:txBody>
          <a:bodyPr/>
          <a:lstStyle/>
          <a:p>
            <a:pPr algn="ctr"/>
            <a:br>
              <a:rPr lang="en-IN" sz="2800" dirty="0">
                <a:latin typeface="+mn-lt"/>
              </a:rPr>
            </a:br>
            <a:r>
              <a:rPr lang="en-IN" sz="2800" dirty="0">
                <a:latin typeface="+mn-lt"/>
              </a:rPr>
              <a:t> KPI Target Vs Achieved</a:t>
            </a:r>
            <a:br>
              <a:rPr lang="en-IN" dirty="0"/>
            </a:br>
            <a:endParaRPr lang="en-US" dirty="0"/>
          </a:p>
        </p:txBody>
      </p:sp>
      <p:sp>
        <p:nvSpPr>
          <p:cNvPr id="4" name="Slide Number Placeholder 3">
            <a:extLst>
              <a:ext uri="{FF2B5EF4-FFF2-40B4-BE49-F238E27FC236}">
                <a16:creationId xmlns:a16="http://schemas.microsoft.com/office/drawing/2014/main" id="{9C045309-B0EF-F820-CA65-CFDAC34E73D6}"/>
              </a:ext>
            </a:extLst>
          </p:cNvPr>
          <p:cNvSpPr>
            <a:spLocks noGrp="1"/>
          </p:cNvSpPr>
          <p:nvPr>
            <p:ph type="sldNum" sz="quarter" idx="12"/>
          </p:nvPr>
        </p:nvSpPr>
        <p:spPr/>
        <p:txBody>
          <a:bodyPr/>
          <a:lstStyle/>
          <a:p>
            <a:fld id="{B76B49FA-22BB-44F5-8EFA-E5C56FA3907E}" type="slidenum">
              <a:rPr lang="en-US" smtClean="0"/>
              <a:pPr/>
              <a:t>93</a:t>
            </a:fld>
            <a:endParaRPr lang="en-US"/>
          </a:p>
        </p:txBody>
      </p:sp>
      <p:pic>
        <p:nvPicPr>
          <p:cNvPr id="7" name="Content Placeholder 4">
            <a:extLst>
              <a:ext uri="{FF2B5EF4-FFF2-40B4-BE49-F238E27FC236}">
                <a16:creationId xmlns:a16="http://schemas.microsoft.com/office/drawing/2014/main" id="{2B9824CC-F1B3-3C34-2610-2250765195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graphicFrame>
        <p:nvGraphicFramePr>
          <p:cNvPr id="3" name="Object 2">
            <a:extLst>
              <a:ext uri="{FF2B5EF4-FFF2-40B4-BE49-F238E27FC236}">
                <a16:creationId xmlns:a16="http://schemas.microsoft.com/office/drawing/2014/main" id="{9D75C774-9872-ABEF-8ADB-90E601B42ECA}"/>
              </a:ext>
            </a:extLst>
          </p:cNvPr>
          <p:cNvGraphicFramePr>
            <a:graphicFrameLocks noChangeAspect="1"/>
          </p:cNvGraphicFramePr>
          <p:nvPr/>
        </p:nvGraphicFramePr>
        <p:xfrm>
          <a:off x="1524000" y="914401"/>
          <a:ext cx="9144000" cy="5557959"/>
        </p:xfrm>
        <a:graphic>
          <a:graphicData uri="http://schemas.openxmlformats.org/presentationml/2006/ole">
            <mc:AlternateContent xmlns:mc="http://schemas.openxmlformats.org/markup-compatibility/2006">
              <mc:Choice xmlns:v="urn:schemas-microsoft-com:vml" Requires="v">
                <p:oleObj name="Worksheet" r:id="rId3" imgW="6972451" imgH="5594451" progId="Excel.Sheet.12">
                  <p:embed/>
                </p:oleObj>
              </mc:Choice>
              <mc:Fallback>
                <p:oleObj name="Worksheet" r:id="rId3" imgW="6972451" imgH="5594451" progId="Excel.Sheet.12">
                  <p:embed/>
                  <p:pic>
                    <p:nvPicPr>
                      <p:cNvPr id="3" name="Object 2">
                        <a:extLst>
                          <a:ext uri="{FF2B5EF4-FFF2-40B4-BE49-F238E27FC236}">
                            <a16:creationId xmlns:a16="http://schemas.microsoft.com/office/drawing/2014/main" id="{9D75C774-9872-ABEF-8ADB-90E601B42ECA}"/>
                          </a:ext>
                        </a:extLst>
                      </p:cNvPr>
                      <p:cNvPicPr/>
                      <p:nvPr/>
                    </p:nvPicPr>
                    <p:blipFill>
                      <a:blip r:embed="rId4"/>
                      <a:stretch>
                        <a:fillRect/>
                      </a:stretch>
                    </p:blipFill>
                    <p:spPr>
                      <a:xfrm>
                        <a:off x="1524000" y="914401"/>
                        <a:ext cx="9144000" cy="5557959"/>
                      </a:xfrm>
                      <a:prstGeom prst="rect">
                        <a:avLst/>
                      </a:prstGeom>
                    </p:spPr>
                  </p:pic>
                </p:oleObj>
              </mc:Fallback>
            </mc:AlternateContent>
          </a:graphicData>
        </a:graphic>
      </p:graphicFrame>
    </p:spTree>
    <p:extLst>
      <p:ext uri="{BB962C8B-B14F-4D97-AF65-F5344CB8AC3E}">
        <p14:creationId xmlns:p14="http://schemas.microsoft.com/office/powerpoint/2010/main" val="9493963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457200"/>
            <a:ext cx="5410200" cy="457200"/>
          </a:xfrm>
        </p:spPr>
        <p:txBody>
          <a:bodyPr/>
          <a:lstStyle/>
          <a:p>
            <a:pPr algn="ctr"/>
            <a:r>
              <a:rPr lang="en-IN" sz="2800" dirty="0">
                <a:latin typeface="+mn-lt"/>
              </a:rPr>
              <a:t>Cane Crushed Data</a:t>
            </a:r>
            <a:br>
              <a:rPr lang="en-IN" sz="2800" dirty="0">
                <a:latin typeface="+mn-lt"/>
              </a:rPr>
            </a:br>
            <a:r>
              <a:rPr lang="en-IN" sz="2800" dirty="0">
                <a:latin typeface="+mn-lt"/>
              </a:rPr>
              <a:t> Capacity Wise</a:t>
            </a:r>
            <a:br>
              <a:rPr lang="en-IN" dirty="0"/>
            </a:br>
            <a:endParaRPr lang="en-US" dirty="0"/>
          </a:p>
        </p:txBody>
      </p:sp>
      <p:sp>
        <p:nvSpPr>
          <p:cNvPr id="4" name="Slide Number Placeholder 3"/>
          <p:cNvSpPr>
            <a:spLocks noGrp="1"/>
          </p:cNvSpPr>
          <p:nvPr>
            <p:ph type="sldNum" sz="quarter" idx="12"/>
          </p:nvPr>
        </p:nvSpPr>
        <p:spPr/>
        <p:txBody>
          <a:bodyPr/>
          <a:lstStyle/>
          <a:p>
            <a:fld id="{B76B49FA-22BB-44F5-8EFA-E5C56FA3907E}" type="slidenum">
              <a:rPr lang="en-US" smtClean="0"/>
              <a:pPr/>
              <a:t>94</a:t>
            </a:fld>
            <a:endParaRPr lang="en-US"/>
          </a:p>
        </p:txBody>
      </p:sp>
      <p:pic>
        <p:nvPicPr>
          <p:cNvPr id="7"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pic>
        <p:nvPicPr>
          <p:cNvPr id="3" name="Picture 2">
            <a:extLst>
              <a:ext uri="{FF2B5EF4-FFF2-40B4-BE49-F238E27FC236}">
                <a16:creationId xmlns:a16="http://schemas.microsoft.com/office/drawing/2014/main" id="{933E02A6-AD0F-2E41-362A-14BB8579EA81}"/>
              </a:ext>
            </a:extLst>
          </p:cNvPr>
          <p:cNvPicPr>
            <a:picLocks noChangeAspect="1"/>
          </p:cNvPicPr>
          <p:nvPr/>
        </p:nvPicPr>
        <p:blipFill>
          <a:blip r:embed="rId3"/>
          <a:stretch>
            <a:fillRect/>
          </a:stretch>
        </p:blipFill>
        <p:spPr>
          <a:xfrm>
            <a:off x="1524000" y="914400"/>
            <a:ext cx="9144000" cy="5562600"/>
          </a:xfrm>
          <a:prstGeom prst="rect">
            <a:avLst/>
          </a:prstGeom>
        </p:spPr>
      </p:pic>
    </p:spTree>
    <p:extLst>
      <p:ext uri="{BB962C8B-B14F-4D97-AF65-F5344CB8AC3E}">
        <p14:creationId xmlns:p14="http://schemas.microsoft.com/office/powerpoint/2010/main" val="39157467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457200"/>
            <a:ext cx="5410200" cy="457200"/>
          </a:xfrm>
        </p:spPr>
        <p:txBody>
          <a:bodyPr/>
          <a:lstStyle/>
          <a:p>
            <a:pPr algn="ctr"/>
            <a:r>
              <a:rPr lang="en-IN" sz="2800" dirty="0">
                <a:latin typeface="+mn-lt"/>
              </a:rPr>
              <a:t>Six Year Comparison </a:t>
            </a:r>
            <a:br>
              <a:rPr lang="en-IN" dirty="0"/>
            </a:br>
            <a:endParaRPr lang="en-US" dirty="0"/>
          </a:p>
        </p:txBody>
      </p:sp>
      <p:sp>
        <p:nvSpPr>
          <p:cNvPr id="4" name="Slide Number Placeholder 3"/>
          <p:cNvSpPr>
            <a:spLocks noGrp="1"/>
          </p:cNvSpPr>
          <p:nvPr>
            <p:ph type="sldNum" sz="quarter" idx="12"/>
          </p:nvPr>
        </p:nvSpPr>
        <p:spPr/>
        <p:txBody>
          <a:bodyPr/>
          <a:lstStyle/>
          <a:p>
            <a:fld id="{B76B49FA-22BB-44F5-8EFA-E5C56FA3907E}" type="slidenum">
              <a:rPr lang="en-US" smtClean="0"/>
              <a:pPr/>
              <a:t>95</a:t>
            </a:fld>
            <a:endParaRPr lang="en-US"/>
          </a:p>
        </p:txBody>
      </p:sp>
      <p:pic>
        <p:nvPicPr>
          <p:cNvPr id="7"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graphicFrame>
        <p:nvGraphicFramePr>
          <p:cNvPr id="5" name="Object 4">
            <a:extLst>
              <a:ext uri="{FF2B5EF4-FFF2-40B4-BE49-F238E27FC236}">
                <a16:creationId xmlns:a16="http://schemas.microsoft.com/office/drawing/2014/main" id="{786F3314-4749-C7D1-20E8-863A41E9A26B}"/>
              </a:ext>
            </a:extLst>
          </p:cNvPr>
          <p:cNvGraphicFramePr>
            <a:graphicFrameLocks noChangeAspect="1"/>
          </p:cNvGraphicFramePr>
          <p:nvPr/>
        </p:nvGraphicFramePr>
        <p:xfrm>
          <a:off x="1524000" y="914400"/>
          <a:ext cx="9144000" cy="5562600"/>
        </p:xfrm>
        <a:graphic>
          <a:graphicData uri="http://schemas.openxmlformats.org/presentationml/2006/ole">
            <mc:AlternateContent xmlns:mc="http://schemas.openxmlformats.org/markup-compatibility/2006">
              <mc:Choice xmlns:v="urn:schemas-microsoft-com:vml" Requires="v">
                <p:oleObj name="Worksheet" r:id="rId3" imgW="10026507" imgH="4838902" progId="Excel.Sheet.12">
                  <p:embed/>
                </p:oleObj>
              </mc:Choice>
              <mc:Fallback>
                <p:oleObj name="Worksheet" r:id="rId3" imgW="10026507" imgH="4838902" progId="Excel.Sheet.12">
                  <p:embed/>
                  <p:pic>
                    <p:nvPicPr>
                      <p:cNvPr id="5" name="Object 4">
                        <a:extLst>
                          <a:ext uri="{FF2B5EF4-FFF2-40B4-BE49-F238E27FC236}">
                            <a16:creationId xmlns:a16="http://schemas.microsoft.com/office/drawing/2014/main" id="{786F3314-4749-C7D1-20E8-863A41E9A26B}"/>
                          </a:ext>
                        </a:extLst>
                      </p:cNvPr>
                      <p:cNvPicPr/>
                      <p:nvPr/>
                    </p:nvPicPr>
                    <p:blipFill>
                      <a:blip r:embed="rId4"/>
                      <a:stretch>
                        <a:fillRect/>
                      </a:stretch>
                    </p:blipFill>
                    <p:spPr>
                      <a:xfrm>
                        <a:off x="1524000" y="914400"/>
                        <a:ext cx="9144000" cy="5562600"/>
                      </a:xfrm>
                      <a:prstGeom prst="rect">
                        <a:avLst/>
                      </a:prstGeom>
                    </p:spPr>
                  </p:pic>
                </p:oleObj>
              </mc:Fallback>
            </mc:AlternateContent>
          </a:graphicData>
        </a:graphic>
      </p:graphicFrame>
    </p:spTree>
    <p:extLst>
      <p:ext uri="{BB962C8B-B14F-4D97-AF65-F5344CB8AC3E}">
        <p14:creationId xmlns:p14="http://schemas.microsoft.com/office/powerpoint/2010/main" val="39471063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953500" y="6492878"/>
            <a:ext cx="400050" cy="365125"/>
          </a:xfrm>
        </p:spPr>
        <p:txBody>
          <a:bodyPr/>
          <a:lstStyle/>
          <a:p>
            <a:fld id="{B76B49FA-22BB-44F5-8EFA-E5C56FA3907E}" type="slidenum">
              <a:rPr lang="en-US" smtClean="0"/>
              <a:pPr/>
              <a:t>96</a:t>
            </a:fld>
            <a:endParaRPr lang="en-US" dirty="0"/>
          </a:p>
        </p:txBody>
      </p:sp>
      <p:sp>
        <p:nvSpPr>
          <p:cNvPr id="3" name="TextBox 4"/>
          <p:cNvSpPr txBox="1">
            <a:spLocks noChangeArrowheads="1"/>
          </p:cNvSpPr>
          <p:nvPr/>
        </p:nvSpPr>
        <p:spPr bwMode="auto">
          <a:xfrm>
            <a:off x="4648200" y="152401"/>
            <a:ext cx="3733800" cy="492443"/>
          </a:xfrm>
          <a:prstGeom prst="rect">
            <a:avLst/>
          </a:prstGeom>
          <a:noFill/>
          <a:ln w="9525">
            <a:noFill/>
            <a:miter lim="800000"/>
            <a:headEnd/>
            <a:tailEnd/>
          </a:ln>
        </p:spPr>
        <p:txBody>
          <a:bodyPr wrap="square">
            <a:spAutoFit/>
          </a:bodyPr>
          <a:lstStyle/>
          <a:p>
            <a:r>
              <a:rPr lang="en-IN" sz="2600" b="1" dirty="0"/>
              <a:t>Pol in Cane Comparison</a:t>
            </a:r>
          </a:p>
        </p:txBody>
      </p:sp>
      <p:sp>
        <p:nvSpPr>
          <p:cNvPr id="5" name="Rectangle 3"/>
          <p:cNvSpPr txBox="1">
            <a:spLocks/>
          </p:cNvSpPr>
          <p:nvPr/>
        </p:nvSpPr>
        <p:spPr>
          <a:xfrm>
            <a:off x="2952750" y="914400"/>
            <a:ext cx="634365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dirty="0">
              <a:latin typeface="+mj-lt"/>
            </a:endParaRPr>
          </a:p>
          <a:p>
            <a:pPr lvl="1" algn="just">
              <a:lnSpc>
                <a:spcPct val="150000"/>
              </a:lnSpc>
            </a:pPr>
            <a:endParaRPr lang="en-US" sz="1600" dirty="0">
              <a:latin typeface="+mj-lt"/>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2667002"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pic>
        <p:nvPicPr>
          <p:cNvPr id="9"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819400" cy="838200"/>
          </a:xfrm>
          <a:prstGeom prst="rect">
            <a:avLst/>
          </a:prstGeom>
        </p:spPr>
      </p:pic>
      <p:graphicFrame>
        <p:nvGraphicFramePr>
          <p:cNvPr id="4" name="Object 3">
            <a:extLst>
              <a:ext uri="{FF2B5EF4-FFF2-40B4-BE49-F238E27FC236}">
                <a16:creationId xmlns:a16="http://schemas.microsoft.com/office/drawing/2014/main" id="{89EAEB39-7675-08BC-A81F-445104658127}"/>
              </a:ext>
            </a:extLst>
          </p:cNvPr>
          <p:cNvGraphicFramePr>
            <a:graphicFrameLocks noChangeAspect="1"/>
          </p:cNvGraphicFramePr>
          <p:nvPr/>
        </p:nvGraphicFramePr>
        <p:xfrm>
          <a:off x="1524000" y="914400"/>
          <a:ext cx="9124950" cy="2337536"/>
        </p:xfrm>
        <a:graphic>
          <a:graphicData uri="http://schemas.openxmlformats.org/presentationml/2006/ole">
            <mc:AlternateContent xmlns:mc="http://schemas.openxmlformats.org/markup-compatibility/2006">
              <mc:Choice xmlns:v="urn:schemas-microsoft-com:vml" Requires="v">
                <p:oleObj name="Worksheet" r:id="rId3" imgW="5251442" imgH="1752600" progId="Excel.Sheet.12">
                  <p:embed/>
                </p:oleObj>
              </mc:Choice>
              <mc:Fallback>
                <p:oleObj name="Worksheet" r:id="rId3" imgW="5251442" imgH="1752600" progId="Excel.Sheet.12">
                  <p:embed/>
                  <p:pic>
                    <p:nvPicPr>
                      <p:cNvPr id="4" name="Object 3">
                        <a:extLst>
                          <a:ext uri="{FF2B5EF4-FFF2-40B4-BE49-F238E27FC236}">
                            <a16:creationId xmlns:a16="http://schemas.microsoft.com/office/drawing/2014/main" id="{89EAEB39-7675-08BC-A81F-445104658127}"/>
                          </a:ext>
                        </a:extLst>
                      </p:cNvPr>
                      <p:cNvPicPr/>
                      <p:nvPr/>
                    </p:nvPicPr>
                    <p:blipFill>
                      <a:blip r:embed="rId4"/>
                      <a:stretch>
                        <a:fillRect/>
                      </a:stretch>
                    </p:blipFill>
                    <p:spPr>
                      <a:xfrm>
                        <a:off x="1524000" y="914400"/>
                        <a:ext cx="9124950" cy="2337536"/>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65D58484-8815-A32A-74AE-D3D93138D33B}"/>
              </a:ext>
            </a:extLst>
          </p:cNvPr>
          <p:cNvPicPr>
            <a:picLocks noChangeAspect="1"/>
          </p:cNvPicPr>
          <p:nvPr/>
        </p:nvPicPr>
        <p:blipFill>
          <a:blip r:embed="rId5"/>
          <a:stretch>
            <a:fillRect/>
          </a:stretch>
        </p:blipFill>
        <p:spPr>
          <a:xfrm>
            <a:off x="1518249" y="3251937"/>
            <a:ext cx="9124949" cy="3261007"/>
          </a:xfrm>
          <a:prstGeom prst="rect">
            <a:avLst/>
          </a:prstGeom>
        </p:spPr>
      </p:pic>
    </p:spTree>
    <p:extLst>
      <p:ext uri="{BB962C8B-B14F-4D97-AF65-F5344CB8AC3E}">
        <p14:creationId xmlns:p14="http://schemas.microsoft.com/office/powerpoint/2010/main" val="2775218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sky, city, outdoor, scene">
            <a:extLst>
              <a:ext uri="{FF2B5EF4-FFF2-40B4-BE49-F238E27FC236}">
                <a16:creationId xmlns:a16="http://schemas.microsoft.com/office/drawing/2014/main" id="{0FE5397A-BC5A-F185-E625-8FEB95E1CB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158" b="20158"/>
          <a:stretch>
            <a:fillRect/>
          </a:stretch>
        </p:blipFill>
        <p:spPr/>
      </p:pic>
      <p:sp>
        <p:nvSpPr>
          <p:cNvPr id="7" name="Rectangle 6">
            <a:extLst>
              <a:ext uri="{FF2B5EF4-FFF2-40B4-BE49-F238E27FC236}">
                <a16:creationId xmlns:a16="http://schemas.microsoft.com/office/drawing/2014/main" id="{CE5F3C05-9282-AB0B-AFF6-CA35D4745189}"/>
              </a:ext>
            </a:extLst>
          </p:cNvPr>
          <p:cNvSpPr/>
          <p:nvPr/>
        </p:nvSpPr>
        <p:spPr>
          <a:xfrm>
            <a:off x="0" y="-51371"/>
            <a:ext cx="12192000" cy="4850383"/>
          </a:xfrm>
          <a:prstGeom prst="rect">
            <a:avLst/>
          </a:prstGeom>
          <a:solidFill>
            <a:srgbClr val="0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BA1A78-4D66-A1AD-ACA7-456116E5E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5199998"/>
            <a:ext cx="1859491" cy="911797"/>
          </a:xfrm>
          <a:prstGeom prst="rect">
            <a:avLst/>
          </a:prstGeom>
        </p:spPr>
      </p:pic>
      <p:sp>
        <p:nvSpPr>
          <p:cNvPr id="4" name="Text Placeholder 3">
            <a:extLst>
              <a:ext uri="{FF2B5EF4-FFF2-40B4-BE49-F238E27FC236}">
                <a16:creationId xmlns:a16="http://schemas.microsoft.com/office/drawing/2014/main" id="{DE0A0946-8FE4-902F-20C0-586752C47D0A}"/>
              </a:ext>
            </a:extLst>
          </p:cNvPr>
          <p:cNvSpPr>
            <a:spLocks noGrp="1"/>
          </p:cNvSpPr>
          <p:nvPr>
            <p:ph type="body" sz="quarter" idx="12"/>
          </p:nvPr>
        </p:nvSpPr>
        <p:spPr>
          <a:xfrm>
            <a:off x="2555750" y="2027237"/>
            <a:ext cx="6892925" cy="744538"/>
          </a:xfrm>
        </p:spPr>
        <p:txBody>
          <a:bodyPr/>
          <a:lstStyle/>
          <a:p>
            <a:r>
              <a:rPr lang="en-US" sz="5400" b="1">
                <a:solidFill>
                  <a:schemeClr val="bg1"/>
                </a:solidFill>
              </a:rPr>
              <a:t>Thank You!</a:t>
            </a:r>
          </a:p>
        </p:txBody>
      </p:sp>
      <p:cxnSp>
        <p:nvCxnSpPr>
          <p:cNvPr id="2" name="Straight Connector 1">
            <a:extLst>
              <a:ext uri="{FF2B5EF4-FFF2-40B4-BE49-F238E27FC236}">
                <a16:creationId xmlns:a16="http://schemas.microsoft.com/office/drawing/2014/main" id="{B12B2AA1-A992-58D5-85D3-79F42414D572}"/>
              </a:ext>
            </a:extLst>
          </p:cNvPr>
          <p:cNvCxnSpPr>
            <a:cxnSpLocks/>
          </p:cNvCxnSpPr>
          <p:nvPr/>
        </p:nvCxnSpPr>
        <p:spPr>
          <a:xfrm>
            <a:off x="6004053" y="5246214"/>
            <a:ext cx="0" cy="838504"/>
          </a:xfrm>
          <a:prstGeom prst="line">
            <a:avLst/>
          </a:prstGeom>
        </p:spPr>
        <p:style>
          <a:lnRef idx="1">
            <a:schemeClr val="accent1"/>
          </a:lnRef>
          <a:fillRef idx="0">
            <a:schemeClr val="accent1"/>
          </a:fillRef>
          <a:effectRef idx="0">
            <a:schemeClr val="accent1"/>
          </a:effectRef>
          <a:fontRef idx="minor">
            <a:schemeClr val="tx1"/>
          </a:fontRef>
        </p:style>
      </p:cxnSp>
      <p:pic>
        <p:nvPicPr>
          <p:cNvPr id="3" name="Content Placeholder 4">
            <a:extLst>
              <a:ext uri="{FF2B5EF4-FFF2-40B4-BE49-F238E27FC236}">
                <a16:creationId xmlns:a16="http://schemas.microsoft.com/office/drawing/2014/main" id="{7E3EC4B0-841D-345E-E163-9BEC2A1CB3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05" r="3866"/>
          <a:stretch/>
        </p:blipFill>
        <p:spPr>
          <a:xfrm>
            <a:off x="3428257" y="5284003"/>
            <a:ext cx="2121588" cy="894568"/>
          </a:xfrm>
          <a:prstGeom prst="rect">
            <a:avLst/>
          </a:prstGeom>
        </p:spPr>
      </p:pic>
    </p:spTree>
    <p:extLst>
      <p:ext uri="{BB962C8B-B14F-4D97-AF65-F5344CB8AC3E}">
        <p14:creationId xmlns:p14="http://schemas.microsoft.com/office/powerpoint/2010/main" val="33318367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950*436"/>
  <p:tag name="TABLE_ENDDRAG_RECT" val="0*68*950*4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cR_SlideID>ea6477f2-fcac-4d04-982a-ad7b1eb3c057</DcR_SlideID>
</file>

<file path=customXml/itemProps1.xml><?xml version="1.0" encoding="utf-8"?>
<ds:datastoreItem xmlns:ds="http://schemas.openxmlformats.org/officeDocument/2006/customXml" ds:itemID="{9E14C147-37AD-44EF-A531-AE98223D99B6}">
  <ds:schemaRefs/>
</ds:datastoreItem>
</file>

<file path=docProps/app.xml><?xml version="1.0" encoding="utf-8"?>
<Properties xmlns="http://schemas.openxmlformats.org/officeDocument/2006/extended-properties" xmlns:vt="http://schemas.openxmlformats.org/officeDocument/2006/docPropsVTypes">
  <TotalTime>1834</TotalTime>
  <Words>8893</Words>
  <Application>Microsoft Office PowerPoint</Application>
  <PresentationFormat>Widescreen</PresentationFormat>
  <Paragraphs>3856</Paragraphs>
  <Slides>97</Slides>
  <Notes>56</Notes>
  <HiddenSlides>4</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11" baseType="lpstr">
      <vt:lpstr>Aptos</vt:lpstr>
      <vt:lpstr>Aptos Narrow</vt:lpstr>
      <vt:lpstr>Arial</vt:lpstr>
      <vt:lpstr>Arial MT</vt:lpstr>
      <vt:lpstr>Calibri</vt:lpstr>
      <vt:lpstr>Calibri body</vt:lpstr>
      <vt:lpstr>Courier New</vt:lpstr>
      <vt:lpstr>Google Sans Text</vt:lpstr>
      <vt:lpstr>Segoe UI</vt:lpstr>
      <vt:lpstr>Times New Roman</vt:lpstr>
      <vt:lpstr>Trebuchet MS</vt:lpstr>
      <vt:lpstr>Wingdings</vt:lpstr>
      <vt:lpstr>Office Theme</vt:lpstr>
      <vt:lpstr>Worksheet</vt:lpstr>
      <vt:lpstr>PowerPoint Presentation</vt:lpstr>
      <vt:lpstr>SPE Weekly Snapshot</vt:lpstr>
      <vt:lpstr>SPE Weekly Snapshot – Total Losses</vt:lpstr>
      <vt:lpstr>PowerPoint Presentation</vt:lpstr>
      <vt:lpstr>PowerPoint Presentation</vt:lpstr>
      <vt:lpstr>PowerPoint Presentation</vt:lpstr>
      <vt:lpstr>Indent, Yard Balance Vs Crushing (Lakh Qtls.) (31.10.25) </vt:lpstr>
      <vt:lpstr>Cane Purchase trend for the week (Period)</vt:lpstr>
      <vt:lpstr>PoL Vs Recovery % (Period)</vt:lpstr>
      <vt:lpstr>Historical Recovery Trend Vs Current (Last 5 years)</vt:lpstr>
      <vt:lpstr>Indent Maturity </vt:lpstr>
      <vt:lpstr>Indent Maturity </vt:lpstr>
      <vt:lpstr>Average Vehicle Holding time at Purchase Center</vt:lpstr>
      <vt:lpstr>Average Vehicle Holding time at Purchase Center </vt:lpstr>
      <vt:lpstr>Average Truck Holding Time at Purchase Centers </vt:lpstr>
      <vt:lpstr>Average Truck Holding Time at Purchase Centers</vt:lpstr>
      <vt:lpstr>Society Wise Indent And Supply (Period)</vt:lpstr>
      <vt:lpstr>Purchy Failure Reason and Action Taken</vt:lpstr>
      <vt:lpstr>Comparative Pol in Cane of Neighboring Sugar Factories (Period)</vt:lpstr>
      <vt:lpstr>CANE LOADER PERFORMANCE </vt:lpstr>
      <vt:lpstr>TRANSPORTER’S PERFORMANCE</vt:lpstr>
      <vt:lpstr>ROAD SAFETY</vt:lpstr>
      <vt:lpstr>Call Center Update</vt:lpstr>
      <vt:lpstr>KOLHU AND CRUSHERS</vt:lpstr>
      <vt:lpstr>Comparative Payment Figures of Neighboring Mills (As on 01.01.2025)</vt:lpstr>
      <vt:lpstr>Other ongoing activities of the Department</vt:lpstr>
      <vt:lpstr>PowerPoint Presentation</vt:lpstr>
      <vt:lpstr>PowerPoint Presentation</vt:lpstr>
      <vt:lpstr>PowerPoint Presentation</vt:lpstr>
      <vt:lpstr>PowerPoint Presentation</vt:lpstr>
      <vt:lpstr>PowerPoint Presentation</vt:lpstr>
      <vt:lpstr>Stoppages, Actions &amp; RCA for the Week</vt:lpstr>
      <vt:lpstr>Cane jamming at cane levelling pipe due to over cane feeding </vt:lpstr>
      <vt:lpstr>PowerPoint Presentation</vt:lpstr>
      <vt:lpstr>PowerPoint Presentation</vt:lpstr>
      <vt:lpstr>Draft Planned Schedule Cleaning  for plant Season 25-26</vt:lpstr>
      <vt:lpstr>MILL-Capex Status 25-26</vt:lpstr>
      <vt:lpstr>Boiling House-Capex Status 25-26</vt:lpstr>
      <vt:lpstr>Boiling House-Capex Status 25-26</vt:lpstr>
      <vt:lpstr>Boiling House-Capex Status 25-26</vt:lpstr>
      <vt:lpstr>Electrical -Capex Status 25-26</vt:lpstr>
      <vt:lpstr>Electrical -Capex Status 25-26</vt:lpstr>
      <vt:lpstr>Electrical -Capex Status 25-26</vt:lpstr>
      <vt:lpstr>Electrical -Capex Status 25-26</vt:lpstr>
      <vt:lpstr>Instrument -Capex Status 25-26</vt:lpstr>
      <vt:lpstr>CRITICAL SPARES: Capex Status 25-26</vt:lpstr>
      <vt:lpstr>CRITICAL SPARES: Capex Status 25-26</vt:lpstr>
      <vt:lpstr>CRITICAL SPARES: Capex Status 25-26</vt:lpstr>
      <vt:lpstr>New Molasses Tank Foundation digging work Under progress</vt:lpstr>
      <vt:lpstr>Mud removing System- Scaffolding fixing work U/P for Top slab beam &amp; slab Level. </vt:lpstr>
      <vt:lpstr>Pan Calandria placed at position &amp; Pan Body Lifting work U/P   </vt:lpstr>
      <vt:lpstr>PowerPoint Presentation</vt:lpstr>
      <vt:lpstr>General Observation</vt:lpstr>
      <vt:lpstr>PowerPoint Presentation</vt:lpstr>
      <vt:lpstr>Weekly Sugar Production – DS House</vt:lpstr>
      <vt:lpstr>Weekly Sugar Production – RS 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OPERATIONAL PARAMETERS     30.85 MW PP (150 TPH BOILER)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DISTILLATION SECTION</vt:lpstr>
      <vt:lpstr>DISTILLATION SECTION</vt:lpstr>
      <vt:lpstr>PowerPoint Presentation</vt:lpstr>
      <vt:lpstr>Falling Film 02 &amp;03 Vapour liquid separator</vt:lpstr>
      <vt:lpstr>Falling Film 02 Vapour liquid separator &amp; MEE Header </vt:lpstr>
      <vt:lpstr>PowerPoint Presentation</vt:lpstr>
      <vt:lpstr>PowerPoint Presentation</vt:lpstr>
      <vt:lpstr>PowerPoint Presentation</vt:lpstr>
      <vt:lpstr>PowerPoint Presentation</vt:lpstr>
      <vt:lpstr>PowerPoint Presentation</vt:lpstr>
      <vt:lpstr>PowerPoint Presentation</vt:lpstr>
      <vt:lpstr>TBT</vt:lpstr>
      <vt:lpstr>TBT Attendance</vt:lpstr>
      <vt:lpstr>PowerPoint Presentation</vt:lpstr>
      <vt:lpstr>PowerPoint Presentation</vt:lpstr>
      <vt:lpstr>PowerPoint Presentation</vt:lpstr>
      <vt:lpstr>Summary For Season 25-26   </vt:lpstr>
      <vt:lpstr>GENERAL OVERVIEW   2025-26  v/s  2024-25 </vt:lpstr>
      <vt:lpstr>TOTAL LOSSES</vt:lpstr>
      <vt:lpstr>  KPI Target Vs Achieved </vt:lpstr>
      <vt:lpstr>Cane Crushed Data  Capacity Wise </vt:lpstr>
      <vt:lpstr>Six Year Comparison  </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Kuldeep Sharma</dc:creator>
  <cp:lastModifiedBy>GSML AIRA</cp:lastModifiedBy>
  <cp:revision>189</cp:revision>
  <cp:lastPrinted>2022-06-19T14:07:10Z</cp:lastPrinted>
  <dcterms:created xsi:type="dcterms:W3CDTF">2013-09-11T06:19:56Z</dcterms:created>
  <dcterms:modified xsi:type="dcterms:W3CDTF">2025-11-03T03:13:33Z</dcterms:modified>
</cp:coreProperties>
</file>